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03" r:id="rId4"/>
    <p:sldId id="259" r:id="rId5"/>
    <p:sldId id="29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304" r:id="rId22"/>
    <p:sldId id="276" r:id="rId23"/>
    <p:sldId id="278" r:id="rId24"/>
    <p:sldId id="279" r:id="rId25"/>
    <p:sldId id="280" r:id="rId26"/>
    <p:sldId id="298" r:id="rId27"/>
    <p:sldId id="299" r:id="rId28"/>
    <p:sldId id="301" r:id="rId29"/>
    <p:sldId id="302" r:id="rId30"/>
    <p:sldId id="296" r:id="rId31"/>
    <p:sldId id="295" r:id="rId32"/>
    <p:sldId id="288" r:id="rId33"/>
    <p:sldId id="289" r:id="rId34"/>
    <p:sldId id="290" r:id="rId35"/>
    <p:sldId id="291" r:id="rId36"/>
    <p:sldId id="292" r:id="rId37"/>
  </p:sldIdLst>
  <p:sldSz cx="18288000" cy="10287000"/>
  <p:notesSz cx="6858000" cy="9144000"/>
  <p:embeddedFontLst>
    <p:embeddedFont>
      <p:font typeface="王漢宗顏楷體" panose="02020500000000000000" charset="-120"/>
      <p:regular r:id="rId38"/>
    </p:embeddedFont>
    <p:embeddedFont>
      <p:font typeface="Calibri" panose="020F0502020204030204" pitchFamily="34" charset="0"/>
      <p:regular r:id="rId39"/>
      <p:bold r:id="rId40"/>
      <p:italic r:id="rId41"/>
      <p:boldItalic r:id="rId42"/>
    </p:embeddedFont>
    <p:embeddedFont>
      <p:font typeface="Happy Font TH" panose="02020500000000000000" charset="-34"/>
      <p:regular r:id="rId43"/>
    </p:embeddedFont>
    <p:embeddedFont>
      <p:font typeface="標楷體" panose="03000509000000000000" pitchFamily="65" charset="-12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hyperlink" Target="https://edu.law.moe.gov.tw/LawContent.aspx?id=GL002147&amp;kw=%E5%AD%B8%E7%94%9F%E8%BC%94%E5%B0%8E"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hyperlink" Target="https://www.cylaw.org.tw/about/crc/26/108"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image" Target="../media/image2.svg"/><Relationship Id="rId21" Type="http://schemas.openxmlformats.org/officeDocument/2006/relationships/image" Target="../media/image14.svg"/><Relationship Id="rId7" Type="http://schemas.openxmlformats.org/officeDocument/2006/relationships/image" Target="../media/image22.svg"/><Relationship Id="rId12" Type="http://schemas.openxmlformats.org/officeDocument/2006/relationships/image" Target="../media/image7.png"/><Relationship Id="rId1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svg"/><Relationship Id="rId5" Type="http://schemas.openxmlformats.org/officeDocument/2006/relationships/image" Target="../media/image4.svg"/><Relationship Id="rId15" Type="http://schemas.openxmlformats.org/officeDocument/2006/relationships/image" Target="../media/image26.svg"/><Relationship Id="rId23" Type="http://schemas.openxmlformats.org/officeDocument/2006/relationships/image" Target="../media/image16.svg"/><Relationship Id="rId10" Type="http://schemas.openxmlformats.org/officeDocument/2006/relationships/image" Target="../media/image23.png"/><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6.svg"/><Relationship Id="rId14" Type="http://schemas.openxmlformats.org/officeDocument/2006/relationships/image" Target="../media/image25.png"/><Relationship Id="rId22"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96525" y="8454088"/>
            <a:ext cx="6991137" cy="5082948"/>
          </a:xfrm>
          <a:custGeom>
            <a:avLst/>
            <a:gdLst/>
            <a:ahLst/>
            <a:cxnLst/>
            <a:rect l="l" t="t" r="r" b="b"/>
            <a:pathLst>
              <a:path w="6991137" h="5082948">
                <a:moveTo>
                  <a:pt x="0" y="0"/>
                </a:moveTo>
                <a:lnTo>
                  <a:pt x="6991137" y="0"/>
                </a:lnTo>
                <a:lnTo>
                  <a:pt x="6991137" y="5082949"/>
                </a:lnTo>
                <a:lnTo>
                  <a:pt x="0" y="50829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641159"/>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729926" y="8641159"/>
            <a:ext cx="7536935" cy="4946970"/>
          </a:xfrm>
          <a:custGeom>
            <a:avLst/>
            <a:gdLst/>
            <a:ahLst/>
            <a:cxnLst/>
            <a:rect l="l" t="t" r="r" b="b"/>
            <a:pathLst>
              <a:path w="7536935" h="4946970">
                <a:moveTo>
                  <a:pt x="0" y="0"/>
                </a:moveTo>
                <a:lnTo>
                  <a:pt x="7536935" y="0"/>
                </a:lnTo>
                <a:lnTo>
                  <a:pt x="7536935"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947215">
            <a:off x="-570593" y="8923046"/>
            <a:ext cx="2262122" cy="1369612"/>
          </a:xfrm>
          <a:custGeom>
            <a:avLst/>
            <a:gdLst/>
            <a:ahLst/>
            <a:cxnLst/>
            <a:rect l="l" t="t" r="r" b="b"/>
            <a:pathLst>
              <a:path w="2262122" h="1369612">
                <a:moveTo>
                  <a:pt x="0" y="0"/>
                </a:moveTo>
                <a:lnTo>
                  <a:pt x="2262122" y="0"/>
                </a:lnTo>
                <a:lnTo>
                  <a:pt x="2262122" y="1369612"/>
                </a:lnTo>
                <a:lnTo>
                  <a:pt x="0" y="1369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5527744" y="9331042"/>
            <a:ext cx="3128698" cy="3352540"/>
          </a:xfrm>
          <a:custGeom>
            <a:avLst/>
            <a:gdLst/>
            <a:ahLst/>
            <a:cxnLst/>
            <a:rect l="l" t="t" r="r" b="b"/>
            <a:pathLst>
              <a:path w="3128698" h="3352540">
                <a:moveTo>
                  <a:pt x="0" y="0"/>
                </a:moveTo>
                <a:lnTo>
                  <a:pt x="3128698" y="0"/>
                </a:lnTo>
                <a:lnTo>
                  <a:pt x="3128698" y="3352540"/>
                </a:lnTo>
                <a:lnTo>
                  <a:pt x="0" y="33525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TextBox 10"/>
          <p:cNvSpPr txBox="1"/>
          <p:nvPr/>
        </p:nvSpPr>
        <p:spPr>
          <a:xfrm>
            <a:off x="499818" y="981878"/>
            <a:ext cx="17288362" cy="4616264"/>
          </a:xfrm>
          <a:prstGeom prst="rect">
            <a:avLst/>
          </a:prstGeom>
        </p:spPr>
        <p:txBody>
          <a:bodyPr lIns="0" tIns="0" rIns="0" bIns="0" rtlCol="0" anchor="t">
            <a:spAutoFit/>
          </a:bodyPr>
          <a:lstStyle/>
          <a:p>
            <a:pPr algn="ctr"/>
            <a:r>
              <a:rPr lang="en-US" sz="9999" dirty="0" err="1">
                <a:solidFill>
                  <a:srgbClr val="000000"/>
                </a:solidFill>
                <a:latin typeface="王漢宗顏楷體"/>
                <a:ea typeface="王漢宗顏楷體"/>
                <a:cs typeface="王漢宗顏楷體"/>
                <a:sym typeface="王漢宗顏楷體"/>
              </a:rPr>
              <a:t>正向管教對注意力缺陷過動症學生的影響之</a:t>
            </a:r>
            <a:endParaRPr lang="en-US" sz="9999" dirty="0">
              <a:solidFill>
                <a:srgbClr val="000000"/>
              </a:solidFill>
              <a:latin typeface="王漢宗顏楷體"/>
              <a:ea typeface="王漢宗顏楷體"/>
              <a:cs typeface="王漢宗顏楷體"/>
              <a:sym typeface="王漢宗顏楷體"/>
            </a:endParaRPr>
          </a:p>
          <a:p>
            <a:pPr algn="ctr"/>
            <a:r>
              <a:rPr lang="en-US" sz="9999" dirty="0" err="1">
                <a:solidFill>
                  <a:srgbClr val="000000"/>
                </a:solidFill>
                <a:latin typeface="王漢宗顏楷體"/>
                <a:ea typeface="王漢宗顏楷體"/>
                <a:cs typeface="王漢宗顏楷體"/>
                <a:sym typeface="王漢宗顏楷體"/>
              </a:rPr>
              <a:t>系統性文獻回顧</a:t>
            </a:r>
            <a:endParaRPr lang="en-US" sz="9999" dirty="0">
              <a:solidFill>
                <a:srgbClr val="000000"/>
              </a:solidFill>
              <a:latin typeface="王漢宗顏楷體"/>
              <a:ea typeface="王漢宗顏楷體"/>
              <a:cs typeface="王漢宗顏楷體"/>
              <a:sym typeface="王漢宗顏楷體"/>
            </a:endParaRPr>
          </a:p>
        </p:txBody>
      </p:sp>
      <p:sp>
        <p:nvSpPr>
          <p:cNvPr id="11" name="TextBox 11"/>
          <p:cNvSpPr txBox="1"/>
          <p:nvPr/>
        </p:nvSpPr>
        <p:spPr>
          <a:xfrm>
            <a:off x="3607233" y="6451596"/>
            <a:ext cx="10766670" cy="740587"/>
          </a:xfrm>
          <a:prstGeom prst="rect">
            <a:avLst/>
          </a:prstGeom>
        </p:spPr>
        <p:txBody>
          <a:bodyPr lIns="0" tIns="0" rIns="0" bIns="0" rtlCol="0" anchor="t">
            <a:spAutoFit/>
          </a:bodyPr>
          <a:lstStyle/>
          <a:p>
            <a:pPr algn="ctr">
              <a:lnSpc>
                <a:spcPts val="6299"/>
              </a:lnSpc>
            </a:pPr>
            <a:r>
              <a:rPr lang="en-US" sz="4500" dirty="0">
                <a:solidFill>
                  <a:srgbClr val="1925C5"/>
                </a:solidFill>
                <a:latin typeface="王漢宗顏楷體"/>
                <a:ea typeface="王漢宗顏楷體"/>
                <a:cs typeface="王漢宗顏楷體"/>
                <a:sym typeface="王漢宗顏楷體"/>
              </a:rPr>
              <a:t>鐘萱恩</a:t>
            </a:r>
            <a:r>
              <a:rPr lang="en-US" sz="4500" baseline="30000" dirty="0">
                <a:solidFill>
                  <a:srgbClr val="1925C5"/>
                </a:solidFill>
                <a:latin typeface="王漢宗顏楷體"/>
                <a:ea typeface="王漢宗顏楷體"/>
                <a:cs typeface="王漢宗顏楷體"/>
                <a:sym typeface="王漢宗顏楷體"/>
              </a:rPr>
              <a:t>1</a:t>
            </a:r>
            <a:r>
              <a:rPr lang="en-US" sz="4500" dirty="0">
                <a:solidFill>
                  <a:srgbClr val="1925C5"/>
                </a:solidFill>
                <a:latin typeface="王漢宗顏楷體"/>
                <a:ea typeface="王漢宗顏楷體"/>
                <a:cs typeface="王漢宗顏楷體"/>
                <a:sym typeface="王漢宗顏楷體"/>
              </a:rPr>
              <a:t>                       林玉霞</a:t>
            </a:r>
            <a:r>
              <a:rPr lang="en-US" sz="4500" baseline="30000" dirty="0">
                <a:solidFill>
                  <a:srgbClr val="1925C5"/>
                </a:solidFill>
                <a:latin typeface="王漢宗顏楷體"/>
                <a:ea typeface="王漢宗顏楷體"/>
                <a:cs typeface="王漢宗顏楷體"/>
                <a:sym typeface="王漢宗顏楷體"/>
              </a:rPr>
              <a:t>2</a:t>
            </a:r>
          </a:p>
        </p:txBody>
      </p:sp>
      <p:sp>
        <p:nvSpPr>
          <p:cNvPr id="12" name="TextBox 12"/>
          <p:cNvSpPr txBox="1"/>
          <p:nvPr/>
        </p:nvSpPr>
        <p:spPr>
          <a:xfrm>
            <a:off x="721835" y="7166295"/>
            <a:ext cx="16537465" cy="749564"/>
          </a:xfrm>
          <a:prstGeom prst="rect">
            <a:avLst/>
          </a:prstGeom>
        </p:spPr>
        <p:txBody>
          <a:bodyPr lIns="0" tIns="0" rIns="0" bIns="0" rtlCol="0" anchor="b">
            <a:spAutoFit/>
          </a:bodyPr>
          <a:lstStyle/>
          <a:p>
            <a:pPr algn="ctr">
              <a:lnSpc>
                <a:spcPts val="6299"/>
              </a:lnSpc>
            </a:pPr>
            <a:r>
              <a:rPr lang="en-US" sz="4500" baseline="30000" dirty="0">
                <a:solidFill>
                  <a:srgbClr val="1925C5"/>
                </a:solidFill>
                <a:latin typeface="王漢宗顏楷體"/>
                <a:ea typeface="王漢宗顏楷體"/>
                <a:cs typeface="王漢宗顏楷體"/>
                <a:sym typeface="王漢宗顏楷體"/>
              </a:rPr>
              <a:t>1</a:t>
            </a:r>
            <a:r>
              <a:rPr lang="en-US" sz="4500" dirty="0">
                <a:solidFill>
                  <a:srgbClr val="1925C5"/>
                </a:solidFill>
                <a:latin typeface="王漢宗顏楷體"/>
                <a:ea typeface="王漢宗顏楷體"/>
                <a:cs typeface="王漢宗顏楷體"/>
                <a:sym typeface="王漢宗顏楷體"/>
              </a:rPr>
              <a:t>國立嘉義大學特殊教育研究所   </a:t>
            </a:r>
            <a:r>
              <a:rPr lang="en-US" sz="4500" baseline="30000" dirty="0">
                <a:solidFill>
                  <a:srgbClr val="1925C5"/>
                </a:solidFill>
                <a:latin typeface="王漢宗顏楷體"/>
                <a:ea typeface="王漢宗顏楷體"/>
                <a:cs typeface="王漢宗顏楷體"/>
                <a:sym typeface="王漢宗顏楷體"/>
              </a:rPr>
              <a:t>2</a:t>
            </a:r>
            <a:r>
              <a:rPr lang="en-US" sz="4500" dirty="0">
                <a:solidFill>
                  <a:srgbClr val="1925C5"/>
                </a:solidFill>
                <a:latin typeface="王漢宗顏楷體"/>
                <a:ea typeface="王漢宗顏楷體"/>
                <a:cs typeface="王漢宗顏楷體"/>
                <a:sym typeface="王漢宗顏楷體"/>
              </a:rPr>
              <a:t>國立嘉義大學特殊教育學系 </a:t>
            </a:r>
          </a:p>
        </p:txBody>
      </p:sp>
      <p:sp>
        <p:nvSpPr>
          <p:cNvPr id="13" name="TextBox 13"/>
          <p:cNvSpPr txBox="1"/>
          <p:nvPr/>
        </p:nvSpPr>
        <p:spPr>
          <a:xfrm>
            <a:off x="3462410" y="7880670"/>
            <a:ext cx="11363180" cy="866775"/>
          </a:xfrm>
          <a:prstGeom prst="rect">
            <a:avLst/>
          </a:prstGeom>
        </p:spPr>
        <p:txBody>
          <a:bodyPr lIns="0" tIns="0" rIns="0" bIns="0" rtlCol="0" anchor="t">
            <a:spAutoFit/>
          </a:bodyPr>
          <a:lstStyle/>
          <a:p>
            <a:pPr algn="ctr">
              <a:lnSpc>
                <a:spcPts val="6299"/>
              </a:lnSpc>
            </a:pPr>
            <a:r>
              <a:rPr lang="en-US" sz="4500" dirty="0" err="1">
                <a:solidFill>
                  <a:srgbClr val="1925C5"/>
                </a:solidFill>
                <a:latin typeface="王漢宗顏楷體"/>
                <a:ea typeface="王漢宗顏楷體"/>
                <a:cs typeface="王漢宗顏楷體"/>
                <a:sym typeface="王漢宗顏楷體"/>
              </a:rPr>
              <a:t>碩士生</a:t>
            </a:r>
            <a:r>
              <a:rPr lang="en-US" sz="4500" dirty="0">
                <a:solidFill>
                  <a:srgbClr val="1925C5"/>
                </a:solidFill>
                <a:latin typeface="王漢宗顏楷體"/>
                <a:ea typeface="王漢宗顏楷體"/>
                <a:cs typeface="王漢宗顏楷體"/>
                <a:sym typeface="王漢宗顏楷體"/>
              </a:rPr>
              <a:t>                         </a:t>
            </a:r>
            <a:r>
              <a:rPr lang="en-US" sz="4500" dirty="0" err="1">
                <a:solidFill>
                  <a:srgbClr val="1925C5"/>
                </a:solidFill>
                <a:latin typeface="王漢宗顏楷體"/>
                <a:ea typeface="王漢宗顏楷體"/>
                <a:cs typeface="王漢宗顏楷體"/>
                <a:sym typeface="王漢宗顏楷體"/>
              </a:rPr>
              <a:t>副教授</a:t>
            </a:r>
            <a:endParaRPr lang="en-US" sz="4500" dirty="0">
              <a:solidFill>
                <a:srgbClr val="1925C5"/>
              </a:solidFill>
              <a:latin typeface="王漢宗顏楷體"/>
              <a:ea typeface="王漢宗顏楷體"/>
              <a:cs typeface="王漢宗顏楷體"/>
              <a:sym typeface="王漢宗顏楷體"/>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514349" y="160895"/>
            <a:ext cx="17259300" cy="1247745"/>
          </a:xfrm>
          <a:prstGeom prst="rect">
            <a:avLst/>
          </a:prstGeom>
        </p:spPr>
        <p:txBody>
          <a:bodyPr lIns="0" tIns="0" rIns="0" bIns="0" rtlCol="0" anchor="t">
            <a:spAutoFit/>
          </a:bodyPr>
          <a:lstStyle/>
          <a:p>
            <a:pPr algn="ctr">
              <a:lnSpc>
                <a:spcPts val="8619"/>
              </a:lnSpc>
            </a:pPr>
            <a:r>
              <a:rPr lang="en-US" sz="7495" dirty="0" err="1">
                <a:solidFill>
                  <a:srgbClr val="000000"/>
                </a:solidFill>
                <a:latin typeface="王漢宗顏楷體"/>
                <a:ea typeface="王漢宗顏楷體"/>
                <a:cs typeface="王漢宗顏楷體"/>
                <a:sym typeface="王漢宗顏楷體"/>
              </a:rPr>
              <a:t>搜尋標準</a:t>
            </a:r>
            <a:endParaRPr lang="en-US" sz="7495" dirty="0">
              <a:solidFill>
                <a:srgbClr val="000000"/>
              </a:solidFill>
              <a:latin typeface="王漢宗顏楷體"/>
              <a:ea typeface="王漢宗顏楷體"/>
              <a:cs typeface="王漢宗顏楷體"/>
              <a:sym typeface="王漢宗顏楷體"/>
            </a:endParaRPr>
          </a:p>
        </p:txBody>
      </p:sp>
      <p:sp>
        <p:nvSpPr>
          <p:cNvPr id="9" name="TextBox 9"/>
          <p:cNvSpPr txBox="1"/>
          <p:nvPr/>
        </p:nvSpPr>
        <p:spPr>
          <a:xfrm>
            <a:off x="152400" y="2068869"/>
            <a:ext cx="18059400" cy="6601679"/>
          </a:xfrm>
          <a:prstGeom prst="rect">
            <a:avLst/>
          </a:prstGeom>
        </p:spPr>
        <p:txBody>
          <a:bodyPr wrap="square" lIns="0" tIns="0" rIns="0" bIns="0" rtlCol="0" anchor="t">
            <a:spAutoFit/>
          </a:bodyPr>
          <a:lstStyle/>
          <a:p>
            <a:pPr algn="just"/>
            <a:r>
              <a:rPr lang="en-US" sz="5400" dirty="0" err="1">
                <a:solidFill>
                  <a:srgbClr val="000000"/>
                </a:solidFill>
                <a:latin typeface="王漢宗顏楷體"/>
                <a:ea typeface="王漢宗顏楷體"/>
                <a:cs typeface="王漢宗顏楷體"/>
                <a:sym typeface="王漢宗顏楷體"/>
              </a:rPr>
              <a:t>為了達到研究分析的客觀性，在搜尋文獻時有以下幾項限制</a:t>
            </a:r>
            <a:endParaRPr lang="en-US" sz="5400" dirty="0">
              <a:solidFill>
                <a:srgbClr val="000000"/>
              </a:solidFill>
              <a:latin typeface="王漢宗顏楷體"/>
              <a:ea typeface="王漢宗顏楷體"/>
              <a:cs typeface="王漢宗顏楷體"/>
              <a:sym typeface="王漢宗顏楷體"/>
            </a:endParaRPr>
          </a:p>
          <a:p>
            <a:pPr algn="just"/>
            <a:endParaRPr lang="en-US" sz="3200" dirty="0">
              <a:solidFill>
                <a:srgbClr val="000000"/>
              </a:solidFill>
              <a:latin typeface="王漢宗顏楷體"/>
              <a:ea typeface="王漢宗顏楷體"/>
              <a:cs typeface="王漢宗顏楷體"/>
              <a:sym typeface="王漢宗顏楷體"/>
            </a:endParaRPr>
          </a:p>
          <a:p>
            <a:pPr algn="just"/>
            <a:r>
              <a:rPr lang="en-US" sz="5400" dirty="0">
                <a:solidFill>
                  <a:srgbClr val="000000"/>
                </a:solidFill>
                <a:latin typeface="王漢宗顏楷體"/>
                <a:ea typeface="王漢宗顏楷體"/>
                <a:cs typeface="王漢宗顏楷體"/>
                <a:sym typeface="王漢宗顏楷體"/>
              </a:rPr>
              <a:t>(一)</a:t>
            </a:r>
            <a:r>
              <a:rPr lang="en-US" sz="5400" dirty="0" err="1">
                <a:solidFill>
                  <a:srgbClr val="000000"/>
                </a:solidFill>
                <a:latin typeface="王漢宗顏楷體"/>
                <a:ea typeface="王漢宗顏楷體"/>
                <a:cs typeface="王漢宗顏楷體"/>
                <a:sym typeface="王漢宗顏楷體"/>
              </a:rPr>
              <a:t>文獻內容中含有研究對象、研究目的、研究方法、研究工具、教學設計和研究結果等要素</a:t>
            </a:r>
            <a:r>
              <a:rPr lang="en-US" sz="5400" dirty="0">
                <a:solidFill>
                  <a:srgbClr val="000000"/>
                </a:solidFill>
                <a:latin typeface="王漢宗顏楷體"/>
                <a:ea typeface="王漢宗顏楷體"/>
                <a:cs typeface="王漢宗顏楷體"/>
                <a:sym typeface="王漢宗顏楷體"/>
              </a:rPr>
              <a:t>。</a:t>
            </a:r>
          </a:p>
          <a:p>
            <a:pPr algn="just"/>
            <a:endParaRPr lang="en-US" sz="3200" dirty="0">
              <a:solidFill>
                <a:srgbClr val="000000"/>
              </a:solidFill>
              <a:latin typeface="王漢宗顏楷體"/>
              <a:ea typeface="王漢宗顏楷體"/>
              <a:cs typeface="王漢宗顏楷體"/>
              <a:sym typeface="王漢宗顏楷體"/>
            </a:endParaRPr>
          </a:p>
          <a:p>
            <a:r>
              <a:rPr lang="en-US" sz="5400" dirty="0">
                <a:solidFill>
                  <a:srgbClr val="000000"/>
                </a:solidFill>
                <a:latin typeface="王漢宗顏楷體"/>
                <a:ea typeface="王漢宗顏楷體"/>
                <a:cs typeface="王漢宗顏楷體"/>
                <a:sym typeface="王漢宗顏楷體"/>
              </a:rPr>
              <a:t>(二)</a:t>
            </a:r>
            <a:r>
              <a:rPr lang="en-US" sz="5400" dirty="0" err="1">
                <a:solidFill>
                  <a:srgbClr val="000000"/>
                </a:solidFill>
                <a:latin typeface="王漢宗顏楷體"/>
                <a:ea typeface="王漢宗顏楷體"/>
                <a:cs typeface="王漢宗顏楷體"/>
                <a:sym typeface="王漢宗顏楷體"/>
              </a:rPr>
              <a:t>發表於通過期刊中的文章</a:t>
            </a:r>
            <a:r>
              <a:rPr lang="en-US" sz="5400" dirty="0">
                <a:solidFill>
                  <a:srgbClr val="000000"/>
                </a:solidFill>
                <a:latin typeface="王漢宗顏楷體"/>
                <a:ea typeface="王漢宗顏楷體"/>
                <a:cs typeface="王漢宗顏楷體"/>
                <a:sym typeface="王漢宗顏楷體"/>
              </a:rPr>
              <a:t>，</a:t>
            </a:r>
            <a:r>
              <a:rPr lang="zh-TW" altLang="en-US" sz="5400" dirty="0">
                <a:solidFill>
                  <a:srgbClr val="000000"/>
                </a:solidFill>
                <a:latin typeface="王漢宗顏楷體"/>
                <a:ea typeface="王漢宗顏楷體"/>
                <a:cs typeface="王漢宗顏楷體"/>
                <a:sym typeface="王漢宗顏楷體"/>
              </a:rPr>
              <a:t>或是已</a:t>
            </a:r>
            <a:r>
              <a:rPr lang="en-US" sz="5400" dirty="0" err="1">
                <a:solidFill>
                  <a:srgbClr val="000000"/>
                </a:solidFill>
                <a:latin typeface="王漢宗顏楷體"/>
                <a:ea typeface="王漢宗顏楷體"/>
                <a:cs typeface="王漢宗顏楷體"/>
                <a:sym typeface="王漢宗顏楷體"/>
              </a:rPr>
              <a:t>通過審查</a:t>
            </a:r>
            <a:r>
              <a:rPr lang="zh-TW" altLang="en-US" sz="5400" dirty="0">
                <a:solidFill>
                  <a:srgbClr val="000000"/>
                </a:solidFill>
                <a:latin typeface="王漢宗顏楷體"/>
                <a:ea typeface="王漢宗顏楷體"/>
                <a:cs typeface="王漢宗顏楷體"/>
                <a:sym typeface="王漢宗顏楷體"/>
              </a:rPr>
              <a:t>但</a:t>
            </a:r>
            <a:r>
              <a:rPr lang="en-US" sz="5400" dirty="0" err="1">
                <a:solidFill>
                  <a:srgbClr val="000000"/>
                </a:solidFill>
                <a:latin typeface="王漢宗顏楷體"/>
                <a:ea typeface="王漢宗顏楷體"/>
                <a:cs typeface="王漢宗顏楷體"/>
                <a:sym typeface="王漢宗顏楷體"/>
              </a:rPr>
              <a:t>未發表的碩博士論文</a:t>
            </a:r>
            <a:r>
              <a:rPr lang="en-US" sz="5400" dirty="0">
                <a:solidFill>
                  <a:srgbClr val="000000"/>
                </a:solidFill>
                <a:latin typeface="王漢宗顏楷體"/>
                <a:ea typeface="王漢宗顏楷體"/>
                <a:cs typeface="王漢宗顏楷體"/>
                <a:sym typeface="王漢宗顏楷體"/>
              </a:rPr>
              <a:t>。</a:t>
            </a:r>
          </a:p>
          <a:p>
            <a:pPr algn="just"/>
            <a:endParaRPr lang="en-US" sz="3200" dirty="0">
              <a:solidFill>
                <a:srgbClr val="000000"/>
              </a:solidFill>
              <a:latin typeface="王漢宗顏楷體"/>
              <a:ea typeface="王漢宗顏楷體"/>
              <a:cs typeface="王漢宗顏楷體"/>
              <a:sym typeface="王漢宗顏楷體"/>
            </a:endParaRPr>
          </a:p>
          <a:p>
            <a:pPr algn="just"/>
            <a:r>
              <a:rPr lang="en-US" sz="5400" dirty="0">
                <a:solidFill>
                  <a:srgbClr val="000000"/>
                </a:solidFill>
                <a:latin typeface="王漢宗顏楷體"/>
                <a:ea typeface="王漢宗顏楷體"/>
                <a:cs typeface="王漢宗顏楷體"/>
                <a:sym typeface="王漢宗顏楷體"/>
              </a:rPr>
              <a:t>(三)搜尋的研究文獻年限預定為2010年至2025年6月31</a:t>
            </a:r>
            <a:r>
              <a:rPr lang="en-US" sz="5499" dirty="0">
                <a:solidFill>
                  <a:srgbClr val="000000"/>
                </a:solidFill>
                <a:latin typeface="王漢宗顏楷體"/>
                <a:ea typeface="王漢宗顏楷體"/>
                <a:cs typeface="王漢宗顏楷體"/>
                <a:sym typeface="王漢宗顏楷體"/>
              </a:rPr>
              <a:t>日。</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514350" y="347677"/>
            <a:ext cx="17259300" cy="1247745"/>
          </a:xfrm>
          <a:prstGeom prst="rect">
            <a:avLst/>
          </a:prstGeom>
        </p:spPr>
        <p:txBody>
          <a:bodyPr lIns="0" tIns="0" rIns="0" bIns="0" rtlCol="0" anchor="t">
            <a:spAutoFit/>
          </a:bodyPr>
          <a:lstStyle/>
          <a:p>
            <a:pPr algn="ctr">
              <a:lnSpc>
                <a:spcPts val="8619"/>
              </a:lnSpc>
            </a:pPr>
            <a:r>
              <a:rPr lang="en-US" sz="7495">
                <a:solidFill>
                  <a:srgbClr val="000000"/>
                </a:solidFill>
                <a:latin typeface="王漢宗顏楷體"/>
                <a:ea typeface="王漢宗顏楷體"/>
                <a:cs typeface="王漢宗顏楷體"/>
                <a:sym typeface="王漢宗顏楷體"/>
              </a:rPr>
              <a:t>搜尋策略</a:t>
            </a:r>
          </a:p>
        </p:txBody>
      </p:sp>
      <p:sp>
        <p:nvSpPr>
          <p:cNvPr id="9" name="TextBox 9"/>
          <p:cNvSpPr txBox="1"/>
          <p:nvPr/>
        </p:nvSpPr>
        <p:spPr>
          <a:xfrm>
            <a:off x="529590" y="2351841"/>
            <a:ext cx="17351789" cy="4924810"/>
          </a:xfrm>
          <a:prstGeom prst="rect">
            <a:avLst/>
          </a:prstGeom>
        </p:spPr>
        <p:txBody>
          <a:bodyPr lIns="0" tIns="0" rIns="0" bIns="0" rtlCol="0" anchor="t">
            <a:spAutoFit/>
          </a:bodyPr>
          <a:lstStyle/>
          <a:p>
            <a:pPr marL="914400" indent="-914400" algn="l">
              <a:lnSpc>
                <a:spcPct val="150000"/>
              </a:lnSpc>
              <a:buFont typeface="+mj-ea"/>
              <a:buAutoNum type="ea1ChtPeriod"/>
            </a:pPr>
            <a:r>
              <a:rPr lang="en-US" sz="5499" dirty="0" err="1">
                <a:solidFill>
                  <a:srgbClr val="000000"/>
                </a:solidFill>
                <a:latin typeface="王漢宗顏楷體"/>
                <a:ea typeface="王漢宗顏楷體"/>
                <a:cs typeface="王漢宗顏楷體"/>
                <a:sym typeface="王漢宗顏楷體"/>
              </a:rPr>
              <a:t>在搜尋中，輸入上述搜尋標準中所提到之關鍵字，並勾選「查詢字詞擴展</a:t>
            </a:r>
            <a:r>
              <a:rPr lang="en-US" sz="5499" dirty="0">
                <a:solidFill>
                  <a:srgbClr val="000000"/>
                </a:solidFill>
                <a:latin typeface="王漢宗顏楷體"/>
                <a:ea typeface="王漢宗顏楷體"/>
                <a:cs typeface="王漢宗顏楷體"/>
                <a:sym typeface="王漢宗顏楷體"/>
              </a:rPr>
              <a:t>」</a:t>
            </a:r>
          </a:p>
          <a:p>
            <a:pPr marL="914400" indent="-914400" algn="l">
              <a:lnSpc>
                <a:spcPct val="150000"/>
              </a:lnSpc>
              <a:buFont typeface="+mj-ea"/>
              <a:buAutoNum type="ea1ChtPeriod"/>
            </a:pPr>
            <a:r>
              <a:rPr lang="en-US" sz="5499" dirty="0" err="1">
                <a:solidFill>
                  <a:srgbClr val="000000"/>
                </a:solidFill>
                <a:latin typeface="王漢宗顏楷體"/>
                <a:ea typeface="王漢宗顏楷體"/>
                <a:cs typeface="王漢宗顏楷體"/>
                <a:sym typeface="王漢宗顏楷體"/>
              </a:rPr>
              <a:t>在搜尋條件中勾選「篇名</a:t>
            </a:r>
            <a:r>
              <a:rPr lang="en-US" sz="5499" dirty="0">
                <a:solidFill>
                  <a:srgbClr val="000000"/>
                </a:solidFill>
                <a:latin typeface="王漢宗顏楷體"/>
                <a:ea typeface="王漢宗顏楷體"/>
                <a:cs typeface="王漢宗顏楷體"/>
                <a:sym typeface="王漢宗顏楷體"/>
              </a:rPr>
              <a:t>」、「</a:t>
            </a:r>
            <a:r>
              <a:rPr lang="en-US" sz="5499" dirty="0" err="1">
                <a:solidFill>
                  <a:srgbClr val="000000"/>
                </a:solidFill>
                <a:latin typeface="王漢宗顏楷體"/>
                <a:ea typeface="王漢宗顏楷體"/>
                <a:cs typeface="王漢宗顏楷體"/>
                <a:sym typeface="王漢宗顏楷體"/>
              </a:rPr>
              <a:t>關鍵詞</a:t>
            </a:r>
            <a:r>
              <a:rPr lang="en-US" sz="5499" dirty="0">
                <a:solidFill>
                  <a:srgbClr val="000000"/>
                </a:solidFill>
                <a:latin typeface="王漢宗顏楷體"/>
                <a:ea typeface="王漢宗顏楷體"/>
                <a:cs typeface="王漢宗顏楷體"/>
                <a:sym typeface="王漢宗顏楷體"/>
              </a:rPr>
              <a:t>」、「</a:t>
            </a:r>
            <a:r>
              <a:rPr lang="en-US" sz="5499" dirty="0" err="1">
                <a:solidFill>
                  <a:srgbClr val="000000"/>
                </a:solidFill>
                <a:latin typeface="王漢宗顏楷體"/>
                <a:ea typeface="王漢宗顏楷體"/>
                <a:cs typeface="王漢宗顏楷體"/>
                <a:sym typeface="王漢宗顏楷體"/>
              </a:rPr>
              <a:t>摘要</a:t>
            </a:r>
            <a:r>
              <a:rPr lang="en-US" sz="5499" dirty="0">
                <a:solidFill>
                  <a:srgbClr val="000000"/>
                </a:solidFill>
                <a:latin typeface="王漢宗顏楷體"/>
                <a:ea typeface="王漢宗顏楷體"/>
                <a:cs typeface="王漢宗顏楷體"/>
                <a:sym typeface="王漢宗顏楷體"/>
              </a:rPr>
              <a:t>」</a:t>
            </a:r>
          </a:p>
          <a:p>
            <a:pPr marL="914400" indent="-914400" algn="l">
              <a:lnSpc>
                <a:spcPct val="150000"/>
              </a:lnSpc>
              <a:buFont typeface="+mj-ea"/>
              <a:buAutoNum type="ea1ChtPeriod"/>
            </a:pPr>
            <a:r>
              <a:rPr lang="en-US" sz="5499" dirty="0" err="1">
                <a:solidFill>
                  <a:srgbClr val="000000"/>
                </a:solidFill>
                <a:latin typeface="王漢宗顏楷體"/>
                <a:ea typeface="王漢宗顏楷體"/>
                <a:cs typeface="王漢宗顏楷體"/>
                <a:sym typeface="王漢宗顏楷體"/>
              </a:rPr>
              <a:t>限定繁體中文文獻</a:t>
            </a:r>
            <a:endParaRPr lang="en-US" sz="5499" dirty="0">
              <a:solidFill>
                <a:srgbClr val="000000"/>
              </a:solidFill>
              <a:latin typeface="王漢宗顏楷體"/>
              <a:ea typeface="王漢宗顏楷體"/>
              <a:cs typeface="王漢宗顏楷體"/>
              <a:sym typeface="王漢宗顏楷體"/>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8869065"/>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514350" y="280454"/>
            <a:ext cx="17259300" cy="1247745"/>
          </a:xfrm>
          <a:prstGeom prst="rect">
            <a:avLst/>
          </a:prstGeom>
        </p:spPr>
        <p:txBody>
          <a:bodyPr lIns="0" tIns="0" rIns="0" bIns="0" rtlCol="0" anchor="t">
            <a:spAutoFit/>
          </a:bodyPr>
          <a:lstStyle/>
          <a:p>
            <a:pPr algn="ctr">
              <a:lnSpc>
                <a:spcPts val="8619"/>
              </a:lnSpc>
            </a:pPr>
            <a:r>
              <a:rPr lang="en-US" sz="7495" dirty="0" err="1">
                <a:solidFill>
                  <a:srgbClr val="000000"/>
                </a:solidFill>
                <a:latin typeface="王漢宗顏楷體"/>
                <a:ea typeface="王漢宗顏楷體"/>
                <a:cs typeface="王漢宗顏楷體"/>
                <a:sym typeface="王漢宗顏楷體"/>
              </a:rPr>
              <a:t>篩選策略</a:t>
            </a:r>
            <a:endParaRPr lang="en-US" sz="7495" dirty="0">
              <a:solidFill>
                <a:srgbClr val="000000"/>
              </a:solidFill>
              <a:latin typeface="王漢宗顏楷體"/>
              <a:ea typeface="王漢宗顏楷體"/>
              <a:cs typeface="王漢宗顏楷體"/>
              <a:sym typeface="王漢宗顏楷體"/>
            </a:endParaRPr>
          </a:p>
        </p:txBody>
      </p:sp>
      <p:sp>
        <p:nvSpPr>
          <p:cNvPr id="9" name="TextBox 9"/>
          <p:cNvSpPr txBox="1"/>
          <p:nvPr/>
        </p:nvSpPr>
        <p:spPr>
          <a:xfrm>
            <a:off x="1295400" y="2205537"/>
            <a:ext cx="16189739" cy="4924810"/>
          </a:xfrm>
          <a:prstGeom prst="rect">
            <a:avLst/>
          </a:prstGeom>
        </p:spPr>
        <p:txBody>
          <a:bodyPr wrap="square" lIns="0" tIns="0" rIns="0" bIns="0" rtlCol="0" anchor="t">
            <a:spAutoFit/>
          </a:bodyPr>
          <a:lstStyle/>
          <a:p>
            <a:pPr marL="914400" indent="-914400" algn="l">
              <a:lnSpc>
                <a:spcPct val="150000"/>
              </a:lnSpc>
              <a:buFont typeface="+mj-ea"/>
              <a:buAutoNum type="ea1ChtPeriod"/>
            </a:pPr>
            <a:r>
              <a:rPr lang="zh-TW" altLang="en-US" sz="5499" dirty="0">
                <a:solidFill>
                  <a:srgbClr val="000000"/>
                </a:solidFill>
                <a:latin typeface="王漢宗顏楷體"/>
                <a:ea typeface="王漢宗顏楷體"/>
                <a:cs typeface="王漢宗顏楷體"/>
                <a:sym typeface="王漢宗顏楷體"/>
              </a:rPr>
              <a:t>篩選分為兩階段，</a:t>
            </a:r>
            <a:r>
              <a:rPr lang="en-US" sz="5499" dirty="0" err="1">
                <a:solidFill>
                  <a:srgbClr val="000000"/>
                </a:solidFill>
                <a:latin typeface="王漢宗顏楷體"/>
                <a:ea typeface="王漢宗顏楷體"/>
                <a:cs typeface="王漢宗顏楷體"/>
                <a:sym typeface="王漢宗顏楷體"/>
              </a:rPr>
              <a:t>由研究人員進行獨立篩選與交叉檢核，以提高資料處理的準確性</a:t>
            </a:r>
            <a:r>
              <a:rPr lang="en-US" sz="5499" dirty="0">
                <a:solidFill>
                  <a:srgbClr val="000000"/>
                </a:solidFill>
                <a:latin typeface="王漢宗顏楷體"/>
                <a:ea typeface="王漢宗顏楷體"/>
                <a:cs typeface="王漢宗顏楷體"/>
                <a:sym typeface="王漢宗顏楷體"/>
              </a:rPr>
              <a:t>。</a:t>
            </a:r>
          </a:p>
          <a:p>
            <a:pPr marL="914400" indent="-914400" algn="l">
              <a:lnSpc>
                <a:spcPct val="150000"/>
              </a:lnSpc>
              <a:buFont typeface="+mj-ea"/>
              <a:buAutoNum type="ea1ChtPeriod"/>
            </a:pPr>
            <a:r>
              <a:rPr lang="en-US" sz="5499" dirty="0" err="1">
                <a:solidFill>
                  <a:srgbClr val="000000"/>
                </a:solidFill>
                <a:latin typeface="王漢宗顏楷體"/>
                <a:ea typeface="王漢宗顏楷體"/>
                <a:cs typeface="王漢宗顏楷體"/>
                <a:sym typeface="王漢宗顏楷體"/>
              </a:rPr>
              <a:t>兩階段篩選結束後，將針對各階段的結果進行檢核，以下將針對兩階段篩選流程分別說明</a:t>
            </a:r>
            <a:r>
              <a:rPr lang="en-US" sz="5499" dirty="0">
                <a:solidFill>
                  <a:srgbClr val="000000"/>
                </a:solidFill>
                <a:latin typeface="王漢宗顏楷體"/>
                <a:ea typeface="王漢宗顏楷體"/>
                <a:cs typeface="王漢宗顏楷體"/>
                <a:sym typeface="王漢宗顏楷體"/>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solidFill>
            <a:schemeClr val="accent3">
              <a:lumMod val="40000"/>
              <a:lumOff val="60000"/>
            </a:schemeClr>
          </a:solid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514350" y="347677"/>
            <a:ext cx="17259300" cy="1177895"/>
          </a:xfrm>
          <a:prstGeom prst="rect">
            <a:avLst/>
          </a:prstGeom>
        </p:spPr>
        <p:txBody>
          <a:bodyPr lIns="0" tIns="0" rIns="0" bIns="0" rtlCol="0" anchor="t">
            <a:spAutoFit/>
          </a:bodyPr>
          <a:lstStyle/>
          <a:p>
            <a:pPr algn="ctr">
              <a:lnSpc>
                <a:spcPts val="8044"/>
              </a:lnSpc>
            </a:pPr>
            <a:r>
              <a:rPr lang="en-US" sz="6995">
                <a:solidFill>
                  <a:srgbClr val="000000"/>
                </a:solidFill>
                <a:latin typeface="王漢宗顏楷體"/>
                <a:ea typeface="王漢宗顏楷體"/>
                <a:cs typeface="王漢宗顏楷體"/>
                <a:sym typeface="王漢宗顏楷體"/>
              </a:rPr>
              <a:t>篩選策略-第一階段: 初步篩選與資料整併</a:t>
            </a:r>
          </a:p>
        </p:txBody>
      </p:sp>
      <p:sp>
        <p:nvSpPr>
          <p:cNvPr id="16" name="矩形 15">
            <a:extLst>
              <a:ext uri="{FF2B5EF4-FFF2-40B4-BE49-F238E27FC236}">
                <a16:creationId xmlns:a16="http://schemas.microsoft.com/office/drawing/2014/main" id="{58ABBDAF-6C5F-38C6-FCA8-F3512C569DBD}"/>
              </a:ext>
            </a:extLst>
          </p:cNvPr>
          <p:cNvSpPr/>
          <p:nvPr/>
        </p:nvSpPr>
        <p:spPr>
          <a:xfrm>
            <a:off x="2213428" y="1866900"/>
            <a:ext cx="14474372" cy="198120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2800" dirty="0">
              <a:solidFill>
                <a:schemeClr val="tx1"/>
              </a:solidFill>
            </a:endParaRPr>
          </a:p>
        </p:txBody>
      </p:sp>
      <p:cxnSp>
        <p:nvCxnSpPr>
          <p:cNvPr id="18" name="直線接點 17">
            <a:extLst>
              <a:ext uri="{FF2B5EF4-FFF2-40B4-BE49-F238E27FC236}">
                <a16:creationId xmlns:a16="http://schemas.microsoft.com/office/drawing/2014/main" id="{16D92C27-72AD-45D3-21F7-1CDBA0AA6689}"/>
              </a:ext>
            </a:extLst>
          </p:cNvPr>
          <p:cNvCxnSpPr>
            <a:cxnSpLocks/>
            <a:stCxn id="16" idx="1"/>
            <a:endCxn id="16" idx="3"/>
          </p:cNvCxnSpPr>
          <p:nvPr/>
        </p:nvCxnSpPr>
        <p:spPr>
          <a:xfrm>
            <a:off x="2213428" y="2857500"/>
            <a:ext cx="14474372" cy="0"/>
          </a:xfrm>
          <a:prstGeom prst="line">
            <a:avLst/>
          </a:prstGeom>
        </p:spPr>
        <p:style>
          <a:lnRef idx="1">
            <a:schemeClr val="dk1"/>
          </a:lnRef>
          <a:fillRef idx="0">
            <a:schemeClr val="dk1"/>
          </a:fillRef>
          <a:effectRef idx="0">
            <a:schemeClr val="dk1"/>
          </a:effectRef>
          <a:fontRef idx="minor">
            <a:schemeClr val="tx1"/>
          </a:fontRef>
        </p:style>
      </p:cxnSp>
      <p:sp>
        <p:nvSpPr>
          <p:cNvPr id="21" name="文字方塊 20">
            <a:extLst>
              <a:ext uri="{FF2B5EF4-FFF2-40B4-BE49-F238E27FC236}">
                <a16:creationId xmlns:a16="http://schemas.microsoft.com/office/drawing/2014/main" id="{5BA41E8E-622C-3543-A272-DB3E0F93F5C0}"/>
              </a:ext>
            </a:extLst>
          </p:cNvPr>
          <p:cNvSpPr txBox="1"/>
          <p:nvPr/>
        </p:nvSpPr>
        <p:spPr>
          <a:xfrm>
            <a:off x="2213428" y="1905140"/>
            <a:ext cx="14474372" cy="923330"/>
          </a:xfrm>
          <a:prstGeom prst="rect">
            <a:avLst/>
          </a:prstGeom>
          <a:solidFill>
            <a:schemeClr val="tx2">
              <a:lumMod val="20000"/>
              <a:lumOff val="80000"/>
            </a:schemeClr>
          </a:solidFill>
        </p:spPr>
        <p:txBody>
          <a:bodyPr wrap="square">
            <a:spAutoFit/>
          </a:bodyPr>
          <a:lstStyle/>
          <a:p>
            <a:pPr algn="ctr"/>
            <a:r>
              <a:rPr lang="en-US" altLang="zh-TW" sz="5400" b="1" dirty="0" err="1">
                <a:solidFill>
                  <a:srgbClr val="000000"/>
                </a:solidFill>
                <a:highlight>
                  <a:srgbClr val="FFFF00"/>
                </a:highlight>
                <a:latin typeface="王漢宗顏楷體"/>
                <a:ea typeface="王漢宗顏楷體"/>
                <a:cs typeface="王漢宗顏楷體"/>
                <a:sym typeface="王漢宗顏楷體"/>
              </a:rPr>
              <a:t>預先訂定的關鍵字進行文獻搜尋</a:t>
            </a:r>
            <a:endParaRPr lang="zh-TW" altLang="en-US" sz="5400" b="1" dirty="0">
              <a:highlight>
                <a:srgbClr val="FFFF00"/>
              </a:highlight>
            </a:endParaRPr>
          </a:p>
        </p:txBody>
      </p:sp>
      <p:sp>
        <p:nvSpPr>
          <p:cNvPr id="23" name="文字方塊 22">
            <a:extLst>
              <a:ext uri="{FF2B5EF4-FFF2-40B4-BE49-F238E27FC236}">
                <a16:creationId xmlns:a16="http://schemas.microsoft.com/office/drawing/2014/main" id="{B5BE472C-6C18-9DFC-AA7D-41FFC05D10B4}"/>
              </a:ext>
            </a:extLst>
          </p:cNvPr>
          <p:cNvSpPr txBox="1"/>
          <p:nvPr/>
        </p:nvSpPr>
        <p:spPr>
          <a:xfrm>
            <a:off x="2319494" y="2950133"/>
            <a:ext cx="14368306" cy="1477328"/>
          </a:xfrm>
          <a:prstGeom prst="rect">
            <a:avLst/>
          </a:prstGeom>
          <a:solidFill>
            <a:schemeClr val="tx2">
              <a:lumMod val="20000"/>
              <a:lumOff val="80000"/>
            </a:schemeClr>
          </a:solidFill>
        </p:spPr>
        <p:txBody>
          <a:bodyPr wrap="square">
            <a:spAutoFit/>
          </a:bodyPr>
          <a:lstStyle/>
          <a:p>
            <a:pPr algn="ctr"/>
            <a:r>
              <a:rPr lang="en-US" altLang="zh-TW" sz="4500" dirty="0">
                <a:solidFill>
                  <a:srgbClr val="000000"/>
                </a:solidFill>
                <a:latin typeface="王漢宗顏楷體"/>
                <a:ea typeface="王漢宗顏楷體"/>
                <a:cs typeface="王漢宗顏楷體"/>
                <a:sym typeface="王漢宗顏楷體"/>
              </a:rPr>
              <a:t>「</a:t>
            </a:r>
            <a:r>
              <a:rPr lang="en-US" altLang="zh-TW" sz="4500" dirty="0" err="1">
                <a:solidFill>
                  <a:srgbClr val="000000"/>
                </a:solidFill>
                <a:latin typeface="王漢宗顏楷體"/>
                <a:ea typeface="王漢宗顏楷體"/>
                <a:cs typeface="王漢宗顏楷體"/>
                <a:sym typeface="王漢宗顏楷體"/>
              </a:rPr>
              <a:t>注意力缺陷過動症</a:t>
            </a:r>
            <a:r>
              <a:rPr lang="en-US" altLang="zh-TW" sz="4500" dirty="0">
                <a:solidFill>
                  <a:srgbClr val="000000"/>
                </a:solidFill>
                <a:latin typeface="王漢宗顏楷體"/>
                <a:ea typeface="王漢宗顏楷體"/>
                <a:cs typeface="王漢宗顏楷體"/>
                <a:sym typeface="王漢宗顏楷體"/>
              </a:rPr>
              <a:t>」、「ADHD」」、</a:t>
            </a:r>
          </a:p>
          <a:p>
            <a:pPr algn="ctr"/>
            <a:r>
              <a:rPr lang="en-US" altLang="zh-TW" sz="4500" dirty="0">
                <a:solidFill>
                  <a:srgbClr val="000000"/>
                </a:solidFill>
                <a:latin typeface="王漢宗顏楷體"/>
                <a:ea typeface="王漢宗顏楷體"/>
                <a:cs typeface="王漢宗顏楷體"/>
                <a:sym typeface="王漢宗顏楷體"/>
              </a:rPr>
              <a:t>「Attention Deficit Hyperactivity Disorder」</a:t>
            </a:r>
            <a:endParaRPr lang="zh-TW" altLang="en-US" sz="4500" dirty="0"/>
          </a:p>
        </p:txBody>
      </p:sp>
      <p:sp>
        <p:nvSpPr>
          <p:cNvPr id="26" name="矩形 25">
            <a:extLst>
              <a:ext uri="{FF2B5EF4-FFF2-40B4-BE49-F238E27FC236}">
                <a16:creationId xmlns:a16="http://schemas.microsoft.com/office/drawing/2014/main" id="{13C5B90D-3407-BD79-871C-493051FC1DBC}"/>
              </a:ext>
            </a:extLst>
          </p:cNvPr>
          <p:cNvSpPr/>
          <p:nvPr/>
        </p:nvSpPr>
        <p:spPr>
          <a:xfrm>
            <a:off x="2173514" y="4457700"/>
            <a:ext cx="14514286" cy="283755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2800" dirty="0">
              <a:solidFill>
                <a:schemeClr val="tx1"/>
              </a:solidFill>
            </a:endParaRPr>
          </a:p>
        </p:txBody>
      </p:sp>
      <p:cxnSp>
        <p:nvCxnSpPr>
          <p:cNvPr id="27" name="直線接點 26">
            <a:extLst>
              <a:ext uri="{FF2B5EF4-FFF2-40B4-BE49-F238E27FC236}">
                <a16:creationId xmlns:a16="http://schemas.microsoft.com/office/drawing/2014/main" id="{960571D7-C6BA-A0E2-6CBF-566A8A85736E}"/>
              </a:ext>
            </a:extLst>
          </p:cNvPr>
          <p:cNvCxnSpPr>
            <a:cxnSpLocks/>
          </p:cNvCxnSpPr>
          <p:nvPr/>
        </p:nvCxnSpPr>
        <p:spPr>
          <a:xfrm>
            <a:off x="2133600" y="5509985"/>
            <a:ext cx="14554200" cy="0"/>
          </a:xfrm>
          <a:prstGeom prst="line">
            <a:avLst/>
          </a:prstGeom>
        </p:spPr>
        <p:style>
          <a:lnRef idx="1">
            <a:schemeClr val="dk1"/>
          </a:lnRef>
          <a:fillRef idx="0">
            <a:schemeClr val="dk1"/>
          </a:fillRef>
          <a:effectRef idx="0">
            <a:schemeClr val="dk1"/>
          </a:effectRef>
          <a:fontRef idx="minor">
            <a:schemeClr val="tx1"/>
          </a:fontRef>
        </p:style>
      </p:cxnSp>
      <p:sp>
        <p:nvSpPr>
          <p:cNvPr id="28" name="文字方塊 27">
            <a:extLst>
              <a:ext uri="{FF2B5EF4-FFF2-40B4-BE49-F238E27FC236}">
                <a16:creationId xmlns:a16="http://schemas.microsoft.com/office/drawing/2014/main" id="{1B4A8169-03F8-D8EA-A4E2-512644687984}"/>
              </a:ext>
            </a:extLst>
          </p:cNvPr>
          <p:cNvSpPr txBox="1"/>
          <p:nvPr/>
        </p:nvSpPr>
        <p:spPr>
          <a:xfrm>
            <a:off x="2171060" y="4534175"/>
            <a:ext cx="14556654" cy="923330"/>
          </a:xfrm>
          <a:prstGeom prst="rect">
            <a:avLst/>
          </a:prstGeom>
          <a:solidFill>
            <a:schemeClr val="accent2">
              <a:lumMod val="20000"/>
              <a:lumOff val="80000"/>
            </a:schemeClr>
          </a:solidFill>
        </p:spPr>
        <p:txBody>
          <a:bodyPr wrap="square">
            <a:spAutoFit/>
          </a:bodyPr>
          <a:lstStyle/>
          <a:p>
            <a:pPr algn="ctr"/>
            <a:r>
              <a:rPr lang="zh-TW" altLang="en-US" sz="5400" b="1" dirty="0">
                <a:solidFill>
                  <a:srgbClr val="000000"/>
                </a:solidFill>
                <a:highlight>
                  <a:srgbClr val="FFFF00"/>
                </a:highlight>
                <a:latin typeface="王漢宗顏楷體"/>
                <a:ea typeface="王漢宗顏楷體"/>
                <a:cs typeface="王漢宗顏楷體"/>
                <a:sym typeface="王漢宗顏楷體"/>
              </a:rPr>
              <a:t>進階使用</a:t>
            </a:r>
            <a:r>
              <a:rPr lang="en-US" altLang="zh-TW" sz="5400" b="1" dirty="0" err="1">
                <a:solidFill>
                  <a:srgbClr val="000000"/>
                </a:solidFill>
                <a:highlight>
                  <a:srgbClr val="FFFF00"/>
                </a:highlight>
                <a:latin typeface="王漢宗顏楷體"/>
                <a:ea typeface="王漢宗顏楷體"/>
                <a:cs typeface="王漢宗顏楷體"/>
                <a:sym typeface="王漢宗顏楷體"/>
              </a:rPr>
              <a:t>關鍵字進行文獻搜尋</a:t>
            </a:r>
            <a:endParaRPr lang="zh-TW" altLang="en-US" sz="5400" b="1" dirty="0">
              <a:highlight>
                <a:srgbClr val="FFFF00"/>
              </a:highlight>
            </a:endParaRPr>
          </a:p>
        </p:txBody>
      </p:sp>
      <p:sp>
        <p:nvSpPr>
          <p:cNvPr id="29" name="文字方塊 28">
            <a:extLst>
              <a:ext uri="{FF2B5EF4-FFF2-40B4-BE49-F238E27FC236}">
                <a16:creationId xmlns:a16="http://schemas.microsoft.com/office/drawing/2014/main" id="{A89F1876-3D8B-C6E8-4DB9-4AD1901CA263}"/>
              </a:ext>
            </a:extLst>
          </p:cNvPr>
          <p:cNvSpPr txBox="1"/>
          <p:nvPr/>
        </p:nvSpPr>
        <p:spPr>
          <a:xfrm>
            <a:off x="2133600" y="5540933"/>
            <a:ext cx="14591660" cy="1754326"/>
          </a:xfrm>
          <a:prstGeom prst="rect">
            <a:avLst/>
          </a:prstGeom>
          <a:solidFill>
            <a:schemeClr val="accent2">
              <a:lumMod val="20000"/>
              <a:lumOff val="80000"/>
            </a:schemeClr>
          </a:solidFill>
        </p:spPr>
        <p:txBody>
          <a:bodyPr wrap="square">
            <a:spAutoFit/>
          </a:bodyPr>
          <a:lstStyle/>
          <a:p>
            <a:pPr algn="ctr"/>
            <a:r>
              <a:rPr lang="en-US" altLang="zh-TW" sz="5400" dirty="0">
                <a:solidFill>
                  <a:srgbClr val="000000"/>
                </a:solidFill>
                <a:latin typeface="王漢宗顏楷體"/>
                <a:ea typeface="王漢宗顏楷體"/>
                <a:cs typeface="王漢宗顏楷體"/>
                <a:sym typeface="王漢宗顏楷體"/>
              </a:rPr>
              <a:t>「</a:t>
            </a:r>
            <a:r>
              <a:rPr lang="en-US" altLang="zh-TW" sz="5400" dirty="0" err="1">
                <a:solidFill>
                  <a:srgbClr val="000000"/>
                </a:solidFill>
                <a:latin typeface="王漢宗顏楷體"/>
                <a:ea typeface="王漢宗顏楷體"/>
                <a:cs typeface="王漢宗顏楷體"/>
                <a:sym typeface="王漢宗顏楷體"/>
              </a:rPr>
              <a:t>正向管教</a:t>
            </a:r>
            <a:r>
              <a:rPr lang="en-US" altLang="zh-TW" sz="5400" dirty="0">
                <a:solidFill>
                  <a:srgbClr val="000000"/>
                </a:solidFill>
                <a:latin typeface="王漢宗顏楷體"/>
                <a:ea typeface="王漢宗顏楷體"/>
                <a:cs typeface="王漢宗顏楷體"/>
                <a:sym typeface="王漢宗顏楷體"/>
              </a:rPr>
              <a:t>」、「</a:t>
            </a:r>
            <a:r>
              <a:rPr lang="en-US" altLang="zh-TW" sz="5400" dirty="0" err="1">
                <a:solidFill>
                  <a:srgbClr val="000000"/>
                </a:solidFill>
                <a:latin typeface="王漢宗顏楷體"/>
                <a:ea typeface="王漢宗顏楷體"/>
                <a:cs typeface="王漢宗顏楷體"/>
                <a:sym typeface="王漢宗顏楷體"/>
              </a:rPr>
              <a:t>正向支持</a:t>
            </a:r>
            <a:r>
              <a:rPr lang="en-US" altLang="zh-TW" sz="5400" dirty="0">
                <a:solidFill>
                  <a:srgbClr val="000000"/>
                </a:solidFill>
                <a:latin typeface="王漢宗顏楷體"/>
                <a:ea typeface="王漢宗顏楷體"/>
                <a:cs typeface="王漢宗顏楷體"/>
                <a:sym typeface="王漢宗顏楷體"/>
              </a:rPr>
              <a:t>」、「</a:t>
            </a:r>
            <a:r>
              <a:rPr lang="en-US" altLang="zh-TW" sz="5400" dirty="0" err="1">
                <a:solidFill>
                  <a:srgbClr val="000000"/>
                </a:solidFill>
                <a:latin typeface="王漢宗顏楷體"/>
                <a:ea typeface="王漢宗顏楷體"/>
                <a:cs typeface="王漢宗顏楷體"/>
                <a:sym typeface="王漢宗顏楷體"/>
              </a:rPr>
              <a:t>正向行為</a:t>
            </a:r>
            <a:r>
              <a:rPr lang="en-US" altLang="zh-TW" sz="5400" dirty="0">
                <a:solidFill>
                  <a:srgbClr val="000000"/>
                </a:solidFill>
                <a:latin typeface="王漢宗顏楷體"/>
                <a:ea typeface="王漢宗顏楷體"/>
                <a:cs typeface="王漢宗顏楷體"/>
                <a:sym typeface="王漢宗顏楷體"/>
              </a:rPr>
              <a:t>」、「</a:t>
            </a:r>
            <a:r>
              <a:rPr lang="en-US" altLang="zh-TW" sz="5400" dirty="0" err="1">
                <a:solidFill>
                  <a:srgbClr val="000000"/>
                </a:solidFill>
                <a:latin typeface="王漢宗顏楷體"/>
                <a:ea typeface="王漢宗顏楷體"/>
                <a:cs typeface="王漢宗顏楷體"/>
                <a:sym typeface="王漢宗顏楷體"/>
              </a:rPr>
              <a:t>認知行為」等關鍵字進行進階搜尋</a:t>
            </a:r>
            <a:endParaRPr lang="zh-TW" altLang="en-US" sz="5400" dirty="0"/>
          </a:p>
        </p:txBody>
      </p:sp>
      <p:sp>
        <p:nvSpPr>
          <p:cNvPr id="30" name="矩形 29">
            <a:extLst>
              <a:ext uri="{FF2B5EF4-FFF2-40B4-BE49-F238E27FC236}">
                <a16:creationId xmlns:a16="http://schemas.microsoft.com/office/drawing/2014/main" id="{E02B8604-2DFB-7090-3D07-857F2DD5C8B8}"/>
              </a:ext>
            </a:extLst>
          </p:cNvPr>
          <p:cNvSpPr/>
          <p:nvPr/>
        </p:nvSpPr>
        <p:spPr>
          <a:xfrm>
            <a:off x="2213428" y="7925722"/>
            <a:ext cx="14474372" cy="19812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2800" dirty="0">
              <a:solidFill>
                <a:schemeClr val="tx1"/>
              </a:solidFill>
            </a:endParaRPr>
          </a:p>
        </p:txBody>
      </p:sp>
      <p:sp>
        <p:nvSpPr>
          <p:cNvPr id="34" name="文字方塊 33">
            <a:extLst>
              <a:ext uri="{FF2B5EF4-FFF2-40B4-BE49-F238E27FC236}">
                <a16:creationId xmlns:a16="http://schemas.microsoft.com/office/drawing/2014/main" id="{1B4B15D0-0DF2-3A96-BFD2-B3C27022F3C0}"/>
              </a:ext>
            </a:extLst>
          </p:cNvPr>
          <p:cNvSpPr txBox="1"/>
          <p:nvPr/>
        </p:nvSpPr>
        <p:spPr>
          <a:xfrm>
            <a:off x="2256148" y="8015402"/>
            <a:ext cx="14431652" cy="1754326"/>
          </a:xfrm>
          <a:prstGeom prst="rect">
            <a:avLst/>
          </a:prstGeom>
          <a:solidFill>
            <a:schemeClr val="accent3">
              <a:lumMod val="40000"/>
              <a:lumOff val="60000"/>
            </a:schemeClr>
          </a:solidFill>
        </p:spPr>
        <p:txBody>
          <a:bodyPr wrap="square">
            <a:spAutoFit/>
          </a:bodyPr>
          <a:lstStyle/>
          <a:p>
            <a:pPr algn="ctr"/>
            <a:r>
              <a:rPr lang="en-US" altLang="zh-TW" sz="5400" b="1" dirty="0" err="1">
                <a:solidFill>
                  <a:srgbClr val="000000"/>
                </a:solidFill>
                <a:latin typeface="王漢宗顏楷體"/>
                <a:ea typeface="王漢宗顏楷體"/>
                <a:cs typeface="王漢宗顏楷體"/>
                <a:sym typeface="王漢宗顏楷體"/>
              </a:rPr>
              <a:t>完成蒐集後，剔除格式不完整的資料</a:t>
            </a:r>
            <a:r>
              <a:rPr lang="en-US" altLang="zh-TW" sz="5400" b="1" dirty="0">
                <a:solidFill>
                  <a:srgbClr val="000000"/>
                </a:solidFill>
                <a:latin typeface="王漢宗顏楷體"/>
                <a:ea typeface="王漢宗顏楷體"/>
                <a:cs typeface="王漢宗顏楷體"/>
                <a:sym typeface="王漢宗顏楷體"/>
              </a:rPr>
              <a:t>、</a:t>
            </a:r>
          </a:p>
          <a:p>
            <a:pPr algn="ctr"/>
            <a:r>
              <a:rPr lang="en-US" altLang="zh-TW" sz="5400" b="1" dirty="0" err="1">
                <a:solidFill>
                  <a:srgbClr val="000000"/>
                </a:solidFill>
                <a:latin typeface="王漢宗顏楷體"/>
                <a:ea typeface="王漢宗顏楷體"/>
                <a:cs typeface="王漢宗顏楷體"/>
                <a:sym typeface="王漢宗顏楷體"/>
              </a:rPr>
              <a:t>或初步判定與研究主題無關的文獻</a:t>
            </a:r>
            <a:endParaRPr lang="zh-TW" altLang="en-US" sz="5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514350" y="347677"/>
            <a:ext cx="17259300" cy="1177895"/>
          </a:xfrm>
          <a:prstGeom prst="rect">
            <a:avLst/>
          </a:prstGeom>
        </p:spPr>
        <p:txBody>
          <a:bodyPr lIns="0" tIns="0" rIns="0" bIns="0" rtlCol="0" anchor="t">
            <a:spAutoFit/>
          </a:bodyPr>
          <a:lstStyle/>
          <a:p>
            <a:pPr algn="ctr">
              <a:lnSpc>
                <a:spcPts val="8044"/>
              </a:lnSpc>
            </a:pPr>
            <a:r>
              <a:rPr lang="en-US" sz="6995">
                <a:solidFill>
                  <a:srgbClr val="000000"/>
                </a:solidFill>
                <a:latin typeface="王漢宗顏楷體"/>
                <a:ea typeface="王漢宗顏楷體"/>
                <a:cs typeface="王漢宗顏楷體"/>
                <a:sym typeface="王漢宗顏楷體"/>
              </a:rPr>
              <a:t>篩選策略-第一階段: 初步篩選與資料整併</a:t>
            </a:r>
          </a:p>
        </p:txBody>
      </p:sp>
      <p:sp>
        <p:nvSpPr>
          <p:cNvPr id="9" name="TextBox 9"/>
          <p:cNvSpPr txBox="1"/>
          <p:nvPr/>
        </p:nvSpPr>
        <p:spPr>
          <a:xfrm>
            <a:off x="529590" y="1741447"/>
            <a:ext cx="17259300" cy="7802136"/>
          </a:xfrm>
          <a:prstGeom prst="rect">
            <a:avLst/>
          </a:prstGeom>
        </p:spPr>
        <p:txBody>
          <a:bodyPr wrap="square" lIns="0" tIns="0" rIns="0" bIns="0" rtlCol="0" anchor="t">
            <a:spAutoFit/>
          </a:bodyPr>
          <a:lstStyle/>
          <a:p>
            <a:pPr marL="742950" indent="-742950" algn="l">
              <a:lnSpc>
                <a:spcPct val="150000"/>
              </a:lnSpc>
              <a:buFont typeface="+mj-lt"/>
              <a:buAutoNum type="arabicPeriod"/>
            </a:pPr>
            <a:r>
              <a:rPr lang="en-US" sz="4400" dirty="0">
                <a:solidFill>
                  <a:srgbClr val="000000"/>
                </a:solidFill>
                <a:latin typeface="王漢宗顏楷體"/>
                <a:ea typeface="王漢宗顏楷體"/>
                <a:cs typeface="王漢宗顏楷體"/>
                <a:sym typeface="王漢宗顏楷體"/>
              </a:rPr>
              <a:t>出版時間須介於2010年至2025年6月31日間。</a:t>
            </a:r>
          </a:p>
          <a:p>
            <a:pPr marL="742950" indent="-742950" algn="l">
              <a:lnSpc>
                <a:spcPct val="150000"/>
              </a:lnSpc>
              <a:buFont typeface="+mj-lt"/>
              <a:buAutoNum type="arabicPeriod"/>
            </a:pPr>
            <a:r>
              <a:rPr lang="en-US" sz="4400" dirty="0" err="1">
                <a:solidFill>
                  <a:srgbClr val="000000"/>
                </a:solidFill>
                <a:latin typeface="王漢宗顏楷體"/>
                <a:ea typeface="王漢宗顏楷體"/>
                <a:cs typeface="王漢宗顏楷體"/>
                <a:sym typeface="王漢宗顏楷體"/>
              </a:rPr>
              <a:t>須發表於經過審查的學術期刊或為通過審查之碩博士論文</a:t>
            </a:r>
            <a:r>
              <a:rPr lang="en-US" sz="4400" dirty="0">
                <a:solidFill>
                  <a:srgbClr val="000000"/>
                </a:solidFill>
                <a:latin typeface="王漢宗顏楷體"/>
                <a:ea typeface="王漢宗顏楷體"/>
                <a:cs typeface="王漢宗顏楷體"/>
                <a:sym typeface="王漢宗顏楷體"/>
              </a:rPr>
              <a:t>。</a:t>
            </a:r>
          </a:p>
          <a:p>
            <a:pPr marL="742950" indent="-742950" algn="l">
              <a:lnSpc>
                <a:spcPct val="150000"/>
              </a:lnSpc>
              <a:buFont typeface="+mj-lt"/>
              <a:buAutoNum type="arabicPeriod"/>
            </a:pPr>
            <a:r>
              <a:rPr lang="en-US" sz="4400" dirty="0" err="1">
                <a:solidFill>
                  <a:srgbClr val="000000"/>
                </a:solidFill>
                <a:latin typeface="王漢宗顏楷體"/>
                <a:ea typeface="王漢宗顏楷體"/>
                <a:cs typeface="王漢宗顏楷體"/>
                <a:sym typeface="王漢宗顏楷體"/>
              </a:rPr>
              <a:t>標題或摘要內容或關鍵字需與「正向管教」或「正向支持」或「正向行為」或「認知行為」及「注意力缺陷過動症」相關</a:t>
            </a:r>
            <a:r>
              <a:rPr lang="en-US" sz="4400" dirty="0">
                <a:solidFill>
                  <a:srgbClr val="000000"/>
                </a:solidFill>
                <a:latin typeface="王漢宗顏楷體"/>
                <a:ea typeface="王漢宗顏楷體"/>
                <a:cs typeface="王漢宗顏楷體"/>
                <a:sym typeface="王漢宗顏楷體"/>
              </a:rPr>
              <a:t>。</a:t>
            </a:r>
          </a:p>
          <a:p>
            <a:pPr marL="742950" indent="-742950" algn="l">
              <a:lnSpc>
                <a:spcPct val="150000"/>
              </a:lnSpc>
              <a:buFont typeface="+mj-lt"/>
              <a:buAutoNum type="arabicPeriod"/>
            </a:pPr>
            <a:r>
              <a:rPr lang="en-US" sz="4400" dirty="0" err="1">
                <a:solidFill>
                  <a:srgbClr val="000000"/>
                </a:solidFill>
                <a:latin typeface="王漢宗顏楷體"/>
                <a:ea typeface="王漢宗顏楷體"/>
                <a:cs typeface="王漢宗顏楷體"/>
                <a:sym typeface="王漢宗顏楷體"/>
              </a:rPr>
              <a:t>須使用繁體中文撰寫</a:t>
            </a:r>
            <a:r>
              <a:rPr lang="en-US" sz="4400" dirty="0">
                <a:solidFill>
                  <a:srgbClr val="000000"/>
                </a:solidFill>
                <a:latin typeface="王漢宗顏楷體"/>
                <a:ea typeface="王漢宗顏楷體"/>
                <a:cs typeface="王漢宗顏楷體"/>
                <a:sym typeface="王漢宗顏楷體"/>
              </a:rPr>
              <a:t>。</a:t>
            </a:r>
          </a:p>
          <a:p>
            <a:pPr algn="l">
              <a:lnSpc>
                <a:spcPct val="150000"/>
              </a:lnSpc>
            </a:pPr>
            <a:endParaRPr lang="en-US" sz="2500" dirty="0">
              <a:solidFill>
                <a:srgbClr val="000000"/>
              </a:solidFill>
              <a:latin typeface="王漢宗顏楷體"/>
              <a:ea typeface="王漢宗顏楷體"/>
              <a:cs typeface="王漢宗顏楷體"/>
              <a:sym typeface="王漢宗顏楷體"/>
            </a:endParaRPr>
          </a:p>
          <a:p>
            <a:r>
              <a:rPr lang="en-US" sz="4400" dirty="0" err="1">
                <a:solidFill>
                  <a:srgbClr val="000000"/>
                </a:solidFill>
                <a:latin typeface="王漢宗顏楷體"/>
                <a:ea typeface="王漢宗顏楷體"/>
                <a:cs typeface="王漢宗顏楷體"/>
                <a:sym typeface="王漢宗顏楷體"/>
              </a:rPr>
              <a:t>根據判定結果，每篇文獻將被標註為「符合</a:t>
            </a:r>
            <a:r>
              <a:rPr lang="en-US" sz="4400" dirty="0">
                <a:solidFill>
                  <a:srgbClr val="000000"/>
                </a:solidFill>
                <a:latin typeface="王漢宗顏楷體"/>
                <a:ea typeface="王漢宗顏楷體"/>
                <a:cs typeface="王漢宗顏楷體"/>
                <a:sym typeface="王漢宗顏楷體"/>
              </a:rPr>
              <a:t>」、「</a:t>
            </a:r>
            <a:r>
              <a:rPr lang="en-US" sz="4400" dirty="0" err="1">
                <a:solidFill>
                  <a:srgbClr val="000000"/>
                </a:solidFill>
                <a:latin typeface="王漢宗顏楷體"/>
                <a:ea typeface="王漢宗顏楷體"/>
                <a:cs typeface="王漢宗顏楷體"/>
                <a:sym typeface="王漢宗顏楷體"/>
              </a:rPr>
              <a:t>不符合」或「不確定</a:t>
            </a:r>
            <a:r>
              <a:rPr lang="en-US" sz="4400" dirty="0">
                <a:solidFill>
                  <a:srgbClr val="000000"/>
                </a:solidFill>
                <a:latin typeface="王漢宗顏楷體"/>
                <a:ea typeface="王漢宗顏楷體"/>
                <a:cs typeface="王漢宗顏楷體"/>
                <a:sym typeface="王漢宗顏楷體"/>
              </a:rPr>
              <a:t>」。</a:t>
            </a:r>
            <a:r>
              <a:rPr lang="en-US" sz="4400" dirty="0" err="1">
                <a:solidFill>
                  <a:srgbClr val="000000"/>
                </a:solidFill>
                <a:latin typeface="王漢宗顏楷體"/>
                <a:ea typeface="王漢宗顏楷體"/>
                <a:cs typeface="王漢宗顏楷體"/>
                <a:sym typeface="王漢宗顏楷體"/>
              </a:rPr>
              <a:t>其中標註為</a:t>
            </a:r>
            <a:r>
              <a:rPr lang="zh-TW" altLang="en-US" sz="4400" dirty="0">
                <a:solidFill>
                  <a:srgbClr val="000000"/>
                </a:solidFill>
                <a:latin typeface="王漢宗顏楷體"/>
                <a:ea typeface="王漢宗顏楷體"/>
                <a:cs typeface="王漢宗顏楷體"/>
                <a:sym typeface="王漢宗顏楷體"/>
              </a:rPr>
              <a:t>「符合」及</a:t>
            </a:r>
            <a:r>
              <a:rPr lang="en-US" altLang="zh-TW" sz="4400" dirty="0">
                <a:solidFill>
                  <a:srgbClr val="000000"/>
                </a:solidFill>
                <a:latin typeface="王漢宗顏楷體"/>
                <a:ea typeface="王漢宗顏楷體"/>
                <a:cs typeface="王漢宗顏楷體"/>
                <a:sym typeface="王漢宗顏楷體"/>
              </a:rPr>
              <a:t>「</a:t>
            </a:r>
            <a:r>
              <a:rPr lang="en-US" altLang="zh-TW" sz="4400" dirty="0" err="1">
                <a:solidFill>
                  <a:srgbClr val="000000"/>
                </a:solidFill>
                <a:latin typeface="王漢宗顏楷體"/>
                <a:ea typeface="王漢宗顏楷體"/>
                <a:cs typeface="王漢宗顏楷體"/>
                <a:sym typeface="王漢宗顏楷體"/>
              </a:rPr>
              <a:t>不確定」</a:t>
            </a:r>
            <a:r>
              <a:rPr lang="en-US" sz="4400" dirty="0" err="1">
                <a:solidFill>
                  <a:srgbClr val="000000"/>
                </a:solidFill>
                <a:latin typeface="王漢宗顏楷體"/>
                <a:ea typeface="王漢宗顏楷體"/>
                <a:cs typeface="王漢宗顏楷體"/>
                <a:sym typeface="王漢宗顏楷體"/>
              </a:rPr>
              <a:t>的文獻，將保留進入第二階段進行進一步審查</a:t>
            </a:r>
            <a:r>
              <a:rPr lang="en-US" sz="4400" dirty="0">
                <a:solidFill>
                  <a:srgbClr val="000000"/>
                </a:solidFill>
                <a:latin typeface="王漢宗顏楷體"/>
                <a:ea typeface="王漢宗顏楷體"/>
                <a:cs typeface="王漢宗顏楷體"/>
                <a:sym typeface="王漢宗顏楷體"/>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514350" y="347677"/>
            <a:ext cx="17259300" cy="1177895"/>
          </a:xfrm>
          <a:prstGeom prst="rect">
            <a:avLst/>
          </a:prstGeom>
        </p:spPr>
        <p:txBody>
          <a:bodyPr lIns="0" tIns="0" rIns="0" bIns="0" rtlCol="0" anchor="t">
            <a:spAutoFit/>
          </a:bodyPr>
          <a:lstStyle/>
          <a:p>
            <a:pPr algn="ctr">
              <a:lnSpc>
                <a:spcPts val="8044"/>
              </a:lnSpc>
            </a:pPr>
            <a:r>
              <a:rPr lang="en-US" sz="6995">
                <a:solidFill>
                  <a:srgbClr val="000000"/>
                </a:solidFill>
                <a:latin typeface="王漢宗顏楷體"/>
                <a:ea typeface="王漢宗顏楷體"/>
                <a:cs typeface="王漢宗顏楷體"/>
                <a:sym typeface="王漢宗顏楷體"/>
              </a:rPr>
              <a:t>篩選策略-第二階段：全文閱讀與深入篩選</a:t>
            </a:r>
          </a:p>
        </p:txBody>
      </p:sp>
      <p:sp>
        <p:nvSpPr>
          <p:cNvPr id="9" name="TextBox 9"/>
          <p:cNvSpPr txBox="1"/>
          <p:nvPr/>
        </p:nvSpPr>
        <p:spPr>
          <a:xfrm>
            <a:off x="514350" y="1823186"/>
            <a:ext cx="17351789" cy="7694414"/>
          </a:xfrm>
          <a:prstGeom prst="rect">
            <a:avLst/>
          </a:prstGeom>
        </p:spPr>
        <p:txBody>
          <a:bodyPr lIns="0" tIns="0" rIns="0" bIns="0" rtlCol="0" anchor="t">
            <a:spAutoFit/>
          </a:bodyPr>
          <a:lstStyle/>
          <a:p>
            <a:pPr marL="914400" indent="-914400" algn="l">
              <a:lnSpc>
                <a:spcPts val="6049"/>
              </a:lnSpc>
              <a:buFont typeface="+mj-ea"/>
              <a:buAutoNum type="ea1ChtPeriod"/>
            </a:pPr>
            <a:r>
              <a:rPr lang="en-US" sz="5000" dirty="0" err="1">
                <a:latin typeface="王漢宗顏楷體"/>
                <a:ea typeface="王漢宗顏楷體"/>
                <a:cs typeface="王漢宗顏楷體"/>
                <a:sym typeface="王漢宗顏楷體"/>
              </a:rPr>
              <a:t>研究人員對標示為「符合」與「不確定」的文獻進行全文閱讀與詳細審查</a:t>
            </a:r>
            <a:r>
              <a:rPr lang="en-US" sz="5000" dirty="0">
                <a:latin typeface="王漢宗顏楷體"/>
                <a:ea typeface="王漢宗顏楷體"/>
                <a:cs typeface="王漢宗顏楷體"/>
                <a:sym typeface="王漢宗顏楷體"/>
              </a:rPr>
              <a:t>。</a:t>
            </a:r>
          </a:p>
          <a:p>
            <a:pPr marL="914400" indent="-914400" algn="l">
              <a:lnSpc>
                <a:spcPts val="6049"/>
              </a:lnSpc>
              <a:buFont typeface="+mj-ea"/>
              <a:buAutoNum type="ea1ChtPeriod"/>
            </a:pPr>
            <a:r>
              <a:rPr lang="en-US" sz="5000" dirty="0">
                <a:latin typeface="王漢宗顏楷體"/>
                <a:ea typeface="王漢宗顏楷體"/>
                <a:cs typeface="王漢宗顏楷體"/>
                <a:sym typeface="王漢宗顏楷體"/>
              </a:rPr>
              <a:t>除第一階段的篩選標準外</a:t>
            </a:r>
            <a:r>
              <a:rPr lang="en-US" sz="5000">
                <a:latin typeface="王漢宗顏楷體"/>
                <a:ea typeface="王漢宗顏楷體"/>
                <a:cs typeface="王漢宗顏楷體"/>
                <a:sym typeface="王漢宗顏楷體"/>
              </a:rPr>
              <a:t>，也需加入是否明確界定研究之對象是否為身心障礙中的</a:t>
            </a:r>
            <a:r>
              <a:rPr lang="en-US" sz="5000" dirty="0">
                <a:latin typeface="王漢宗顏楷體"/>
                <a:ea typeface="王漢宗顏楷體"/>
                <a:cs typeface="王漢宗顏楷體"/>
                <a:sym typeface="王漢宗顏楷體"/>
              </a:rPr>
              <a:t>ADHD障別或情緒行為障礙學生、是否有明確提及研究方法及研究受試人數。</a:t>
            </a:r>
          </a:p>
          <a:p>
            <a:pPr marL="914400" indent="-914400" algn="l">
              <a:lnSpc>
                <a:spcPts val="6049"/>
              </a:lnSpc>
              <a:buFont typeface="+mj-ea"/>
              <a:buAutoNum type="ea1ChtPeriod"/>
            </a:pPr>
            <a:r>
              <a:rPr lang="en-US" sz="5000" dirty="0" err="1">
                <a:latin typeface="王漢宗顏楷體"/>
                <a:ea typeface="王漢宗顏楷體"/>
                <a:cs typeface="王漢宗顏楷體"/>
                <a:sym typeface="王漢宗顏楷體"/>
              </a:rPr>
              <a:t>若文獻未具備上述基本研究設計元素，則將排除於分析樣本之外</a:t>
            </a:r>
            <a:r>
              <a:rPr lang="en-US" sz="5000" dirty="0">
                <a:latin typeface="王漢宗顏楷體"/>
                <a:ea typeface="王漢宗顏楷體"/>
                <a:cs typeface="王漢宗顏楷體"/>
                <a:sym typeface="王漢宗顏楷體"/>
              </a:rPr>
              <a:t>。</a:t>
            </a:r>
          </a:p>
          <a:p>
            <a:pPr algn="l">
              <a:lnSpc>
                <a:spcPts val="6049"/>
              </a:lnSpc>
            </a:pPr>
            <a:r>
              <a:rPr lang="en-US" sz="5000" dirty="0">
                <a:latin typeface="王漢宗顏楷體"/>
                <a:ea typeface="王漢宗顏楷體"/>
                <a:cs typeface="王漢宗顏楷體"/>
                <a:sym typeface="王漢宗顏楷體"/>
              </a:rPr>
              <a:t>    </a:t>
            </a:r>
            <a:r>
              <a:rPr lang="en-US" sz="5000" dirty="0" err="1">
                <a:latin typeface="王漢宗顏楷體"/>
                <a:ea typeface="王漢宗顏楷體"/>
                <a:cs typeface="王漢宗顏楷體"/>
                <a:sym typeface="王漢宗顏楷體"/>
              </a:rPr>
              <a:t>最後，研究人員完成第二階段篩選，根據結果進行比對。確保所有納入文獻均符合研究主題及方法論標準，作為後續研究分析之基礎資料</a:t>
            </a:r>
            <a:r>
              <a:rPr lang="en-US" sz="5000" dirty="0">
                <a:latin typeface="王漢宗顏楷體"/>
                <a:ea typeface="王漢宗顏楷體"/>
                <a:cs typeface="王漢宗顏楷體"/>
                <a:sym typeface="王漢宗顏楷體"/>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514350" y="347677"/>
            <a:ext cx="17259300" cy="1247745"/>
          </a:xfrm>
          <a:prstGeom prst="rect">
            <a:avLst/>
          </a:prstGeom>
        </p:spPr>
        <p:txBody>
          <a:bodyPr lIns="0" tIns="0" rIns="0" bIns="0" rtlCol="0" anchor="t">
            <a:spAutoFit/>
          </a:bodyPr>
          <a:lstStyle/>
          <a:p>
            <a:pPr algn="ctr">
              <a:lnSpc>
                <a:spcPts val="8619"/>
              </a:lnSpc>
            </a:pPr>
            <a:r>
              <a:rPr lang="en-US" sz="7495">
                <a:solidFill>
                  <a:srgbClr val="000000"/>
                </a:solidFill>
                <a:latin typeface="王漢宗顏楷體"/>
                <a:ea typeface="王漢宗顏楷體"/>
                <a:cs typeface="王漢宗顏楷體"/>
                <a:sym typeface="王漢宗顏楷體"/>
              </a:rPr>
              <a:t>篩選結果</a:t>
            </a:r>
          </a:p>
        </p:txBody>
      </p:sp>
      <p:sp>
        <p:nvSpPr>
          <p:cNvPr id="9" name="TextBox 9"/>
          <p:cNvSpPr txBox="1"/>
          <p:nvPr/>
        </p:nvSpPr>
        <p:spPr>
          <a:xfrm>
            <a:off x="514350" y="2191209"/>
            <a:ext cx="17709503" cy="6155531"/>
          </a:xfrm>
          <a:prstGeom prst="rect">
            <a:avLst/>
          </a:prstGeom>
        </p:spPr>
        <p:txBody>
          <a:bodyPr wrap="square" lIns="0" tIns="0" rIns="0" bIns="0" rtlCol="0" anchor="t">
            <a:spAutoFit/>
          </a:bodyPr>
          <a:lstStyle/>
          <a:p>
            <a:pPr algn="l">
              <a:lnSpc>
                <a:spcPts val="6049"/>
              </a:lnSpc>
            </a:pPr>
            <a:r>
              <a:rPr lang="en-US" sz="5000" dirty="0">
                <a:solidFill>
                  <a:srgbClr val="000000"/>
                </a:solidFill>
                <a:latin typeface="王漢宗顏楷體"/>
                <a:ea typeface="王漢宗顏楷體"/>
                <a:cs typeface="王漢宗顏楷體"/>
                <a:sym typeface="王漢宗顏楷體"/>
              </a:rPr>
              <a:t>   </a:t>
            </a:r>
            <a:r>
              <a:rPr lang="en-US" sz="5000" dirty="0" err="1">
                <a:solidFill>
                  <a:srgbClr val="000000"/>
                </a:solidFill>
                <a:latin typeface="王漢宗顏楷體"/>
                <a:ea typeface="王漢宗顏楷體"/>
                <a:cs typeface="王漢宗顏楷體"/>
                <a:sym typeface="王漢宗顏楷體"/>
              </a:rPr>
              <a:t>在「注意力缺陷過動症</a:t>
            </a:r>
            <a:r>
              <a:rPr lang="en-US" sz="5000" dirty="0">
                <a:solidFill>
                  <a:srgbClr val="000000"/>
                </a:solidFill>
                <a:latin typeface="王漢宗顏楷體"/>
                <a:ea typeface="王漢宗顏楷體"/>
                <a:cs typeface="王漢宗顏楷體"/>
                <a:sym typeface="王漢宗顏楷體"/>
              </a:rPr>
              <a:t>」、「Attention Deficit Hyperactivity Disorder」、「</a:t>
            </a:r>
            <a:r>
              <a:rPr lang="en-US" sz="5000" dirty="0" err="1">
                <a:solidFill>
                  <a:srgbClr val="000000"/>
                </a:solidFill>
                <a:latin typeface="王漢宗顏楷體"/>
                <a:ea typeface="王漢宗顏楷體"/>
                <a:cs typeface="王漢宗顏楷體"/>
                <a:sym typeface="王漢宗顏楷體"/>
              </a:rPr>
              <a:t>ADHD」中利用「正向管教</a:t>
            </a:r>
            <a:r>
              <a:rPr lang="en-US" sz="5000" dirty="0">
                <a:solidFill>
                  <a:srgbClr val="000000"/>
                </a:solidFill>
                <a:latin typeface="王漢宗顏楷體"/>
                <a:ea typeface="王漢宗顏楷體"/>
                <a:cs typeface="王漢宗顏楷體"/>
                <a:sym typeface="王漢宗顏楷體"/>
              </a:rPr>
              <a:t>」、「</a:t>
            </a:r>
            <a:r>
              <a:rPr lang="en-US" sz="5000" dirty="0" err="1">
                <a:solidFill>
                  <a:srgbClr val="000000"/>
                </a:solidFill>
                <a:latin typeface="王漢宗顏楷體"/>
                <a:ea typeface="王漢宗顏楷體"/>
                <a:cs typeface="王漢宗顏楷體"/>
                <a:sym typeface="王漢宗顏楷體"/>
              </a:rPr>
              <a:t>正向支持</a:t>
            </a:r>
            <a:r>
              <a:rPr lang="en-US" sz="5000" dirty="0">
                <a:solidFill>
                  <a:srgbClr val="000000"/>
                </a:solidFill>
                <a:latin typeface="王漢宗顏楷體"/>
                <a:ea typeface="王漢宗顏楷體"/>
                <a:cs typeface="王漢宗顏楷體"/>
                <a:sym typeface="王漢宗顏楷體"/>
              </a:rPr>
              <a:t>」、「</a:t>
            </a:r>
            <a:r>
              <a:rPr lang="en-US" sz="5000" dirty="0" err="1">
                <a:solidFill>
                  <a:srgbClr val="000000"/>
                </a:solidFill>
                <a:latin typeface="王漢宗顏楷體"/>
                <a:ea typeface="王漢宗顏楷體"/>
                <a:cs typeface="王漢宗顏楷體"/>
                <a:sym typeface="王漢宗顏楷體"/>
              </a:rPr>
              <a:t>正向行為</a:t>
            </a:r>
            <a:r>
              <a:rPr lang="en-US" sz="5000" dirty="0">
                <a:solidFill>
                  <a:srgbClr val="000000"/>
                </a:solidFill>
                <a:latin typeface="王漢宗顏楷體"/>
                <a:ea typeface="王漢宗顏楷體"/>
                <a:cs typeface="王漢宗顏楷體"/>
                <a:sym typeface="王漢宗顏楷體"/>
              </a:rPr>
              <a:t>」、「</a:t>
            </a:r>
            <a:r>
              <a:rPr lang="en-US" sz="5000" dirty="0" err="1">
                <a:solidFill>
                  <a:srgbClr val="000000"/>
                </a:solidFill>
                <a:latin typeface="王漢宗顏楷體"/>
                <a:ea typeface="王漢宗顏楷體"/>
                <a:cs typeface="王漢宗顏楷體"/>
                <a:sym typeface="王漢宗顏楷體"/>
              </a:rPr>
              <a:t>認知行為」等關鍵字進行進階搜尋，在「Airiti</a:t>
            </a:r>
            <a:r>
              <a:rPr lang="en-US" sz="5000" dirty="0">
                <a:solidFill>
                  <a:srgbClr val="000000"/>
                </a:solidFill>
                <a:latin typeface="王漢宗顏楷體"/>
                <a:ea typeface="王漢宗顏楷體"/>
                <a:cs typeface="王漢宗顏楷體"/>
                <a:sym typeface="王漢宗顏楷體"/>
              </a:rPr>
              <a:t> Library 華藝圖書館」及「臺灣博碩士論文知識加值系統」中，共蒐集到</a:t>
            </a:r>
            <a:r>
              <a:rPr lang="en-US" sz="5000" b="1" dirty="0">
                <a:solidFill>
                  <a:srgbClr val="000000"/>
                </a:solidFill>
                <a:latin typeface="王漢宗顏楷體"/>
                <a:ea typeface="王漢宗顏楷體"/>
                <a:cs typeface="王漢宗顏楷體"/>
                <a:sym typeface="王漢宗顏楷體"/>
              </a:rPr>
              <a:t>11</a:t>
            </a:r>
            <a:r>
              <a:rPr lang="en-US" sz="5000" dirty="0">
                <a:solidFill>
                  <a:srgbClr val="000000"/>
                </a:solidFill>
                <a:latin typeface="王漢宗顏楷體"/>
                <a:ea typeface="王漢宗顏楷體"/>
                <a:cs typeface="王漢宗顏楷體"/>
                <a:sym typeface="王漢宗顏楷體"/>
              </a:rPr>
              <a:t>篇文獻。</a:t>
            </a:r>
          </a:p>
          <a:p>
            <a:pPr algn="l">
              <a:lnSpc>
                <a:spcPts val="6049"/>
              </a:lnSpc>
            </a:pPr>
            <a:r>
              <a:rPr lang="en-US" sz="5000" dirty="0">
                <a:solidFill>
                  <a:srgbClr val="000000"/>
                </a:solidFill>
                <a:latin typeface="王漢宗顏楷體"/>
                <a:ea typeface="王漢宗顏楷體"/>
                <a:cs typeface="王漢宗顏楷體"/>
                <a:sym typeface="王漢宗顏楷體"/>
              </a:rPr>
              <a:t>    </a:t>
            </a:r>
            <a:r>
              <a:rPr lang="en-US" sz="5000" dirty="0" err="1">
                <a:solidFill>
                  <a:srgbClr val="000000"/>
                </a:solidFill>
                <a:latin typeface="王漢宗顏楷體"/>
                <a:ea typeface="王漢宗顏楷體"/>
                <a:cs typeface="王漢宗顏楷體"/>
                <a:sym typeface="王漢宗顏楷體"/>
              </a:rPr>
              <a:t>根據蒐集到的文獻中，依據「研究對象就學階段</a:t>
            </a:r>
            <a:r>
              <a:rPr lang="en-US" sz="5000" dirty="0">
                <a:solidFill>
                  <a:srgbClr val="000000"/>
                </a:solidFill>
                <a:latin typeface="王漢宗顏楷體"/>
                <a:ea typeface="王漢宗顏楷體"/>
                <a:cs typeface="王漢宗顏楷體"/>
                <a:sym typeface="王漢宗顏楷體"/>
              </a:rPr>
              <a:t>」、「</a:t>
            </a:r>
            <a:r>
              <a:rPr lang="en-US" sz="5000" dirty="0" err="1">
                <a:solidFill>
                  <a:srgbClr val="000000"/>
                </a:solidFill>
                <a:latin typeface="王漢宗顏楷體"/>
                <a:ea typeface="王漢宗顏楷體"/>
                <a:cs typeface="王漢宗顏楷體"/>
                <a:sym typeface="王漢宗顏楷體"/>
              </a:rPr>
              <a:t>受試者有無身心障礙者身分</a:t>
            </a:r>
            <a:r>
              <a:rPr lang="en-US" sz="5000" dirty="0">
                <a:solidFill>
                  <a:srgbClr val="000000"/>
                </a:solidFill>
                <a:latin typeface="王漢宗顏楷體"/>
                <a:ea typeface="王漢宗顏楷體"/>
                <a:cs typeface="王漢宗顏楷體"/>
                <a:sym typeface="王漢宗顏楷體"/>
              </a:rPr>
              <a:t>」、「</a:t>
            </a:r>
            <a:r>
              <a:rPr lang="en-US" sz="5000" dirty="0" err="1">
                <a:solidFill>
                  <a:srgbClr val="000000"/>
                </a:solidFill>
                <a:latin typeface="王漢宗顏楷體"/>
                <a:ea typeface="王漢宗顏楷體"/>
                <a:cs typeface="王漢宗顏楷體"/>
                <a:sym typeface="王漢宗顏楷體"/>
              </a:rPr>
              <a:t>研究方法</a:t>
            </a:r>
            <a:r>
              <a:rPr lang="en-US" sz="5000" dirty="0">
                <a:solidFill>
                  <a:srgbClr val="000000"/>
                </a:solidFill>
                <a:latin typeface="王漢宗顏楷體"/>
                <a:ea typeface="王漢宗顏楷體"/>
                <a:cs typeface="王漢宗顏楷體"/>
                <a:sym typeface="王漢宗顏楷體"/>
              </a:rPr>
              <a:t>」、「</a:t>
            </a:r>
            <a:r>
              <a:rPr lang="en-US" sz="5000" dirty="0" err="1">
                <a:solidFill>
                  <a:srgbClr val="000000"/>
                </a:solidFill>
                <a:latin typeface="王漢宗顏楷體"/>
                <a:ea typeface="王漢宗顏楷體"/>
                <a:cs typeface="王漢宗顏楷體"/>
                <a:sym typeface="王漢宗顏楷體"/>
              </a:rPr>
              <a:t>研究對象受試人數」分別作分析</a:t>
            </a:r>
            <a:r>
              <a:rPr lang="en-US" sz="5000" dirty="0">
                <a:solidFill>
                  <a:srgbClr val="000000"/>
                </a:solidFill>
                <a:latin typeface="王漢宗顏楷體"/>
                <a:ea typeface="王漢宗顏楷體"/>
                <a:cs typeface="王漢宗顏楷體"/>
                <a:sym typeface="王漢宗顏楷體"/>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Table 8"/>
          <p:cNvGraphicFramePr>
            <a:graphicFrameLocks noGrp="1"/>
          </p:cNvGraphicFramePr>
          <p:nvPr/>
        </p:nvGraphicFramePr>
        <p:xfrm>
          <a:off x="273697" y="1436828"/>
          <a:ext cx="17773650" cy="8648291"/>
        </p:xfrm>
        <a:graphic>
          <a:graphicData uri="http://schemas.openxmlformats.org/drawingml/2006/table">
            <a:tbl>
              <a:tblPr/>
              <a:tblGrid>
                <a:gridCol w="1714411">
                  <a:extLst>
                    <a:ext uri="{9D8B030D-6E8A-4147-A177-3AD203B41FA5}">
                      <a16:colId xmlns:a16="http://schemas.microsoft.com/office/drawing/2014/main" val="20000"/>
                    </a:ext>
                  </a:extLst>
                </a:gridCol>
                <a:gridCol w="1267647">
                  <a:extLst>
                    <a:ext uri="{9D8B030D-6E8A-4147-A177-3AD203B41FA5}">
                      <a16:colId xmlns:a16="http://schemas.microsoft.com/office/drawing/2014/main" val="20001"/>
                    </a:ext>
                  </a:extLst>
                </a:gridCol>
                <a:gridCol w="9433493">
                  <a:extLst>
                    <a:ext uri="{9D8B030D-6E8A-4147-A177-3AD203B41FA5}">
                      <a16:colId xmlns:a16="http://schemas.microsoft.com/office/drawing/2014/main" val="20002"/>
                    </a:ext>
                  </a:extLst>
                </a:gridCol>
                <a:gridCol w="5358099">
                  <a:extLst>
                    <a:ext uri="{9D8B030D-6E8A-4147-A177-3AD203B41FA5}">
                      <a16:colId xmlns:a16="http://schemas.microsoft.com/office/drawing/2014/main" val="20003"/>
                    </a:ext>
                  </a:extLst>
                </a:gridCol>
              </a:tblGrid>
              <a:tr h="1932566">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就學階段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篇數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篇名</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受試者有無身心障礙者身分</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26640">
                <a:tc rowSpan="3">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學前</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3">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dirty="0">
                          <a:solidFill>
                            <a:srgbClr val="000000"/>
                          </a:solidFill>
                          <a:latin typeface="王漢宗顏楷體"/>
                          <a:ea typeface="王漢宗顏楷體"/>
                          <a:cs typeface="王漢宗顏楷體"/>
                          <a:sym typeface="王漢宗顏楷體"/>
                        </a:rPr>
                        <a:t>《A Preliminary Study of the Socialization Process in Toddlers at Risk of  ADHD》</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具有ADHD傾向風險（非正式診斷)</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32566">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學前</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《家庭與遊戲本位正向行為支持提升特殊幼兒情緒管理能力之研究》</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五歲自閉症幼兒</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4818">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學前</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《兒童注意力缺陷過動疾患短期跨專業團體治療之療效》</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dirty="0" err="1">
                          <a:solidFill>
                            <a:srgbClr val="000000"/>
                          </a:solidFill>
                          <a:latin typeface="王漢宗顏楷體"/>
                          <a:ea typeface="王漢宗顏楷體"/>
                          <a:cs typeface="王漢宗顏楷體"/>
                          <a:sym typeface="王漢宗顏楷體"/>
                        </a:rPr>
                        <a:t>是（幼稚園大班</a:t>
                      </a:r>
                      <a:r>
                        <a:rPr lang="en-US" sz="4499" dirty="0">
                          <a:solidFill>
                            <a:srgbClr val="000000"/>
                          </a:solidFill>
                          <a:latin typeface="王漢宗顏楷體"/>
                          <a:ea typeface="王漢宗顏楷體"/>
                          <a:cs typeface="王漢宗顏楷體"/>
                          <a:sym typeface="王漢宗顏楷體"/>
                        </a:rPr>
                        <a: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9"/>
          <p:cNvSpPr txBox="1"/>
          <p:nvPr/>
        </p:nvSpPr>
        <p:spPr>
          <a:xfrm>
            <a:off x="273697" y="9525"/>
            <a:ext cx="7151447" cy="1019175"/>
          </a:xfrm>
          <a:prstGeom prst="rect">
            <a:avLst/>
          </a:prstGeom>
        </p:spPr>
        <p:txBody>
          <a:bodyPr lIns="0" tIns="0" rIns="0" bIns="0" rtlCol="0" anchor="t">
            <a:spAutoFit/>
          </a:bodyPr>
          <a:lstStyle/>
          <a:p>
            <a:pPr algn="ctr">
              <a:lnSpc>
                <a:spcPts val="6900"/>
              </a:lnSpc>
            </a:pPr>
            <a:r>
              <a:rPr lang="en-US" sz="6000">
                <a:solidFill>
                  <a:srgbClr val="000000"/>
                </a:solidFill>
                <a:latin typeface="王漢宗顏楷體"/>
                <a:ea typeface="王漢宗顏楷體"/>
                <a:cs typeface="王漢宗顏楷體"/>
                <a:sym typeface="王漢宗顏楷體"/>
              </a:rPr>
              <a:t>研究對象就學階段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8" name="Table 8"/>
          <p:cNvGraphicFramePr>
            <a:graphicFrameLocks noGrp="1"/>
          </p:cNvGraphicFramePr>
          <p:nvPr>
            <p:extLst>
              <p:ext uri="{D42A27DB-BD31-4B8C-83A1-F6EECF244321}">
                <p14:modId xmlns:p14="http://schemas.microsoft.com/office/powerpoint/2010/main" val="645894154"/>
              </p:ext>
            </p:extLst>
          </p:nvPr>
        </p:nvGraphicFramePr>
        <p:xfrm>
          <a:off x="457199" y="14037"/>
          <a:ext cx="17373600" cy="10363200"/>
        </p:xfrm>
        <a:graphic>
          <a:graphicData uri="http://schemas.openxmlformats.org/drawingml/2006/table">
            <a:tbl>
              <a:tblPr/>
              <a:tblGrid>
                <a:gridCol w="914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1125201">
                  <a:extLst>
                    <a:ext uri="{9D8B030D-6E8A-4147-A177-3AD203B41FA5}">
                      <a16:colId xmlns:a16="http://schemas.microsoft.com/office/drawing/2014/main" val="20002"/>
                    </a:ext>
                  </a:extLst>
                </a:gridCol>
                <a:gridCol w="4800599">
                  <a:extLst>
                    <a:ext uri="{9D8B030D-6E8A-4147-A177-3AD203B41FA5}">
                      <a16:colId xmlns:a16="http://schemas.microsoft.com/office/drawing/2014/main" val="20003"/>
                    </a:ext>
                  </a:extLst>
                </a:gridCol>
              </a:tblGrid>
              <a:tr h="0">
                <a:tc>
                  <a:txBody>
                    <a:bodyPr/>
                    <a:lstStyle/>
                    <a:p>
                      <a:pPr algn="ctr">
                        <a:lnSpc>
                          <a:spcPct val="100000"/>
                        </a:lnSpc>
                        <a:defRPr/>
                      </a:pPr>
                      <a:r>
                        <a:rPr lang="en-US" sz="3300" dirty="0" err="1">
                          <a:solidFill>
                            <a:srgbClr val="000000"/>
                          </a:solidFill>
                          <a:latin typeface="標楷體" panose="03000509000000000000" pitchFamily="65" charset="-120"/>
                          <a:ea typeface="標楷體" panose="03000509000000000000" pitchFamily="65" charset="-120"/>
                          <a:cs typeface="王漢宗顏楷體"/>
                          <a:sym typeface="王漢宗顏楷體"/>
                        </a:rPr>
                        <a:t>就學階段</a:t>
                      </a:r>
                      <a:endParaRPr lang="en-US" sz="33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000" dirty="0" err="1">
                          <a:solidFill>
                            <a:srgbClr val="000000"/>
                          </a:solidFill>
                          <a:latin typeface="標楷體" panose="03000509000000000000" pitchFamily="65" charset="-120"/>
                          <a:ea typeface="標楷體" panose="03000509000000000000" pitchFamily="65" charset="-120"/>
                          <a:cs typeface="王漢宗顏楷體"/>
                          <a:sym typeface="王漢宗顏楷體"/>
                        </a:rPr>
                        <a:t>篇數</a:t>
                      </a:r>
                      <a:endParaRPr lang="en-US" sz="40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000" dirty="0" err="1">
                          <a:solidFill>
                            <a:srgbClr val="000000"/>
                          </a:solidFill>
                          <a:latin typeface="標楷體" panose="03000509000000000000" pitchFamily="65" charset="-120"/>
                          <a:ea typeface="標楷體" panose="03000509000000000000" pitchFamily="65" charset="-120"/>
                          <a:cs typeface="王漢宗顏楷體"/>
                          <a:sym typeface="王漢宗顏楷體"/>
                        </a:rPr>
                        <a:t>篇名</a:t>
                      </a:r>
                      <a:endParaRPr lang="en-US" sz="40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000" dirty="0" err="1">
                          <a:solidFill>
                            <a:srgbClr val="000000"/>
                          </a:solidFill>
                          <a:latin typeface="標楷體" panose="03000509000000000000" pitchFamily="65" charset="-120"/>
                          <a:ea typeface="標楷體" panose="03000509000000000000" pitchFamily="65" charset="-120"/>
                          <a:cs typeface="王漢宗顏楷體"/>
                          <a:sym typeface="王漢宗顏楷體"/>
                        </a:rPr>
                        <a:t>受試者有無身心障礙者身分</a:t>
                      </a:r>
                      <a:endParaRPr lang="en-US" sz="40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5606">
                <a:tc rowSpan="7">
                  <a:txBody>
                    <a:bodyPr/>
                    <a:lstStyle/>
                    <a:p>
                      <a:pPr algn="ctr">
                        <a:lnSpc>
                          <a:spcPct val="100000"/>
                        </a:lnSpc>
                        <a:defRPr/>
                      </a:pPr>
                      <a:r>
                        <a:rPr lang="en-US" sz="4499" dirty="0" err="1">
                          <a:solidFill>
                            <a:srgbClr val="000000"/>
                          </a:solidFill>
                          <a:latin typeface="標楷體" panose="03000509000000000000" pitchFamily="65" charset="-120"/>
                          <a:ea typeface="標楷體" panose="03000509000000000000" pitchFamily="65" charset="-120"/>
                          <a:cs typeface="王漢宗顏楷體"/>
                          <a:sym typeface="王漢宗顏楷體"/>
                        </a:rPr>
                        <a:t>國小</a:t>
                      </a:r>
                      <a:endParaRPr lang="en-US" sz="11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7">
                  <a:txBody>
                    <a:bodyPr/>
                    <a:lstStyle/>
                    <a:p>
                      <a:pPr algn="ctr">
                        <a:lnSpc>
                          <a:spcPct val="100000"/>
                        </a:lnSpc>
                        <a:defRPr/>
                      </a:pPr>
                      <a:r>
                        <a:rPr lang="en-US" sz="4499" dirty="0">
                          <a:solidFill>
                            <a:srgbClr val="000000"/>
                          </a:solidFill>
                          <a:latin typeface="標楷體" panose="03000509000000000000" pitchFamily="65" charset="-120"/>
                          <a:ea typeface="標楷體" panose="03000509000000000000" pitchFamily="65" charset="-120"/>
                          <a:cs typeface="王漢宗顏楷體"/>
                          <a:sym typeface="王漢宗顏楷體"/>
                        </a:rPr>
                        <a:t>7</a:t>
                      </a:r>
                      <a:endParaRPr lang="en-US" sz="11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3200" dirty="0">
                          <a:solidFill>
                            <a:srgbClr val="000000"/>
                          </a:solidFill>
                          <a:latin typeface="標楷體" panose="03000509000000000000" pitchFamily="65" charset="-120"/>
                          <a:ea typeface="標楷體" panose="03000509000000000000" pitchFamily="65" charset="-120"/>
                          <a:cs typeface="王漢宗顏楷體"/>
                          <a:sym typeface="王漢宗顏楷體"/>
                        </a:rPr>
                        <a:t>《</a:t>
                      </a:r>
                      <a:r>
                        <a:rPr lang="en-US" sz="3200" dirty="0" err="1">
                          <a:solidFill>
                            <a:srgbClr val="000000"/>
                          </a:solidFill>
                          <a:latin typeface="標楷體" panose="03000509000000000000" pitchFamily="65" charset="-120"/>
                          <a:ea typeface="標楷體" panose="03000509000000000000" pitchFamily="65" charset="-120"/>
                          <a:cs typeface="王漢宗顏楷體"/>
                          <a:sym typeface="王漢宗顏楷體"/>
                        </a:rPr>
                        <a:t>心理劇應用在注意力不足／過動症兒童之情緒適應探究</a:t>
                      </a:r>
                      <a:r>
                        <a:rPr lang="en-US" sz="32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32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3500" dirty="0" err="1">
                          <a:solidFill>
                            <a:srgbClr val="000000"/>
                          </a:solidFill>
                          <a:latin typeface="標楷體" panose="03000509000000000000" pitchFamily="65" charset="-120"/>
                          <a:ea typeface="標楷體" panose="03000509000000000000" pitchFamily="65" charset="-120"/>
                          <a:cs typeface="王漢宗顏楷體"/>
                          <a:sym typeface="王漢宗顏楷體"/>
                        </a:rPr>
                        <a:t>具ADHD</a:t>
                      </a:r>
                      <a:r>
                        <a:rPr lang="en-US" sz="3500" dirty="0">
                          <a:solidFill>
                            <a:srgbClr val="000000"/>
                          </a:solidFill>
                          <a:latin typeface="標楷體" panose="03000509000000000000" pitchFamily="65" charset="-120"/>
                          <a:ea typeface="標楷體" panose="03000509000000000000" pitchFamily="65" charset="-120"/>
                          <a:cs typeface="王漢宗顏楷體"/>
                          <a:sym typeface="王漢宗顏楷體"/>
                        </a:rPr>
                        <a:t> </a:t>
                      </a:r>
                      <a:r>
                        <a:rPr lang="en-US" sz="3500" dirty="0" err="1">
                          <a:solidFill>
                            <a:srgbClr val="000000"/>
                          </a:solidFill>
                          <a:latin typeface="標楷體" panose="03000509000000000000" pitchFamily="65" charset="-120"/>
                          <a:ea typeface="標楷體" panose="03000509000000000000" pitchFamily="65" charset="-120"/>
                          <a:cs typeface="王漢宗顏楷體"/>
                          <a:sym typeface="王漢宗顏楷體"/>
                        </a:rPr>
                        <a:t>診斷</a:t>
                      </a:r>
                      <a:endParaRPr lang="en-US" sz="3500" dirty="0">
                        <a:solidFill>
                          <a:schemeClr val="tx1"/>
                        </a:solidFill>
                        <a:latin typeface="標楷體" panose="03000509000000000000" pitchFamily="65" charset="-120"/>
                        <a:ea typeface="標楷體" panose="03000509000000000000" pitchFamily="65" charset="-120"/>
                        <a:cs typeface="+mn-cs"/>
                        <a:sym typeface="王漢宗顏楷體"/>
                      </a:endParaRPr>
                    </a:p>
                    <a:p>
                      <a:pPr algn="ctr">
                        <a:lnSpc>
                          <a:spcPct val="100000"/>
                        </a:lnSpc>
                        <a:defRPr/>
                      </a:pPr>
                      <a:r>
                        <a:rPr lang="en-US" sz="3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r>
                        <a:rPr lang="en-US" sz="3500" dirty="0" err="1">
                          <a:solidFill>
                            <a:srgbClr val="000000"/>
                          </a:solidFill>
                          <a:latin typeface="標楷體" panose="03000509000000000000" pitchFamily="65" charset="-120"/>
                          <a:ea typeface="標楷體" panose="03000509000000000000" pitchFamily="65" charset="-120"/>
                          <a:cs typeface="王漢宗顏楷體"/>
                          <a:sym typeface="王漢宗顏楷體"/>
                        </a:rPr>
                        <a:t>小三至小五</a:t>
                      </a:r>
                      <a:r>
                        <a:rPr lang="en-US" sz="3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4471">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國小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3300" dirty="0">
                          <a:solidFill>
                            <a:srgbClr val="000000"/>
                          </a:solidFill>
                          <a:latin typeface="標楷體" panose="03000509000000000000" pitchFamily="65" charset="-120"/>
                          <a:ea typeface="標楷體" panose="03000509000000000000" pitchFamily="65" charset="-120"/>
                          <a:cs typeface="王漢宗顏楷體"/>
                          <a:sym typeface="王漢宗顏楷體"/>
                        </a:rPr>
                        <a:t>《</a:t>
                      </a:r>
                      <a:r>
                        <a:rPr lang="en-US" sz="3300" dirty="0" err="1">
                          <a:solidFill>
                            <a:srgbClr val="000000"/>
                          </a:solidFill>
                          <a:latin typeface="標楷體" panose="03000509000000000000" pitchFamily="65" charset="-120"/>
                          <a:ea typeface="標楷體" panose="03000509000000000000" pitchFamily="65" charset="-120"/>
                          <a:cs typeface="王漢宗顏楷體"/>
                          <a:sym typeface="王漢宗顏楷體"/>
                        </a:rPr>
                        <a:t>兒童注意力缺陷過動疾患短期跨專業團體治療之療效</a:t>
                      </a:r>
                      <a:r>
                        <a:rPr lang="en-US" sz="33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33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3500" dirty="0" err="1">
                          <a:solidFill>
                            <a:srgbClr val="000000"/>
                          </a:solidFill>
                          <a:latin typeface="標楷體" panose="03000509000000000000" pitchFamily="65" charset="-120"/>
                          <a:ea typeface="標楷體" panose="03000509000000000000" pitchFamily="65" charset="-120"/>
                          <a:cs typeface="王漢宗顏楷體"/>
                          <a:sym typeface="王漢宗顏楷體"/>
                        </a:rPr>
                        <a:t>是（國小低年級</a:t>
                      </a:r>
                      <a:r>
                        <a:rPr lang="en-US" sz="3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3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國小</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3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r>
                        <a:rPr lang="en-US" sz="3500" dirty="0" err="1">
                          <a:solidFill>
                            <a:srgbClr val="000000"/>
                          </a:solidFill>
                          <a:latin typeface="標楷體" panose="03000509000000000000" pitchFamily="65" charset="-120"/>
                          <a:ea typeface="標楷體" panose="03000509000000000000" pitchFamily="65" charset="-120"/>
                          <a:cs typeface="王漢宗顏楷體"/>
                          <a:sym typeface="王漢宗顏楷體"/>
                        </a:rPr>
                        <a:t>桌上遊戲對國小ADHD學生注意力之影響</a:t>
                      </a:r>
                      <a:r>
                        <a:rPr lang="en-US" sz="3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3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3500" dirty="0" err="1">
                          <a:solidFill>
                            <a:srgbClr val="000000"/>
                          </a:solidFill>
                          <a:latin typeface="標楷體" panose="03000509000000000000" pitchFamily="65" charset="-120"/>
                          <a:ea typeface="標楷體" panose="03000509000000000000" pitchFamily="65" charset="-120"/>
                          <a:cs typeface="王漢宗顏楷體"/>
                          <a:sym typeface="王漢宗顏楷體"/>
                        </a:rPr>
                        <a:t>是（國小中低年級</a:t>
                      </a:r>
                      <a:r>
                        <a:rPr lang="en-US" sz="3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3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7972">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altLang="zh-TW" sz="3300" dirty="0">
                          <a:latin typeface="標楷體" panose="03000509000000000000" pitchFamily="65" charset="-120"/>
                          <a:ea typeface="標楷體" panose="03000509000000000000" pitchFamily="65" charset="-120"/>
                        </a:rPr>
                        <a:t>《</a:t>
                      </a:r>
                      <a:r>
                        <a:rPr lang="zh-TW" altLang="en-US" sz="3300" dirty="0">
                          <a:latin typeface="標楷體" panose="03000509000000000000" pitchFamily="65" charset="-120"/>
                          <a:ea typeface="標楷體" panose="03000509000000000000" pitchFamily="65" charset="-120"/>
                        </a:rPr>
                        <a:t>國民中小學情緒行為障礙學生多元介入團隊模式之研究</a:t>
                      </a:r>
                      <a:r>
                        <a:rPr lang="en-US" altLang="zh-TW" sz="3300" dirty="0">
                          <a:latin typeface="標楷體" panose="03000509000000000000" pitchFamily="65" charset="-120"/>
                          <a:ea typeface="標楷體" panose="03000509000000000000" pitchFamily="65" charset="-120"/>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zh-TW" altLang="en-US" sz="3000" dirty="0">
                          <a:latin typeface="標楷體" panose="03000509000000000000" pitchFamily="65" charset="-120"/>
                          <a:ea typeface="標楷體" panose="03000509000000000000" pitchFamily="65" charset="-120"/>
                        </a:rPr>
                        <a:t>情緒行為障礙學生之老師</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596312"/>
                  </a:ext>
                </a:extLst>
              </a:tr>
              <a:tr h="698559">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探究薩提爾家族治療於國小</a:t>
                      </a:r>
                      <a:r>
                        <a:rPr lang="en-US" altLang="zh-TW" sz="3500" dirty="0">
                          <a:latin typeface="標楷體" panose="03000509000000000000" pitchFamily="65" charset="-120"/>
                          <a:ea typeface="標楷體" panose="03000509000000000000" pitchFamily="65" charset="-120"/>
                        </a:rPr>
                        <a:t>ADHD</a:t>
                      </a:r>
                      <a:r>
                        <a:rPr lang="zh-TW" altLang="en-US" sz="3500" dirty="0">
                          <a:latin typeface="標楷體" panose="03000509000000000000" pitchFamily="65" charset="-120"/>
                          <a:ea typeface="標楷體" panose="03000509000000000000" pitchFamily="65" charset="-120"/>
                        </a:rPr>
                        <a:t>學童偷竊行為之輔導實務應用</a:t>
                      </a:r>
                      <a:r>
                        <a:rPr lang="en-US" altLang="zh-TW" sz="3500" dirty="0">
                          <a:latin typeface="標楷體" panose="03000509000000000000" pitchFamily="65" charset="-120"/>
                          <a:ea typeface="標楷體" panose="03000509000000000000" pitchFamily="65" charset="-120"/>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zh-TW" altLang="en-US" sz="3500" dirty="0">
                          <a:latin typeface="標楷體" panose="03000509000000000000" pitchFamily="65" charset="-120"/>
                          <a:ea typeface="標楷體" panose="03000509000000000000" pitchFamily="65" charset="-120"/>
                        </a:rPr>
                        <a:t>具</a:t>
                      </a:r>
                      <a:r>
                        <a:rPr lang="en-US" altLang="zh-TW" sz="3500" dirty="0">
                          <a:latin typeface="標楷體" panose="03000509000000000000" pitchFamily="65" charset="-120"/>
                          <a:ea typeface="標楷體" panose="03000509000000000000" pitchFamily="65" charset="-120"/>
                        </a:rPr>
                        <a:t>ADHD</a:t>
                      </a:r>
                      <a:r>
                        <a:rPr lang="zh-TW" altLang="en-US" sz="3500" dirty="0">
                          <a:latin typeface="標楷體" panose="03000509000000000000" pitchFamily="65" charset="-120"/>
                          <a:ea typeface="標楷體" panose="03000509000000000000" pitchFamily="65" charset="-120"/>
                        </a:rPr>
                        <a:t>診斷（</a:t>
                      </a:r>
                      <a:r>
                        <a:rPr lang="en-US" altLang="zh-TW" sz="3500" dirty="0">
                          <a:latin typeface="標楷體" panose="03000509000000000000" pitchFamily="65" charset="-120"/>
                          <a:ea typeface="標楷體" panose="03000509000000000000" pitchFamily="65" charset="-120"/>
                        </a:rPr>
                        <a:t>8</a:t>
                      </a:r>
                      <a:r>
                        <a:rPr lang="zh-TW" altLang="en-US" sz="3500" dirty="0">
                          <a:latin typeface="標楷體" panose="03000509000000000000" pitchFamily="65" charset="-120"/>
                          <a:ea typeface="標楷體" panose="03000509000000000000" pitchFamily="65" charset="-120"/>
                        </a:rPr>
                        <a:t>歲）</a:t>
                      </a:r>
                      <a:endParaRPr lang="en-US" sz="3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295870"/>
                  </a:ext>
                </a:extLst>
              </a:tr>
              <a:tr h="0">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認知行為遊戲治療對</a:t>
                      </a:r>
                      <a:r>
                        <a:rPr lang="en-US" altLang="zh-TW" sz="3500" dirty="0">
                          <a:latin typeface="標楷體" panose="03000509000000000000" pitchFamily="65" charset="-120"/>
                          <a:ea typeface="標楷體" panose="03000509000000000000" pitchFamily="65" charset="-120"/>
                        </a:rPr>
                        <a:t>ADHD</a:t>
                      </a:r>
                      <a:r>
                        <a:rPr lang="zh-TW" altLang="en-US" sz="3500" dirty="0">
                          <a:latin typeface="標楷體" panose="03000509000000000000" pitchFamily="65" charset="-120"/>
                          <a:ea typeface="標楷體" panose="03000509000000000000" pitchFamily="65" charset="-120"/>
                        </a:rPr>
                        <a:t>兒童干擾行為之成效研究</a:t>
                      </a:r>
                      <a:r>
                        <a:rPr lang="en-US" altLang="zh-TW" sz="3500" dirty="0">
                          <a:latin typeface="標楷體" panose="03000509000000000000" pitchFamily="65" charset="-120"/>
                          <a:ea typeface="標楷體" panose="03000509000000000000" pitchFamily="65" charset="-120"/>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zh-TW" altLang="en-US" sz="3500" dirty="0">
                          <a:latin typeface="標楷體" panose="03000509000000000000" pitchFamily="65" charset="-120"/>
                          <a:ea typeface="標楷體" panose="03000509000000000000" pitchFamily="65" charset="-120"/>
                        </a:rPr>
                        <a:t>具</a:t>
                      </a:r>
                      <a:r>
                        <a:rPr lang="en-US" altLang="zh-TW" sz="3500" dirty="0">
                          <a:latin typeface="標楷體" panose="03000509000000000000" pitchFamily="65" charset="-120"/>
                          <a:ea typeface="標楷體" panose="03000509000000000000" pitchFamily="65" charset="-120"/>
                        </a:rPr>
                        <a:t>ADHD</a:t>
                      </a:r>
                      <a:r>
                        <a:rPr lang="zh-TW" altLang="en-US" sz="3500" dirty="0">
                          <a:latin typeface="標楷體" panose="03000509000000000000" pitchFamily="65" charset="-120"/>
                          <a:ea typeface="標楷體" panose="03000509000000000000" pitchFamily="65" charset="-120"/>
                        </a:rPr>
                        <a:t>診斷（小四）</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807932"/>
                  </a:ext>
                </a:extLst>
              </a:tr>
              <a:tr h="612107">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正向行為支持策略對改善國小注意力缺陷過動症學生不聽從行為之行動研究</a:t>
                      </a:r>
                      <a:r>
                        <a:rPr lang="en-US" altLang="zh-TW" sz="3500" dirty="0">
                          <a:latin typeface="標楷體" panose="03000509000000000000" pitchFamily="65" charset="-120"/>
                          <a:ea typeface="標楷體" panose="03000509000000000000" pitchFamily="65" charset="-120"/>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zh-TW" altLang="en-US" sz="3500" dirty="0">
                          <a:latin typeface="標楷體" panose="03000509000000000000" pitchFamily="65" charset="-120"/>
                          <a:ea typeface="標楷體" panose="03000509000000000000" pitchFamily="65" charset="-120"/>
                        </a:rPr>
                        <a:t>具</a:t>
                      </a:r>
                      <a:r>
                        <a:rPr lang="en-US" altLang="zh-TW" sz="3500" dirty="0">
                          <a:latin typeface="標楷體" panose="03000509000000000000" pitchFamily="65" charset="-120"/>
                          <a:ea typeface="標楷體" panose="03000509000000000000" pitchFamily="65" charset="-120"/>
                        </a:rPr>
                        <a:t>ADHD</a:t>
                      </a:r>
                      <a:r>
                        <a:rPr lang="zh-TW" altLang="en-US" sz="3500" dirty="0">
                          <a:latin typeface="標楷體" panose="03000509000000000000" pitchFamily="65" charset="-120"/>
                          <a:ea typeface="標楷體" panose="03000509000000000000" pitchFamily="65" charset="-120"/>
                        </a:rPr>
                        <a:t>診斷，</a:t>
                      </a:r>
                      <a:endParaRPr lang="en-US" altLang="zh-TW" sz="3500" dirty="0">
                        <a:latin typeface="標楷體" panose="03000509000000000000" pitchFamily="65" charset="-120"/>
                        <a:ea typeface="標楷體" panose="03000509000000000000" pitchFamily="65" charset="-120"/>
                      </a:endParaRPr>
                    </a:p>
                    <a:p>
                      <a:pPr algn="ctr">
                        <a:lnSpc>
                          <a:spcPct val="100000"/>
                        </a:lnSpc>
                        <a:defRPr/>
                      </a:pPr>
                      <a:r>
                        <a:rPr lang="zh-TW" altLang="en-US" sz="3500" dirty="0">
                          <a:latin typeface="標楷體" panose="03000509000000000000" pitchFamily="65" charset="-120"/>
                          <a:ea typeface="標楷體" panose="03000509000000000000" pitchFamily="65" charset="-120"/>
                        </a:rPr>
                        <a:t>但無服用藥物（小二）</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07568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Table 8"/>
          <p:cNvGraphicFramePr>
            <a:graphicFrameLocks noGrp="1"/>
          </p:cNvGraphicFramePr>
          <p:nvPr/>
        </p:nvGraphicFramePr>
        <p:xfrm>
          <a:off x="248914" y="750928"/>
          <a:ext cx="17790172" cy="9335076"/>
        </p:xfrm>
        <a:graphic>
          <a:graphicData uri="http://schemas.openxmlformats.org/drawingml/2006/table">
            <a:tbl>
              <a:tblPr/>
              <a:tblGrid>
                <a:gridCol w="1612931">
                  <a:extLst>
                    <a:ext uri="{9D8B030D-6E8A-4147-A177-3AD203B41FA5}">
                      <a16:colId xmlns:a16="http://schemas.microsoft.com/office/drawing/2014/main" val="20000"/>
                    </a:ext>
                  </a:extLst>
                </a:gridCol>
                <a:gridCol w="1626848">
                  <a:extLst>
                    <a:ext uri="{9D8B030D-6E8A-4147-A177-3AD203B41FA5}">
                      <a16:colId xmlns:a16="http://schemas.microsoft.com/office/drawing/2014/main" val="20001"/>
                    </a:ext>
                  </a:extLst>
                </a:gridCol>
                <a:gridCol w="9433474">
                  <a:extLst>
                    <a:ext uri="{9D8B030D-6E8A-4147-A177-3AD203B41FA5}">
                      <a16:colId xmlns:a16="http://schemas.microsoft.com/office/drawing/2014/main" val="20002"/>
                    </a:ext>
                  </a:extLst>
                </a:gridCol>
                <a:gridCol w="5116919">
                  <a:extLst>
                    <a:ext uri="{9D8B030D-6E8A-4147-A177-3AD203B41FA5}">
                      <a16:colId xmlns:a16="http://schemas.microsoft.com/office/drawing/2014/main" val="20003"/>
                    </a:ext>
                  </a:extLst>
                </a:gridCol>
              </a:tblGrid>
              <a:tr h="1931937">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就學階段</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篇數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篇名</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受試者有無身心障礙者身分</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4307">
                <a:tc rowSpan="3">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國</a:t>
                      </a:r>
                      <a:endParaRPr lang="en-US" sz="1100"/>
                    </a:p>
                    <a:p>
                      <a:pPr algn="ctr">
                        <a:lnSpc>
                          <a:spcPts val="6299"/>
                        </a:lnSpc>
                      </a:pPr>
                      <a:r>
                        <a:rPr lang="en-US" sz="4499">
                          <a:solidFill>
                            <a:srgbClr val="000000"/>
                          </a:solidFill>
                          <a:latin typeface="王漢宗顏楷體"/>
                          <a:ea typeface="王漢宗顏楷體"/>
                          <a:cs typeface="王漢宗顏楷體"/>
                          <a:sym typeface="王漢宗顏楷體"/>
                        </a:rPr>
                        <a:t>高</a:t>
                      </a:r>
                    </a:p>
                    <a:p>
                      <a:pPr algn="ctr">
                        <a:lnSpc>
                          <a:spcPts val="6299"/>
                        </a:lnSpc>
                      </a:pPr>
                      <a:r>
                        <a:rPr lang="en-US" sz="4499">
                          <a:solidFill>
                            <a:srgbClr val="000000"/>
                          </a:solidFill>
                          <a:latin typeface="王漢宗顏楷體"/>
                          <a:ea typeface="王漢宗顏楷體"/>
                          <a:cs typeface="王漢宗顏楷體"/>
                          <a:sym typeface="王漢宗顏楷體"/>
                        </a:rPr>
                        <a:t>中</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3">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《國中資源班教師的正向管教策略及其學生之幸福感與知覺教師教學效能之研究》</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具身心障礙證明的特教學生及資源班教師</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0491">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國</a:t>
                      </a:r>
                      <a:endParaRPr lang="en-US" sz="1100"/>
                    </a:p>
                    <a:p>
                      <a:pPr algn="ctr">
                        <a:lnSpc>
                          <a:spcPts val="6299"/>
                        </a:lnSpc>
                      </a:pPr>
                      <a:r>
                        <a:rPr lang="en-US" sz="4499">
                          <a:solidFill>
                            <a:srgbClr val="000000"/>
                          </a:solidFill>
                          <a:latin typeface="王漢宗顏楷體"/>
                          <a:ea typeface="王漢宗顏楷體"/>
                          <a:cs typeface="王漢宗顏楷體"/>
                          <a:sym typeface="王漢宗顏楷體"/>
                        </a:rPr>
                        <a:t>高</a:t>
                      </a:r>
                    </a:p>
                    <a:p>
                      <a:pPr algn="ctr">
                        <a:lnSpc>
                          <a:spcPts val="6299"/>
                        </a:lnSpc>
                      </a:pPr>
                      <a:r>
                        <a:rPr lang="en-US" sz="4499">
                          <a:solidFill>
                            <a:srgbClr val="000000"/>
                          </a:solidFill>
                          <a:latin typeface="王漢宗顏楷體"/>
                          <a:ea typeface="王漢宗顏楷體"/>
                          <a:cs typeface="王漢宗顏楷體"/>
                          <a:sym typeface="王漢宗顏楷體"/>
                        </a:rPr>
                        <a:t>中</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《國民中小學情緒行為障礙學生多元介入團隊模式之研究》</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情緒行為障礙學生之老師</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25753">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國</a:t>
                      </a:r>
                      <a:endParaRPr lang="en-US" sz="1100"/>
                    </a:p>
                    <a:p>
                      <a:pPr algn="ctr">
                        <a:lnSpc>
                          <a:spcPts val="6299"/>
                        </a:lnSpc>
                      </a:pPr>
                      <a:r>
                        <a:rPr lang="en-US" sz="4499">
                          <a:solidFill>
                            <a:srgbClr val="000000"/>
                          </a:solidFill>
                          <a:latin typeface="王漢宗顏楷體"/>
                          <a:ea typeface="王漢宗顏楷體"/>
                          <a:cs typeface="王漢宗顏楷體"/>
                          <a:sym typeface="王漢宗顏楷體"/>
                        </a:rPr>
                        <a:t>高</a:t>
                      </a:r>
                    </a:p>
                    <a:p>
                      <a:pPr algn="ctr">
                        <a:lnSpc>
                          <a:spcPts val="6299"/>
                        </a:lnSpc>
                      </a:pPr>
                      <a:r>
                        <a:rPr lang="en-US" sz="4499">
                          <a:solidFill>
                            <a:srgbClr val="000000"/>
                          </a:solidFill>
                          <a:latin typeface="王漢宗顏楷體"/>
                          <a:ea typeface="王漢宗顏楷體"/>
                          <a:cs typeface="王漢宗顏楷體"/>
                          <a:sym typeface="王漢宗顏楷體"/>
                        </a:rPr>
                        <a:t>中</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n-US" sz="4299">
                          <a:solidFill>
                            <a:srgbClr val="000000"/>
                          </a:solidFill>
                          <a:latin typeface="王漢宗顏楷體"/>
                          <a:ea typeface="王漢宗顏楷體"/>
                          <a:cs typeface="王漢宗顏楷體"/>
                          <a:sym typeface="王漢宗顏楷體"/>
                        </a:rPr>
                        <a:t>《淺談正向行為支持策略協助矯正學校情緒行為障礙學生改善問題行為》</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299"/>
                        </a:lnSpc>
                        <a:defRPr/>
                      </a:pPr>
                      <a:r>
                        <a:rPr lang="en-US" sz="4499">
                          <a:solidFill>
                            <a:srgbClr val="000000"/>
                          </a:solidFill>
                          <a:latin typeface="王漢宗顏楷體"/>
                          <a:ea typeface="王漢宗顏楷體"/>
                          <a:cs typeface="王漢宗顏楷體"/>
                          <a:sym typeface="王漢宗顏楷體"/>
                        </a:rPr>
                        <a:t>為情緒行為障礙學生，並有ADHD之可能（高二）</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311316" y="8225104"/>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947215">
            <a:off x="-570593" y="8923046"/>
            <a:ext cx="2262122" cy="1369612"/>
          </a:xfrm>
          <a:custGeom>
            <a:avLst/>
            <a:gdLst/>
            <a:ahLst/>
            <a:cxnLst/>
            <a:rect l="l" t="t" r="r" b="b"/>
            <a:pathLst>
              <a:path w="2262122" h="1369612">
                <a:moveTo>
                  <a:pt x="0" y="0"/>
                </a:moveTo>
                <a:lnTo>
                  <a:pt x="2262122" y="0"/>
                </a:lnTo>
                <a:lnTo>
                  <a:pt x="2262122" y="1369612"/>
                </a:lnTo>
                <a:lnTo>
                  <a:pt x="0" y="1369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5527744" y="9331042"/>
            <a:ext cx="3128698" cy="3352540"/>
          </a:xfrm>
          <a:custGeom>
            <a:avLst/>
            <a:gdLst/>
            <a:ahLst/>
            <a:cxnLst/>
            <a:rect l="l" t="t" r="r" b="b"/>
            <a:pathLst>
              <a:path w="3128698" h="3352540">
                <a:moveTo>
                  <a:pt x="0" y="0"/>
                </a:moveTo>
                <a:lnTo>
                  <a:pt x="3128698" y="0"/>
                </a:lnTo>
                <a:lnTo>
                  <a:pt x="3128698" y="3352540"/>
                </a:lnTo>
                <a:lnTo>
                  <a:pt x="0" y="33525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2946123" y="4341672"/>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TextBox 11"/>
          <p:cNvSpPr txBox="1"/>
          <p:nvPr/>
        </p:nvSpPr>
        <p:spPr>
          <a:xfrm>
            <a:off x="4944787" y="68240"/>
            <a:ext cx="7674556" cy="1446230"/>
          </a:xfrm>
          <a:prstGeom prst="rect">
            <a:avLst/>
          </a:prstGeom>
        </p:spPr>
        <p:txBody>
          <a:bodyPr lIns="0" tIns="0" rIns="0" bIns="0" rtlCol="0" anchor="t">
            <a:spAutoFit/>
          </a:bodyPr>
          <a:lstStyle/>
          <a:p>
            <a:pPr algn="ctr">
              <a:lnSpc>
                <a:spcPts val="12313"/>
              </a:lnSpc>
            </a:pPr>
            <a:r>
              <a:rPr lang="zh-TW" altLang="en-US" sz="8795" dirty="0">
                <a:solidFill>
                  <a:srgbClr val="000000"/>
                </a:solidFill>
                <a:latin typeface="王漢宗顏楷體"/>
                <a:ea typeface="王漢宗顏楷體"/>
                <a:cs typeface="王漢宗顏楷體"/>
                <a:sym typeface="王漢宗顏楷體"/>
              </a:rPr>
              <a:t>目錄</a:t>
            </a:r>
            <a:endParaRPr lang="en-US" sz="8795" dirty="0">
              <a:solidFill>
                <a:srgbClr val="000000"/>
              </a:solidFill>
              <a:latin typeface="王漢宗顏楷體"/>
              <a:ea typeface="王漢宗顏楷體"/>
              <a:cs typeface="王漢宗顏楷體"/>
              <a:sym typeface="王漢宗顏楷體"/>
            </a:endParaRPr>
          </a:p>
        </p:txBody>
      </p:sp>
      <p:sp>
        <p:nvSpPr>
          <p:cNvPr id="12" name="TextBox 12"/>
          <p:cNvSpPr txBox="1"/>
          <p:nvPr/>
        </p:nvSpPr>
        <p:spPr>
          <a:xfrm>
            <a:off x="3984827" y="5096054"/>
            <a:ext cx="4724401" cy="957570"/>
          </a:xfrm>
          <a:prstGeom prst="rect">
            <a:avLst/>
          </a:prstGeom>
        </p:spPr>
        <p:txBody>
          <a:bodyPr wrap="square" lIns="0" tIns="0" rIns="0" bIns="0" rtlCol="0" anchor="t">
            <a:spAutoFit/>
          </a:bodyPr>
          <a:lstStyle/>
          <a:p>
            <a:pPr algn="l">
              <a:lnSpc>
                <a:spcPts val="8400"/>
              </a:lnSpc>
            </a:pPr>
            <a:r>
              <a:rPr lang="en-US" sz="5000" dirty="0" err="1">
                <a:solidFill>
                  <a:srgbClr val="000000"/>
                </a:solidFill>
                <a:latin typeface="王漢宗顏楷體"/>
                <a:ea typeface="王漢宗顏楷體"/>
                <a:cs typeface="王漢宗顏楷體"/>
                <a:sym typeface="王漢宗顏楷體"/>
              </a:rPr>
              <a:t>本文之研究動機</a:t>
            </a:r>
            <a:endParaRPr lang="en-US" sz="5000" dirty="0">
              <a:solidFill>
                <a:srgbClr val="000000"/>
              </a:solidFill>
              <a:latin typeface="王漢宗顏楷體"/>
              <a:ea typeface="王漢宗顏楷體"/>
              <a:cs typeface="王漢宗顏楷體"/>
              <a:sym typeface="王漢宗顏楷體"/>
            </a:endParaRPr>
          </a:p>
        </p:txBody>
      </p:sp>
      <p:sp>
        <p:nvSpPr>
          <p:cNvPr id="13" name="Freeform 13"/>
          <p:cNvSpPr/>
          <p:nvPr/>
        </p:nvSpPr>
        <p:spPr>
          <a:xfrm>
            <a:off x="2919678" y="5266977"/>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4" name="Freeform 14"/>
          <p:cNvSpPr/>
          <p:nvPr/>
        </p:nvSpPr>
        <p:spPr>
          <a:xfrm>
            <a:off x="2903391" y="6223437"/>
            <a:ext cx="717125" cy="721195"/>
          </a:xfrm>
          <a:custGeom>
            <a:avLst/>
            <a:gdLst/>
            <a:ahLst/>
            <a:cxnLst/>
            <a:rect l="l" t="t" r="r" b="b"/>
            <a:pathLst>
              <a:path w="717125" h="721195">
                <a:moveTo>
                  <a:pt x="0" y="0"/>
                </a:moveTo>
                <a:lnTo>
                  <a:pt x="717125" y="0"/>
                </a:lnTo>
                <a:lnTo>
                  <a:pt x="717125"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TextBox 15"/>
          <p:cNvSpPr txBox="1"/>
          <p:nvPr/>
        </p:nvSpPr>
        <p:spPr>
          <a:xfrm>
            <a:off x="4058259" y="4105297"/>
            <a:ext cx="1775149" cy="957570"/>
          </a:xfrm>
          <a:prstGeom prst="rect">
            <a:avLst/>
          </a:prstGeom>
        </p:spPr>
        <p:txBody>
          <a:bodyPr lIns="0" tIns="0" rIns="0" bIns="0" rtlCol="0" anchor="t">
            <a:spAutoFit/>
          </a:bodyPr>
          <a:lstStyle/>
          <a:p>
            <a:pPr algn="l">
              <a:lnSpc>
                <a:spcPts val="8400"/>
              </a:lnSpc>
            </a:pPr>
            <a:r>
              <a:rPr lang="en-US" sz="5000" dirty="0" err="1">
                <a:solidFill>
                  <a:srgbClr val="000000"/>
                </a:solidFill>
                <a:latin typeface="王漢宗顏楷體"/>
                <a:ea typeface="王漢宗顏楷體"/>
                <a:cs typeface="王漢宗顏楷體"/>
                <a:sym typeface="王漢宗顏楷體"/>
              </a:rPr>
              <a:t>前言</a:t>
            </a:r>
            <a:endParaRPr lang="en-US" sz="5000" dirty="0">
              <a:solidFill>
                <a:srgbClr val="000000"/>
              </a:solidFill>
              <a:latin typeface="王漢宗顏楷體"/>
              <a:ea typeface="王漢宗顏楷體"/>
              <a:cs typeface="王漢宗顏楷體"/>
              <a:sym typeface="王漢宗顏楷體"/>
            </a:endParaRPr>
          </a:p>
        </p:txBody>
      </p:sp>
      <p:sp>
        <p:nvSpPr>
          <p:cNvPr id="16" name="TextBox 16"/>
          <p:cNvSpPr txBox="1"/>
          <p:nvPr/>
        </p:nvSpPr>
        <p:spPr>
          <a:xfrm>
            <a:off x="3984827" y="6022279"/>
            <a:ext cx="3336375" cy="957570"/>
          </a:xfrm>
          <a:prstGeom prst="rect">
            <a:avLst/>
          </a:prstGeom>
        </p:spPr>
        <p:txBody>
          <a:bodyPr lIns="0" tIns="0" rIns="0" bIns="0" rtlCol="0" anchor="t">
            <a:spAutoFit/>
          </a:bodyPr>
          <a:lstStyle/>
          <a:p>
            <a:pPr algn="l">
              <a:lnSpc>
                <a:spcPts val="8400"/>
              </a:lnSpc>
            </a:pPr>
            <a:r>
              <a:rPr lang="en-US" sz="5000" dirty="0" err="1">
                <a:solidFill>
                  <a:srgbClr val="000000"/>
                </a:solidFill>
                <a:latin typeface="王漢宗顏楷體"/>
                <a:ea typeface="王漢宗顏楷體"/>
                <a:cs typeface="王漢宗顏楷體"/>
                <a:sym typeface="王漢宗顏楷體"/>
              </a:rPr>
              <a:t>研究目的</a:t>
            </a:r>
            <a:endParaRPr lang="en-US" sz="5000" dirty="0">
              <a:solidFill>
                <a:srgbClr val="000000"/>
              </a:solidFill>
              <a:latin typeface="王漢宗顏楷體"/>
              <a:ea typeface="王漢宗顏楷體"/>
              <a:cs typeface="王漢宗顏楷體"/>
              <a:sym typeface="王漢宗顏楷體"/>
            </a:endParaRPr>
          </a:p>
        </p:txBody>
      </p:sp>
      <p:sp>
        <p:nvSpPr>
          <p:cNvPr id="17" name="TextBox 17"/>
          <p:cNvSpPr txBox="1"/>
          <p:nvPr/>
        </p:nvSpPr>
        <p:spPr>
          <a:xfrm>
            <a:off x="3949831" y="6890986"/>
            <a:ext cx="3336375" cy="957570"/>
          </a:xfrm>
          <a:prstGeom prst="rect">
            <a:avLst/>
          </a:prstGeom>
        </p:spPr>
        <p:txBody>
          <a:bodyPr lIns="0" tIns="0" rIns="0" bIns="0" rtlCol="0" anchor="t">
            <a:spAutoFit/>
          </a:bodyPr>
          <a:lstStyle/>
          <a:p>
            <a:pPr algn="l">
              <a:lnSpc>
                <a:spcPts val="8400"/>
              </a:lnSpc>
            </a:pPr>
            <a:r>
              <a:rPr lang="en-US" sz="5000" dirty="0" err="1">
                <a:solidFill>
                  <a:srgbClr val="000000"/>
                </a:solidFill>
                <a:latin typeface="王漢宗顏楷體"/>
                <a:ea typeface="王漢宗顏楷體"/>
                <a:cs typeface="王漢宗顏楷體"/>
                <a:sym typeface="王漢宗顏楷體"/>
              </a:rPr>
              <a:t>研究問題</a:t>
            </a:r>
            <a:endParaRPr lang="en-US" sz="5000" dirty="0">
              <a:solidFill>
                <a:srgbClr val="000000"/>
              </a:solidFill>
              <a:latin typeface="王漢宗顏楷體"/>
              <a:ea typeface="王漢宗顏楷體"/>
              <a:cs typeface="王漢宗顏楷體"/>
              <a:sym typeface="王漢宗顏楷體"/>
            </a:endParaRPr>
          </a:p>
        </p:txBody>
      </p:sp>
      <p:sp>
        <p:nvSpPr>
          <p:cNvPr id="18" name="Freeform 18"/>
          <p:cNvSpPr/>
          <p:nvPr/>
        </p:nvSpPr>
        <p:spPr>
          <a:xfrm>
            <a:off x="2885232" y="7140980"/>
            <a:ext cx="717125" cy="721195"/>
          </a:xfrm>
          <a:custGeom>
            <a:avLst/>
            <a:gdLst/>
            <a:ahLst/>
            <a:cxnLst/>
            <a:rect l="l" t="t" r="r" b="b"/>
            <a:pathLst>
              <a:path w="717125" h="721195">
                <a:moveTo>
                  <a:pt x="0" y="0"/>
                </a:moveTo>
                <a:lnTo>
                  <a:pt x="717125" y="0"/>
                </a:lnTo>
                <a:lnTo>
                  <a:pt x="717125"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9" name="TextBox 11">
            <a:extLst>
              <a:ext uri="{FF2B5EF4-FFF2-40B4-BE49-F238E27FC236}">
                <a16:creationId xmlns:a16="http://schemas.microsoft.com/office/drawing/2014/main" id="{1F796983-8BF8-3BCB-4008-A84031CB597D}"/>
              </a:ext>
            </a:extLst>
          </p:cNvPr>
          <p:cNvSpPr txBox="1"/>
          <p:nvPr/>
        </p:nvSpPr>
        <p:spPr>
          <a:xfrm>
            <a:off x="3949831" y="1995842"/>
            <a:ext cx="2563017" cy="1377557"/>
          </a:xfrm>
          <a:prstGeom prst="rect">
            <a:avLst/>
          </a:prstGeom>
        </p:spPr>
        <p:txBody>
          <a:bodyPr wrap="square" lIns="0" tIns="0" rIns="0" bIns="0" rtlCol="0" anchor="t">
            <a:spAutoFit/>
          </a:bodyPr>
          <a:lstStyle/>
          <a:p>
            <a:pPr algn="ctr">
              <a:lnSpc>
                <a:spcPts val="12313"/>
              </a:lnSpc>
            </a:pPr>
            <a:r>
              <a:rPr lang="zh-TW" altLang="en-US" sz="6500" b="1" dirty="0">
                <a:solidFill>
                  <a:srgbClr val="000000"/>
                </a:solidFill>
                <a:latin typeface="王漢宗顏楷體"/>
                <a:ea typeface="王漢宗顏楷體"/>
                <a:cs typeface="王漢宗顏楷體"/>
                <a:sym typeface="王漢宗顏楷體"/>
              </a:rPr>
              <a:t>緒論</a:t>
            </a:r>
            <a:endParaRPr lang="en-US" sz="6500" b="1" dirty="0">
              <a:solidFill>
                <a:srgbClr val="000000"/>
              </a:solidFill>
              <a:latin typeface="王漢宗顏楷體"/>
              <a:ea typeface="王漢宗顏楷體"/>
              <a:cs typeface="王漢宗顏楷體"/>
              <a:sym typeface="王漢宗顏楷體"/>
            </a:endParaRPr>
          </a:p>
        </p:txBody>
      </p:sp>
      <p:sp>
        <p:nvSpPr>
          <p:cNvPr id="20" name="TextBox 11">
            <a:extLst>
              <a:ext uri="{FF2B5EF4-FFF2-40B4-BE49-F238E27FC236}">
                <a16:creationId xmlns:a16="http://schemas.microsoft.com/office/drawing/2014/main" id="{1035565D-BC95-6EB9-AA10-7494A9C08510}"/>
              </a:ext>
            </a:extLst>
          </p:cNvPr>
          <p:cNvSpPr txBox="1"/>
          <p:nvPr/>
        </p:nvSpPr>
        <p:spPr>
          <a:xfrm>
            <a:off x="9849063" y="1914449"/>
            <a:ext cx="6991137" cy="1846659"/>
          </a:xfrm>
          <a:prstGeom prst="rect">
            <a:avLst/>
          </a:prstGeom>
        </p:spPr>
        <p:txBody>
          <a:bodyPr wrap="square" lIns="0" tIns="0" rIns="0" bIns="0" rtlCol="0" anchor="t">
            <a:spAutoFit/>
          </a:bodyPr>
          <a:lstStyle/>
          <a:p>
            <a:pPr algn="ctr"/>
            <a:r>
              <a:rPr lang="zh-TW" altLang="en-US" sz="6000" b="1" dirty="0">
                <a:solidFill>
                  <a:srgbClr val="000000"/>
                </a:solidFill>
                <a:latin typeface="王漢宗顏楷體"/>
                <a:ea typeface="王漢宗顏楷體"/>
                <a:cs typeface="王漢宗顏楷體"/>
                <a:sym typeface="王漢宗顏楷體"/>
              </a:rPr>
              <a:t>研究搜尋方法、</a:t>
            </a:r>
            <a:endParaRPr lang="en-US" altLang="zh-TW" sz="6000" b="1" dirty="0">
              <a:solidFill>
                <a:srgbClr val="000000"/>
              </a:solidFill>
              <a:latin typeface="王漢宗顏楷體"/>
              <a:ea typeface="王漢宗顏楷體"/>
              <a:cs typeface="王漢宗顏楷體"/>
              <a:sym typeface="王漢宗顏楷體"/>
            </a:endParaRPr>
          </a:p>
          <a:p>
            <a:pPr algn="ctr"/>
            <a:r>
              <a:rPr lang="zh-TW" altLang="en-US" sz="6000" b="1" dirty="0">
                <a:solidFill>
                  <a:srgbClr val="000000"/>
                </a:solidFill>
                <a:latin typeface="王漢宗顏楷體"/>
                <a:ea typeface="王漢宗顏楷體"/>
                <a:cs typeface="王漢宗顏楷體"/>
                <a:sym typeface="王漢宗顏楷體"/>
              </a:rPr>
              <a:t>標準、結果</a:t>
            </a:r>
            <a:endParaRPr lang="en-US" sz="6000" b="1" dirty="0">
              <a:solidFill>
                <a:srgbClr val="000000"/>
              </a:solidFill>
              <a:latin typeface="王漢宗顏楷體"/>
              <a:ea typeface="王漢宗顏楷體"/>
              <a:cs typeface="王漢宗顏楷體"/>
              <a:sym typeface="王漢宗顏楷體"/>
            </a:endParaRPr>
          </a:p>
        </p:txBody>
      </p:sp>
      <p:sp>
        <p:nvSpPr>
          <p:cNvPr id="21" name="Freeform 10">
            <a:extLst>
              <a:ext uri="{FF2B5EF4-FFF2-40B4-BE49-F238E27FC236}">
                <a16:creationId xmlns:a16="http://schemas.microsoft.com/office/drawing/2014/main" id="{4B57743B-20DA-2EB1-11C9-0DA4B738FDCE}"/>
              </a:ext>
            </a:extLst>
          </p:cNvPr>
          <p:cNvSpPr/>
          <p:nvPr/>
        </p:nvSpPr>
        <p:spPr>
          <a:xfrm>
            <a:off x="10781847" y="4470521"/>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10">
            <a:extLst>
              <a:ext uri="{FF2B5EF4-FFF2-40B4-BE49-F238E27FC236}">
                <a16:creationId xmlns:a16="http://schemas.microsoft.com/office/drawing/2014/main" id="{E07EFCB8-B783-ABF1-C06D-F6A921F2C972}"/>
              </a:ext>
            </a:extLst>
          </p:cNvPr>
          <p:cNvSpPr/>
          <p:nvPr/>
        </p:nvSpPr>
        <p:spPr>
          <a:xfrm>
            <a:off x="10781847" y="5429828"/>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zh-TW" altLang="en-US" dirty="0"/>
          </a:p>
        </p:txBody>
      </p:sp>
      <p:sp>
        <p:nvSpPr>
          <p:cNvPr id="23" name="Freeform 10">
            <a:extLst>
              <a:ext uri="{FF2B5EF4-FFF2-40B4-BE49-F238E27FC236}">
                <a16:creationId xmlns:a16="http://schemas.microsoft.com/office/drawing/2014/main" id="{2B6863E1-E990-52B2-BC84-CA762E68EF6E}"/>
              </a:ext>
            </a:extLst>
          </p:cNvPr>
          <p:cNvSpPr/>
          <p:nvPr/>
        </p:nvSpPr>
        <p:spPr>
          <a:xfrm>
            <a:off x="10789698" y="6313779"/>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4" name="Freeform 10">
            <a:extLst>
              <a:ext uri="{FF2B5EF4-FFF2-40B4-BE49-F238E27FC236}">
                <a16:creationId xmlns:a16="http://schemas.microsoft.com/office/drawing/2014/main" id="{D173972B-1CBD-2EBE-F7E9-063C7459F88B}"/>
              </a:ext>
            </a:extLst>
          </p:cNvPr>
          <p:cNvSpPr/>
          <p:nvPr/>
        </p:nvSpPr>
        <p:spPr>
          <a:xfrm>
            <a:off x="10806836" y="7204527"/>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zh-TW" altLang="en-US" dirty="0"/>
          </a:p>
        </p:txBody>
      </p:sp>
      <p:sp>
        <p:nvSpPr>
          <p:cNvPr id="25" name="Freeform 10">
            <a:extLst>
              <a:ext uri="{FF2B5EF4-FFF2-40B4-BE49-F238E27FC236}">
                <a16:creationId xmlns:a16="http://schemas.microsoft.com/office/drawing/2014/main" id="{B3B40ED5-9214-5B18-09F1-B2EE3EFD7322}"/>
              </a:ext>
            </a:extLst>
          </p:cNvPr>
          <p:cNvSpPr/>
          <p:nvPr/>
        </p:nvSpPr>
        <p:spPr>
          <a:xfrm>
            <a:off x="10822349" y="8056878"/>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zh-TW" altLang="en-US" dirty="0"/>
          </a:p>
        </p:txBody>
      </p:sp>
      <p:sp>
        <p:nvSpPr>
          <p:cNvPr id="26" name="TextBox 15">
            <a:extLst>
              <a:ext uri="{FF2B5EF4-FFF2-40B4-BE49-F238E27FC236}">
                <a16:creationId xmlns:a16="http://schemas.microsoft.com/office/drawing/2014/main" id="{2A61E617-47EB-66A6-A409-0F74C9A3F3EF}"/>
              </a:ext>
            </a:extLst>
          </p:cNvPr>
          <p:cNvSpPr txBox="1"/>
          <p:nvPr/>
        </p:nvSpPr>
        <p:spPr>
          <a:xfrm>
            <a:off x="11893983" y="4316716"/>
            <a:ext cx="4024471" cy="957570"/>
          </a:xfrm>
          <a:prstGeom prst="rect">
            <a:avLst/>
          </a:prstGeom>
        </p:spPr>
        <p:txBody>
          <a:bodyPr wrap="square" lIns="0" tIns="0" rIns="0" bIns="0" rtlCol="0" anchor="t">
            <a:spAutoFit/>
          </a:bodyPr>
          <a:lstStyle/>
          <a:p>
            <a:pPr algn="l">
              <a:lnSpc>
                <a:spcPts val="8400"/>
              </a:lnSpc>
            </a:pPr>
            <a:r>
              <a:rPr lang="zh-TW" altLang="en-US" sz="5000" dirty="0">
                <a:solidFill>
                  <a:srgbClr val="000000"/>
                </a:solidFill>
                <a:latin typeface="王漢宗顏楷體"/>
                <a:ea typeface="王漢宗顏楷體"/>
                <a:cs typeface="王漢宗顏楷體"/>
                <a:sym typeface="王漢宗顏楷體"/>
              </a:rPr>
              <a:t>資料蒐集方式</a:t>
            </a:r>
            <a:endParaRPr lang="en-US" sz="5000" dirty="0">
              <a:solidFill>
                <a:srgbClr val="000000"/>
              </a:solidFill>
              <a:latin typeface="王漢宗顏楷體"/>
              <a:ea typeface="王漢宗顏楷體"/>
              <a:cs typeface="王漢宗顏楷體"/>
              <a:sym typeface="王漢宗顏楷體"/>
            </a:endParaRPr>
          </a:p>
        </p:txBody>
      </p:sp>
      <p:sp>
        <p:nvSpPr>
          <p:cNvPr id="27" name="TextBox 15">
            <a:extLst>
              <a:ext uri="{FF2B5EF4-FFF2-40B4-BE49-F238E27FC236}">
                <a16:creationId xmlns:a16="http://schemas.microsoft.com/office/drawing/2014/main" id="{4CD3176C-91F5-0417-74AC-97A80825D40B}"/>
              </a:ext>
            </a:extLst>
          </p:cNvPr>
          <p:cNvSpPr txBox="1"/>
          <p:nvPr/>
        </p:nvSpPr>
        <p:spPr>
          <a:xfrm>
            <a:off x="11928979" y="5241909"/>
            <a:ext cx="2735681" cy="957570"/>
          </a:xfrm>
          <a:prstGeom prst="rect">
            <a:avLst/>
          </a:prstGeom>
        </p:spPr>
        <p:txBody>
          <a:bodyPr wrap="square" lIns="0" tIns="0" rIns="0" bIns="0" rtlCol="0" anchor="t">
            <a:spAutoFit/>
          </a:bodyPr>
          <a:lstStyle/>
          <a:p>
            <a:pPr algn="l">
              <a:lnSpc>
                <a:spcPts val="8400"/>
              </a:lnSpc>
            </a:pPr>
            <a:r>
              <a:rPr lang="zh-TW" altLang="en-US" sz="5000" dirty="0">
                <a:solidFill>
                  <a:srgbClr val="000000"/>
                </a:solidFill>
                <a:latin typeface="王漢宗顏楷體"/>
                <a:ea typeface="王漢宗顏楷體"/>
                <a:cs typeface="王漢宗顏楷體"/>
                <a:sym typeface="王漢宗顏楷體"/>
              </a:rPr>
              <a:t>搜尋標準</a:t>
            </a:r>
            <a:endParaRPr lang="en-US" sz="5000" dirty="0">
              <a:solidFill>
                <a:srgbClr val="000000"/>
              </a:solidFill>
              <a:latin typeface="王漢宗顏楷體"/>
              <a:ea typeface="王漢宗顏楷體"/>
              <a:cs typeface="王漢宗顏楷體"/>
              <a:sym typeface="王漢宗顏楷體"/>
            </a:endParaRPr>
          </a:p>
        </p:txBody>
      </p:sp>
      <p:sp>
        <p:nvSpPr>
          <p:cNvPr id="28" name="TextBox 15">
            <a:extLst>
              <a:ext uri="{FF2B5EF4-FFF2-40B4-BE49-F238E27FC236}">
                <a16:creationId xmlns:a16="http://schemas.microsoft.com/office/drawing/2014/main" id="{9DF234F8-7901-35D3-6B15-E0C7C965EA71}"/>
              </a:ext>
            </a:extLst>
          </p:cNvPr>
          <p:cNvSpPr txBox="1"/>
          <p:nvPr/>
        </p:nvSpPr>
        <p:spPr>
          <a:xfrm>
            <a:off x="11893983" y="6097078"/>
            <a:ext cx="2735681" cy="957570"/>
          </a:xfrm>
          <a:prstGeom prst="rect">
            <a:avLst/>
          </a:prstGeom>
        </p:spPr>
        <p:txBody>
          <a:bodyPr wrap="square" lIns="0" tIns="0" rIns="0" bIns="0" rtlCol="0" anchor="t">
            <a:spAutoFit/>
          </a:bodyPr>
          <a:lstStyle/>
          <a:p>
            <a:pPr algn="l">
              <a:lnSpc>
                <a:spcPts val="8400"/>
              </a:lnSpc>
            </a:pPr>
            <a:r>
              <a:rPr lang="zh-TW" altLang="en-US" sz="5000" dirty="0">
                <a:solidFill>
                  <a:srgbClr val="000000"/>
                </a:solidFill>
                <a:latin typeface="王漢宗顏楷體"/>
                <a:ea typeface="王漢宗顏楷體"/>
                <a:cs typeface="王漢宗顏楷體"/>
                <a:sym typeface="王漢宗顏楷體"/>
              </a:rPr>
              <a:t>搜尋策略</a:t>
            </a:r>
            <a:endParaRPr lang="en-US" sz="5000" dirty="0">
              <a:solidFill>
                <a:srgbClr val="000000"/>
              </a:solidFill>
              <a:latin typeface="王漢宗顏楷體"/>
              <a:ea typeface="王漢宗顏楷體"/>
              <a:cs typeface="王漢宗顏楷體"/>
              <a:sym typeface="王漢宗顏楷體"/>
            </a:endParaRPr>
          </a:p>
        </p:txBody>
      </p:sp>
      <p:sp>
        <p:nvSpPr>
          <p:cNvPr id="29" name="TextBox 15">
            <a:extLst>
              <a:ext uri="{FF2B5EF4-FFF2-40B4-BE49-F238E27FC236}">
                <a16:creationId xmlns:a16="http://schemas.microsoft.com/office/drawing/2014/main" id="{D10218E8-5CBB-6040-2EA4-4E987E024404}"/>
              </a:ext>
            </a:extLst>
          </p:cNvPr>
          <p:cNvSpPr txBox="1"/>
          <p:nvPr/>
        </p:nvSpPr>
        <p:spPr>
          <a:xfrm>
            <a:off x="11976792" y="6942022"/>
            <a:ext cx="2735681" cy="957570"/>
          </a:xfrm>
          <a:prstGeom prst="rect">
            <a:avLst/>
          </a:prstGeom>
        </p:spPr>
        <p:txBody>
          <a:bodyPr wrap="square" lIns="0" tIns="0" rIns="0" bIns="0" rtlCol="0" anchor="t">
            <a:spAutoFit/>
          </a:bodyPr>
          <a:lstStyle/>
          <a:p>
            <a:pPr algn="l">
              <a:lnSpc>
                <a:spcPts val="8400"/>
              </a:lnSpc>
            </a:pPr>
            <a:r>
              <a:rPr lang="zh-TW" altLang="en-US" sz="5000" dirty="0">
                <a:solidFill>
                  <a:srgbClr val="000000"/>
                </a:solidFill>
                <a:latin typeface="王漢宗顏楷體"/>
                <a:ea typeface="王漢宗顏楷體"/>
                <a:cs typeface="王漢宗顏楷體"/>
                <a:sym typeface="王漢宗顏楷體"/>
              </a:rPr>
              <a:t>篩選策略</a:t>
            </a:r>
            <a:endParaRPr lang="en-US" sz="5000" dirty="0">
              <a:solidFill>
                <a:srgbClr val="000000"/>
              </a:solidFill>
              <a:latin typeface="王漢宗顏楷體"/>
              <a:ea typeface="王漢宗顏楷體"/>
              <a:cs typeface="王漢宗顏楷體"/>
              <a:sym typeface="王漢宗顏楷體"/>
            </a:endParaRPr>
          </a:p>
        </p:txBody>
      </p:sp>
      <p:sp>
        <p:nvSpPr>
          <p:cNvPr id="30" name="TextBox 15">
            <a:extLst>
              <a:ext uri="{FF2B5EF4-FFF2-40B4-BE49-F238E27FC236}">
                <a16:creationId xmlns:a16="http://schemas.microsoft.com/office/drawing/2014/main" id="{DDDCC2DA-29F3-79F2-9EDB-88C7BA2E4F26}"/>
              </a:ext>
            </a:extLst>
          </p:cNvPr>
          <p:cNvSpPr txBox="1"/>
          <p:nvPr/>
        </p:nvSpPr>
        <p:spPr>
          <a:xfrm>
            <a:off x="11992305" y="7833605"/>
            <a:ext cx="2785168" cy="957570"/>
          </a:xfrm>
          <a:prstGeom prst="rect">
            <a:avLst/>
          </a:prstGeom>
        </p:spPr>
        <p:txBody>
          <a:bodyPr wrap="square" lIns="0" tIns="0" rIns="0" bIns="0" rtlCol="0" anchor="t">
            <a:spAutoFit/>
          </a:bodyPr>
          <a:lstStyle/>
          <a:p>
            <a:pPr algn="l">
              <a:lnSpc>
                <a:spcPts val="8400"/>
              </a:lnSpc>
            </a:pPr>
            <a:r>
              <a:rPr lang="zh-TW" altLang="en-US" sz="5000" dirty="0">
                <a:solidFill>
                  <a:srgbClr val="000000"/>
                </a:solidFill>
                <a:latin typeface="王漢宗顏楷體"/>
                <a:ea typeface="王漢宗顏楷體"/>
                <a:cs typeface="王漢宗顏楷體"/>
                <a:sym typeface="王漢宗顏楷體"/>
              </a:rPr>
              <a:t>篩選結果</a:t>
            </a:r>
            <a:endParaRPr lang="en-US" sz="5000" dirty="0">
              <a:solidFill>
                <a:srgbClr val="000000"/>
              </a:solidFill>
              <a:latin typeface="王漢宗顏楷體"/>
              <a:ea typeface="王漢宗顏楷體"/>
              <a:cs typeface="王漢宗顏楷體"/>
              <a:sym typeface="王漢宗顏楷體"/>
            </a:endParaRPr>
          </a:p>
        </p:txBody>
      </p:sp>
      <p:sp>
        <p:nvSpPr>
          <p:cNvPr id="31" name="TextBox 15">
            <a:extLst>
              <a:ext uri="{FF2B5EF4-FFF2-40B4-BE49-F238E27FC236}">
                <a16:creationId xmlns:a16="http://schemas.microsoft.com/office/drawing/2014/main" id="{7D9C4B4F-E2FD-9F22-3075-ED1BD765A536}"/>
              </a:ext>
            </a:extLst>
          </p:cNvPr>
          <p:cNvSpPr txBox="1"/>
          <p:nvPr/>
        </p:nvSpPr>
        <p:spPr>
          <a:xfrm>
            <a:off x="11959053" y="8599212"/>
            <a:ext cx="1551740" cy="957570"/>
          </a:xfrm>
          <a:prstGeom prst="rect">
            <a:avLst/>
          </a:prstGeom>
        </p:spPr>
        <p:txBody>
          <a:bodyPr wrap="square" lIns="0" tIns="0" rIns="0" bIns="0" rtlCol="0" anchor="t">
            <a:spAutoFit/>
          </a:bodyPr>
          <a:lstStyle/>
          <a:p>
            <a:pPr algn="l">
              <a:lnSpc>
                <a:spcPts val="8400"/>
              </a:lnSpc>
            </a:pPr>
            <a:r>
              <a:rPr lang="zh-TW" altLang="en-US" sz="5000" dirty="0">
                <a:solidFill>
                  <a:srgbClr val="000000"/>
                </a:solidFill>
                <a:latin typeface="王漢宗顏楷體"/>
                <a:ea typeface="王漢宗顏楷體"/>
                <a:cs typeface="王漢宗顏楷體"/>
                <a:sym typeface="王漢宗顏楷體"/>
              </a:rPr>
              <a:t>結論</a:t>
            </a:r>
            <a:endParaRPr lang="en-US" sz="5000" dirty="0">
              <a:solidFill>
                <a:srgbClr val="000000"/>
              </a:solidFill>
              <a:latin typeface="王漢宗顏楷體"/>
              <a:ea typeface="王漢宗顏楷體"/>
              <a:cs typeface="王漢宗顏楷體"/>
              <a:sym typeface="王漢宗顏楷體"/>
            </a:endParaRPr>
          </a:p>
        </p:txBody>
      </p:sp>
      <p:sp>
        <p:nvSpPr>
          <p:cNvPr id="32" name="Freeform 10">
            <a:extLst>
              <a:ext uri="{FF2B5EF4-FFF2-40B4-BE49-F238E27FC236}">
                <a16:creationId xmlns:a16="http://schemas.microsoft.com/office/drawing/2014/main" id="{93213FE4-1026-FDD4-DC79-C3E37BC02CE4}"/>
              </a:ext>
            </a:extLst>
          </p:cNvPr>
          <p:cNvSpPr/>
          <p:nvPr/>
        </p:nvSpPr>
        <p:spPr>
          <a:xfrm>
            <a:off x="10871243" y="8882765"/>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276396"/>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Table 8"/>
          <p:cNvGraphicFramePr>
            <a:graphicFrameLocks noGrp="1"/>
          </p:cNvGraphicFramePr>
          <p:nvPr>
            <p:extLst>
              <p:ext uri="{D42A27DB-BD31-4B8C-83A1-F6EECF244321}">
                <p14:modId xmlns:p14="http://schemas.microsoft.com/office/powerpoint/2010/main" val="372512046"/>
              </p:ext>
            </p:extLst>
          </p:nvPr>
        </p:nvGraphicFramePr>
        <p:xfrm>
          <a:off x="627303" y="1038759"/>
          <a:ext cx="17033392" cy="7721600"/>
        </p:xfrm>
        <a:graphic>
          <a:graphicData uri="http://schemas.openxmlformats.org/drawingml/2006/table">
            <a:tbl>
              <a:tblPr/>
              <a:tblGrid>
                <a:gridCol w="2725497">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2402895">
                  <a:extLst>
                    <a:ext uri="{9D8B030D-6E8A-4147-A177-3AD203B41FA5}">
                      <a16:colId xmlns:a16="http://schemas.microsoft.com/office/drawing/2014/main" val="20002"/>
                    </a:ext>
                  </a:extLst>
                </a:gridCol>
              </a:tblGrid>
              <a:tr h="1143000">
                <a:tc>
                  <a:txBody>
                    <a:bodyPr/>
                    <a:lstStyle/>
                    <a:p>
                      <a:pPr algn="ctr">
                        <a:lnSpc>
                          <a:spcPct val="100000"/>
                        </a:lnSpc>
                        <a:defRPr/>
                      </a:pPr>
                      <a:r>
                        <a:rPr lang="en-US" sz="4000" dirty="0" err="1">
                          <a:solidFill>
                            <a:srgbClr val="000000"/>
                          </a:solidFill>
                          <a:latin typeface="標楷體" panose="03000509000000000000" pitchFamily="65" charset="-120"/>
                          <a:ea typeface="標楷體" panose="03000509000000000000" pitchFamily="65" charset="-120"/>
                          <a:cs typeface="王漢宗顏楷體"/>
                          <a:sym typeface="王漢宗顏楷體"/>
                        </a:rPr>
                        <a:t>研究方法</a:t>
                      </a:r>
                      <a:endParaRPr lang="en-US" sz="40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500">
                          <a:solidFill>
                            <a:srgbClr val="000000"/>
                          </a:solidFill>
                          <a:latin typeface="標楷體" panose="03000509000000000000" pitchFamily="65" charset="-120"/>
                          <a:ea typeface="標楷體" panose="03000509000000000000" pitchFamily="65" charset="-120"/>
                          <a:cs typeface="王漢宗顏楷體"/>
                          <a:sym typeface="王漢宗顏楷體"/>
                        </a:rPr>
                        <a:t>篇數</a:t>
                      </a:r>
                      <a:endParaRPr lang="en-US" sz="450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500" dirty="0" err="1">
                          <a:solidFill>
                            <a:srgbClr val="000000"/>
                          </a:solidFill>
                          <a:latin typeface="標楷體" panose="03000509000000000000" pitchFamily="65" charset="-120"/>
                          <a:ea typeface="標楷體" panose="03000509000000000000" pitchFamily="65" charset="-120"/>
                          <a:cs typeface="王漢宗顏楷體"/>
                          <a:sym typeface="王漢宗顏楷體"/>
                        </a:rPr>
                        <a:t>篇名</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62681">
                <a:tc>
                  <a:txBody>
                    <a:bodyPr/>
                    <a:lstStyle/>
                    <a:p>
                      <a:pPr algn="ctr">
                        <a:lnSpc>
                          <a:spcPct val="100000"/>
                        </a:lnSpc>
                        <a:defRPr/>
                      </a:pPr>
                      <a:r>
                        <a:rPr lang="zh-TW" altLang="en-US" sz="4500" dirty="0">
                          <a:latin typeface="標楷體" panose="03000509000000000000" pitchFamily="65" charset="-120"/>
                          <a:ea typeface="標楷體" panose="03000509000000000000" pitchFamily="65" charset="-120"/>
                        </a:rPr>
                        <a:t>單一受試者研究法</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500" dirty="0">
                          <a:latin typeface="標楷體" panose="03000509000000000000" pitchFamily="65" charset="-120"/>
                          <a:ea typeface="標楷體" panose="03000509000000000000" pitchFamily="65" charset="-120"/>
                        </a:rPr>
                        <a:t>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42900" lvl="0" indent="-342900">
                        <a:lnSpc>
                          <a:spcPct val="100000"/>
                        </a:lnSpc>
                        <a:buFont typeface="+mj-lt"/>
                        <a:buAutoNum type="arabicPeriod"/>
                      </a:pPr>
                      <a:r>
                        <a:rPr lang="zh-TW"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《家庭與遊戲本位正向行為支持提升特殊幼兒情緒管理能力之研究》</a:t>
                      </a:r>
                      <a:r>
                        <a:rPr lang="en-US"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(A-B-A</a:t>
                      </a:r>
                      <a:r>
                        <a:rPr lang="zh-TW"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撤回設計</a:t>
                      </a:r>
                      <a:r>
                        <a:rPr lang="en-US"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zh-TW" sz="5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nSpc>
                          <a:spcPct val="100000"/>
                        </a:lnSpc>
                        <a:spcAft>
                          <a:spcPts val="800"/>
                        </a:spcAft>
                        <a:buFont typeface="+mj-lt"/>
                        <a:buAutoNum type="arabicPeriod"/>
                      </a:pPr>
                      <a:r>
                        <a:rPr lang="zh-TW"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《兒童注意力缺陷過動疾患短期跨專業團體治療之療效》</a:t>
                      </a:r>
                      <a:r>
                        <a:rPr lang="en-US"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跨受試多探試</a:t>
                      </a:r>
                      <a:r>
                        <a:rPr lang="en-US" altLang="zh-TW" sz="5000"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marL="342900" lvl="0" indent="-342900">
                        <a:lnSpc>
                          <a:spcPct val="100000"/>
                        </a:lnSpc>
                        <a:spcAft>
                          <a:spcPts val="800"/>
                        </a:spcAft>
                        <a:buFont typeface="+mj-lt"/>
                        <a:buAutoNum type="arabicPeriod"/>
                      </a:pPr>
                      <a:r>
                        <a:rPr lang="zh-TW" altLang="zh-TW" sz="5000" dirty="0">
                          <a:effectLst/>
                          <a:latin typeface="標楷體" panose="03000509000000000000" pitchFamily="65" charset="-120"/>
                          <a:ea typeface="標楷體" panose="03000509000000000000" pitchFamily="65" charset="-120"/>
                          <a:cs typeface="Times New Roman" panose="02020603050405020304" pitchFamily="18" charset="0"/>
                        </a:rPr>
                        <a:t>《認知行為遊戲治療對</a:t>
                      </a:r>
                      <a:r>
                        <a:rPr lang="en-US" altLang="zh-TW" sz="5000" dirty="0">
                          <a:effectLst/>
                          <a:latin typeface="標楷體" panose="03000509000000000000" pitchFamily="65" charset="-120"/>
                          <a:ea typeface="標楷體" panose="03000509000000000000" pitchFamily="65" charset="-120"/>
                        </a:rPr>
                        <a:t> ADHD </a:t>
                      </a:r>
                      <a:r>
                        <a:rPr lang="zh-TW" altLang="zh-TW" sz="5000" dirty="0">
                          <a:effectLst/>
                          <a:latin typeface="標楷體" panose="03000509000000000000" pitchFamily="65" charset="-120"/>
                          <a:ea typeface="標楷體" panose="03000509000000000000" pitchFamily="65" charset="-120"/>
                          <a:cs typeface="Times New Roman" panose="02020603050405020304" pitchFamily="18" charset="0"/>
                        </a:rPr>
                        <a:t>兒童干擾行為之成效研究》</a:t>
                      </a:r>
                      <a:r>
                        <a:rPr lang="en-US" altLang="zh-TW" sz="5000" dirty="0">
                          <a:effectLst/>
                          <a:latin typeface="標楷體" panose="03000509000000000000" pitchFamily="65" charset="-120"/>
                          <a:ea typeface="標楷體" panose="03000509000000000000" pitchFamily="65" charset="-120"/>
                        </a:rPr>
                        <a:t>(A-B </a:t>
                      </a:r>
                      <a:r>
                        <a:rPr lang="zh-TW" altLang="zh-TW" sz="5000" dirty="0">
                          <a:effectLst/>
                          <a:latin typeface="標楷體" panose="03000509000000000000" pitchFamily="65" charset="-120"/>
                          <a:ea typeface="標楷體" panose="03000509000000000000" pitchFamily="65" charset="-120"/>
                          <a:cs typeface="Times New Roman" panose="02020603050405020304" pitchFamily="18" charset="0"/>
                        </a:rPr>
                        <a:t>實驗設計之跨行為多基準線設計</a:t>
                      </a:r>
                      <a:r>
                        <a:rPr lang="en-US" altLang="zh-TW" sz="5000" dirty="0">
                          <a:effectLst/>
                          <a:latin typeface="標楷體" panose="03000509000000000000" pitchFamily="65" charset="-120"/>
                          <a:ea typeface="標楷體" panose="03000509000000000000" pitchFamily="65" charset="-120"/>
                        </a:rPr>
                        <a:t>)</a:t>
                      </a:r>
                      <a:endParaRPr lang="en-US" sz="5000" dirty="0">
                        <a:solidFill>
                          <a:srgbClr val="000000"/>
                        </a:solidFill>
                        <a:latin typeface="標楷體" panose="03000509000000000000" pitchFamily="65" charset="-120"/>
                        <a:ea typeface="標楷體" panose="03000509000000000000" pitchFamily="65" charset="-120"/>
                        <a:cs typeface="王漢宗顏楷體"/>
                        <a:sym typeface="王漢宗顏楷體"/>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454593"/>
                  </a:ext>
                </a:extLst>
              </a:tr>
            </a:tbl>
          </a:graphicData>
        </a:graphic>
      </p:graphicFrame>
      <p:sp>
        <p:nvSpPr>
          <p:cNvPr id="9" name="TextBox 9"/>
          <p:cNvSpPr txBox="1"/>
          <p:nvPr/>
        </p:nvSpPr>
        <p:spPr>
          <a:xfrm>
            <a:off x="-66658" y="9525"/>
            <a:ext cx="3575724" cy="1019175"/>
          </a:xfrm>
          <a:prstGeom prst="rect">
            <a:avLst/>
          </a:prstGeom>
        </p:spPr>
        <p:txBody>
          <a:bodyPr lIns="0" tIns="0" rIns="0" bIns="0" rtlCol="0" anchor="t">
            <a:spAutoFit/>
          </a:bodyPr>
          <a:lstStyle/>
          <a:p>
            <a:pPr algn="ctr">
              <a:lnSpc>
                <a:spcPts val="6900"/>
              </a:lnSpc>
            </a:pPr>
            <a:r>
              <a:rPr lang="en-US" sz="6000">
                <a:solidFill>
                  <a:srgbClr val="000000"/>
                </a:solidFill>
                <a:latin typeface="王漢宗顏楷體"/>
                <a:ea typeface="王漢宗顏楷體"/>
                <a:cs typeface="王漢宗顏楷體"/>
                <a:sym typeface="王漢宗顏楷體"/>
              </a:rPr>
              <a:t>研究方法</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D0E2DD78-1893-EE44-D7D2-A38B4B5137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C2E0554-9E50-EE20-EC0B-89AF036C5BCE}"/>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85874BA8-1FB6-DA66-08E5-80181A5EB719}"/>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6253F513-8EC2-9F70-29CC-5A73618CFCEE}"/>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2A9208E7-4F84-C953-7C64-BD47DA0142FB}"/>
              </a:ext>
            </a:extLst>
          </p:cNvPr>
          <p:cNvSpPr/>
          <p:nvPr/>
        </p:nvSpPr>
        <p:spPr>
          <a:xfrm>
            <a:off x="8879800" y="8276396"/>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CE6D6E1B-B085-FED4-F40D-321F50808D84}"/>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439B5015-5F7F-8860-5368-4765FF2C5783}"/>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Table 8">
            <a:extLst>
              <a:ext uri="{FF2B5EF4-FFF2-40B4-BE49-F238E27FC236}">
                <a16:creationId xmlns:a16="http://schemas.microsoft.com/office/drawing/2014/main" id="{A19D1C37-3B24-1443-0A8C-BC10AB515074}"/>
              </a:ext>
            </a:extLst>
          </p:cNvPr>
          <p:cNvGraphicFramePr>
            <a:graphicFrameLocks noGrp="1"/>
          </p:cNvGraphicFramePr>
          <p:nvPr>
            <p:extLst>
              <p:ext uri="{D42A27DB-BD31-4B8C-83A1-F6EECF244321}">
                <p14:modId xmlns:p14="http://schemas.microsoft.com/office/powerpoint/2010/main" val="1982134265"/>
              </p:ext>
            </p:extLst>
          </p:nvPr>
        </p:nvGraphicFramePr>
        <p:xfrm>
          <a:off x="627303" y="491899"/>
          <a:ext cx="17033392" cy="9448800"/>
        </p:xfrm>
        <a:graphic>
          <a:graphicData uri="http://schemas.openxmlformats.org/drawingml/2006/table">
            <a:tbl>
              <a:tblPr/>
              <a:tblGrid>
                <a:gridCol w="2725497">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783895">
                  <a:extLst>
                    <a:ext uri="{9D8B030D-6E8A-4147-A177-3AD203B41FA5}">
                      <a16:colId xmlns:a16="http://schemas.microsoft.com/office/drawing/2014/main" val="20002"/>
                    </a:ext>
                  </a:extLst>
                </a:gridCol>
              </a:tblGrid>
              <a:tr h="1143000">
                <a:tc>
                  <a:txBody>
                    <a:bodyPr/>
                    <a:lstStyle/>
                    <a:p>
                      <a:pPr algn="ctr">
                        <a:lnSpc>
                          <a:spcPct val="100000"/>
                        </a:lnSpc>
                        <a:defRPr/>
                      </a:pPr>
                      <a:r>
                        <a:rPr lang="en-US" sz="4000" dirty="0" err="1">
                          <a:solidFill>
                            <a:srgbClr val="000000"/>
                          </a:solidFill>
                          <a:latin typeface="標楷體" panose="03000509000000000000" pitchFamily="65" charset="-120"/>
                          <a:ea typeface="標楷體" panose="03000509000000000000" pitchFamily="65" charset="-120"/>
                          <a:cs typeface="王漢宗顏楷體"/>
                          <a:sym typeface="王漢宗顏楷體"/>
                        </a:rPr>
                        <a:t>研究方法</a:t>
                      </a:r>
                      <a:endParaRPr lang="en-US" sz="40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000" dirty="0" err="1">
                          <a:solidFill>
                            <a:srgbClr val="000000"/>
                          </a:solidFill>
                          <a:latin typeface="標楷體" panose="03000509000000000000" pitchFamily="65" charset="-120"/>
                          <a:ea typeface="標楷體" panose="03000509000000000000" pitchFamily="65" charset="-120"/>
                          <a:cs typeface="王漢宗顏楷體"/>
                          <a:sym typeface="王漢宗顏楷體"/>
                        </a:rPr>
                        <a:t>篇數</a:t>
                      </a:r>
                      <a:endParaRPr lang="en-US" sz="40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500" dirty="0" err="1">
                          <a:solidFill>
                            <a:srgbClr val="000000"/>
                          </a:solidFill>
                          <a:latin typeface="標楷體" panose="03000509000000000000" pitchFamily="65" charset="-120"/>
                          <a:ea typeface="標楷體" panose="03000509000000000000" pitchFamily="65" charset="-120"/>
                          <a:cs typeface="王漢宗顏楷體"/>
                          <a:sym typeface="王漢宗顏楷體"/>
                        </a:rPr>
                        <a:t>篇名</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8341">
                <a:tc>
                  <a:txBody>
                    <a:bodyPr/>
                    <a:lstStyle/>
                    <a:p>
                      <a:pPr algn="ctr">
                        <a:lnSpc>
                          <a:spcPct val="100000"/>
                        </a:lnSpc>
                        <a:defRPr/>
                      </a:pPr>
                      <a:r>
                        <a:rPr lang="en-US" sz="4500" dirty="0" err="1">
                          <a:solidFill>
                            <a:srgbClr val="000000"/>
                          </a:solidFill>
                          <a:latin typeface="標楷體" panose="03000509000000000000" pitchFamily="65" charset="-120"/>
                          <a:ea typeface="標楷體" panose="03000509000000000000" pitchFamily="65" charset="-120"/>
                          <a:cs typeface="王漢宗顏楷體"/>
                          <a:sym typeface="王漢宗顏楷體"/>
                        </a:rPr>
                        <a:t>問卷施測</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2</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914400" indent="-914400" algn="l">
                        <a:lnSpc>
                          <a:spcPct val="100000"/>
                        </a:lnSpc>
                        <a:buFont typeface="+mj-lt"/>
                        <a:buAutoNum type="arabicPeriod"/>
                        <a:defRPr/>
                      </a:pP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《國中資源班教師的正向管教策略及其學生之幸福感與知覺教師教學效能之研究》(</a:t>
                      </a:r>
                      <a:r>
                        <a:rPr lang="en-US" sz="4500" dirty="0" err="1">
                          <a:solidFill>
                            <a:srgbClr val="000000"/>
                          </a:solidFill>
                          <a:latin typeface="標楷體" panose="03000509000000000000" pitchFamily="65" charset="-120"/>
                          <a:ea typeface="標楷體" panose="03000509000000000000" pitchFamily="65" charset="-120"/>
                          <a:cs typeface="王漢宗顏楷體"/>
                          <a:sym typeface="王漢宗顏楷體"/>
                        </a:rPr>
                        <a:t>立意抽樣法</a:t>
                      </a: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4500" dirty="0">
                        <a:latin typeface="標楷體" panose="03000509000000000000" pitchFamily="65" charset="-120"/>
                        <a:ea typeface="標楷體" panose="03000509000000000000" pitchFamily="65" charset="-120"/>
                      </a:endParaRPr>
                    </a:p>
                    <a:p>
                      <a:pPr marL="914400" indent="-914400" algn="l">
                        <a:lnSpc>
                          <a:spcPct val="100000"/>
                        </a:lnSpc>
                        <a:buFont typeface="+mj-lt"/>
                        <a:buAutoNum type="arabicPeriod"/>
                      </a:pP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《國民中小學情緒行為障礙學生多元介入團隊模式之研究》(</a:t>
                      </a:r>
                      <a:r>
                        <a:rPr lang="en-US" sz="4500" dirty="0" err="1">
                          <a:solidFill>
                            <a:srgbClr val="000000"/>
                          </a:solidFill>
                          <a:latin typeface="標楷體" panose="03000509000000000000" pitchFamily="65" charset="-120"/>
                          <a:ea typeface="標楷體" panose="03000509000000000000" pitchFamily="65" charset="-120"/>
                          <a:cs typeface="王漢宗顏楷體"/>
                          <a:sym typeface="王漢宗顏楷體"/>
                        </a:rPr>
                        <a:t>結構式問卷再訪談</a:t>
                      </a: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2681">
                <a:tc>
                  <a:txBody>
                    <a:bodyPr/>
                    <a:lstStyle/>
                    <a:p>
                      <a:pPr algn="ctr">
                        <a:lnSpc>
                          <a:spcPct val="100000"/>
                        </a:lnSpc>
                        <a:defRPr/>
                      </a:pPr>
                      <a:r>
                        <a:rPr lang="zh-TW" altLang="en-US" sz="4500" dirty="0">
                          <a:latin typeface="標楷體" panose="03000509000000000000" pitchFamily="65" charset="-120"/>
                          <a:ea typeface="標楷體" panose="03000509000000000000" pitchFamily="65" charset="-120"/>
                        </a:rPr>
                        <a:t>個案研究</a:t>
                      </a:r>
                    </a:p>
                    <a:p>
                      <a:pPr algn="ctr">
                        <a:lnSpc>
                          <a:spcPct val="100000"/>
                        </a:lnSpc>
                        <a:defRPr/>
                      </a:pPr>
                      <a:r>
                        <a:rPr lang="zh-TW" altLang="en-US" sz="4500" dirty="0">
                          <a:latin typeface="標楷體" panose="03000509000000000000" pitchFamily="65" charset="-120"/>
                          <a:ea typeface="標楷體" panose="03000509000000000000" pitchFamily="65" charset="-120"/>
                        </a:rPr>
                        <a:t>觀察、</a:t>
                      </a:r>
                    </a:p>
                    <a:p>
                      <a:pPr algn="ctr">
                        <a:lnSpc>
                          <a:spcPct val="100000"/>
                        </a:lnSpc>
                        <a:defRPr/>
                      </a:pPr>
                      <a:r>
                        <a:rPr lang="zh-TW" altLang="en-US" sz="4500" dirty="0">
                          <a:latin typeface="標楷體" panose="03000509000000000000" pitchFamily="65" charset="-120"/>
                          <a:ea typeface="標楷體" panose="03000509000000000000" pitchFamily="65" charset="-120"/>
                        </a:rPr>
                        <a:t>訪談、</a:t>
                      </a:r>
                    </a:p>
                    <a:p>
                      <a:pPr algn="ctr">
                        <a:lnSpc>
                          <a:spcPct val="100000"/>
                        </a:lnSpc>
                        <a:defRPr/>
                      </a:pPr>
                      <a:r>
                        <a:rPr lang="zh-TW" altLang="en-US" sz="4500" dirty="0">
                          <a:latin typeface="標楷體" panose="03000509000000000000" pitchFamily="65" charset="-120"/>
                          <a:ea typeface="標楷體" panose="03000509000000000000" pitchFamily="65" charset="-120"/>
                        </a:rPr>
                        <a:t>文件分析</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0000"/>
                        </a:lnSpc>
                        <a:defRPr/>
                      </a:pPr>
                      <a:r>
                        <a:rPr lang="en-US" sz="4500" dirty="0">
                          <a:latin typeface="標楷體" panose="03000509000000000000" pitchFamily="65" charset="-120"/>
                          <a:ea typeface="標楷體" panose="03000509000000000000" pitchFamily="65" charset="-120"/>
                        </a:rPr>
                        <a:t>2</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42900" lvl="0" indent="-342900">
                        <a:lnSpc>
                          <a:spcPct val="100000"/>
                        </a:lnSpc>
                        <a:buFont typeface="+mj-lt"/>
                        <a:buAutoNum type="arabicPeriod"/>
                      </a:pPr>
                      <a:r>
                        <a:rPr lang="zh-TW" altLang="en-US" sz="4500" kern="100" dirty="0">
                          <a:effectLst/>
                          <a:latin typeface="標楷體" panose="03000509000000000000" pitchFamily="65" charset="-120"/>
                          <a:ea typeface="標楷體" panose="03000509000000000000" pitchFamily="65" charset="-120"/>
                          <a:cs typeface="Times New Roman" panose="02020603050405020304" pitchFamily="18" charset="0"/>
                        </a:rPr>
                        <a:t>探究薩提爾家族治療於國小</a:t>
                      </a:r>
                      <a:r>
                        <a:rPr lang="en-US" altLang="zh-TW" sz="4500" kern="100" dirty="0">
                          <a:effectLst/>
                          <a:latin typeface="標楷體" panose="03000509000000000000" pitchFamily="65" charset="-120"/>
                          <a:ea typeface="標楷體" panose="03000509000000000000" pitchFamily="65" charset="-120"/>
                          <a:cs typeface="Times New Roman" panose="02020603050405020304" pitchFamily="18" charset="0"/>
                        </a:rPr>
                        <a:t>ADHD</a:t>
                      </a:r>
                      <a:r>
                        <a:rPr lang="zh-TW" altLang="en-US" sz="4500" kern="100" dirty="0">
                          <a:effectLst/>
                          <a:latin typeface="標楷體" panose="03000509000000000000" pitchFamily="65" charset="-120"/>
                          <a:ea typeface="標楷體" panose="03000509000000000000" pitchFamily="65" charset="-120"/>
                          <a:cs typeface="Times New Roman" panose="02020603050405020304" pitchFamily="18" charset="0"/>
                        </a:rPr>
                        <a:t>學童偷竊行為之輔導實務應用</a:t>
                      </a:r>
                      <a:r>
                        <a:rPr lang="en-US" altLang="zh-TW" sz="4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4500" kern="100" dirty="0">
                          <a:effectLst/>
                          <a:latin typeface="標楷體" panose="03000509000000000000" pitchFamily="65" charset="-120"/>
                          <a:ea typeface="標楷體" panose="03000509000000000000" pitchFamily="65" charset="-120"/>
                          <a:cs typeface="Times New Roman" panose="02020603050405020304" pitchFamily="18" charset="0"/>
                        </a:rPr>
                        <a:t>（輔導實務應用）</a:t>
                      </a:r>
                    </a:p>
                    <a:p>
                      <a:pPr marL="342900" lvl="0" indent="-342900">
                        <a:lnSpc>
                          <a:spcPct val="100000"/>
                        </a:lnSpc>
                        <a:buFont typeface="+mj-lt"/>
                        <a:buAutoNum type="arabicPeriod"/>
                      </a:pPr>
                      <a:r>
                        <a:rPr lang="en-US" altLang="zh-TW" sz="4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4500" kern="100" dirty="0">
                          <a:effectLst/>
                          <a:latin typeface="標楷體" panose="03000509000000000000" pitchFamily="65" charset="-120"/>
                          <a:ea typeface="標楷體" panose="03000509000000000000" pitchFamily="65" charset="-120"/>
                          <a:cs typeface="Times New Roman" panose="02020603050405020304" pitchFamily="18" charset="0"/>
                        </a:rPr>
                        <a:t>淺談正向行為支持策略協助矯正學校情緒行為障礙學生改善問題行為</a:t>
                      </a:r>
                      <a:r>
                        <a:rPr lang="en-US" altLang="zh-TW" sz="45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4500" kern="100" dirty="0">
                          <a:effectLst/>
                          <a:latin typeface="標楷體" panose="03000509000000000000" pitchFamily="65" charset="-120"/>
                          <a:ea typeface="標楷體" panose="03000509000000000000" pitchFamily="65" charset="-120"/>
                          <a:cs typeface="Times New Roman" panose="02020603050405020304" pitchFamily="18" charset="0"/>
                        </a:rPr>
                        <a:t>「行為問題調查表」、「行為動機評量表」以及「行為問題功能觀察紀錄表」</a:t>
                      </a:r>
                      <a:r>
                        <a:rPr lang="en-US" altLang="zh-TW" sz="4500" kern="100" dirty="0">
                          <a:effectLst/>
                          <a:latin typeface="標楷體" panose="03000509000000000000" pitchFamily="65" charset="-120"/>
                          <a:ea typeface="標楷體" panose="03000509000000000000" pitchFamily="65" charset="-120"/>
                          <a:cs typeface="Times New Roman" panose="02020603050405020304" pitchFamily="18" charset="0"/>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454593"/>
                  </a:ext>
                </a:extLst>
              </a:tr>
            </a:tbl>
          </a:graphicData>
        </a:graphic>
      </p:graphicFrame>
    </p:spTree>
    <p:extLst>
      <p:ext uri="{BB962C8B-B14F-4D97-AF65-F5344CB8AC3E}">
        <p14:creationId xmlns:p14="http://schemas.microsoft.com/office/powerpoint/2010/main" val="245107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276396"/>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Table 8"/>
          <p:cNvGraphicFramePr>
            <a:graphicFrameLocks noGrp="1"/>
          </p:cNvGraphicFramePr>
          <p:nvPr>
            <p:extLst>
              <p:ext uri="{D42A27DB-BD31-4B8C-83A1-F6EECF244321}">
                <p14:modId xmlns:p14="http://schemas.microsoft.com/office/powerpoint/2010/main" val="765629640"/>
              </p:ext>
            </p:extLst>
          </p:nvPr>
        </p:nvGraphicFramePr>
        <p:xfrm>
          <a:off x="627303" y="403955"/>
          <a:ext cx="17033392" cy="9339516"/>
        </p:xfrm>
        <a:graphic>
          <a:graphicData uri="http://schemas.openxmlformats.org/drawingml/2006/table">
            <a:tbl>
              <a:tblPr/>
              <a:tblGrid>
                <a:gridCol w="3563697">
                  <a:extLst>
                    <a:ext uri="{9D8B030D-6E8A-4147-A177-3AD203B41FA5}">
                      <a16:colId xmlns:a16="http://schemas.microsoft.com/office/drawing/2014/main" val="20000"/>
                    </a:ext>
                  </a:extLst>
                </a:gridCol>
                <a:gridCol w="1656003">
                  <a:extLst>
                    <a:ext uri="{9D8B030D-6E8A-4147-A177-3AD203B41FA5}">
                      <a16:colId xmlns:a16="http://schemas.microsoft.com/office/drawing/2014/main" val="20001"/>
                    </a:ext>
                  </a:extLst>
                </a:gridCol>
                <a:gridCol w="11813692">
                  <a:extLst>
                    <a:ext uri="{9D8B030D-6E8A-4147-A177-3AD203B41FA5}">
                      <a16:colId xmlns:a16="http://schemas.microsoft.com/office/drawing/2014/main" val="20002"/>
                    </a:ext>
                  </a:extLst>
                </a:gridCol>
              </a:tblGrid>
              <a:tr h="1053903">
                <a:tc>
                  <a:txBody>
                    <a:bodyPr/>
                    <a:lstStyle/>
                    <a:p>
                      <a:pPr algn="ctr">
                        <a:lnSpc>
                          <a:spcPts val="7699"/>
                        </a:lnSpc>
                        <a:defRPr/>
                      </a:pPr>
                      <a:r>
                        <a:rPr lang="en-US" sz="4500" dirty="0" err="1">
                          <a:solidFill>
                            <a:srgbClr val="000000"/>
                          </a:solidFill>
                          <a:latin typeface="王漢宗顏楷體"/>
                          <a:ea typeface="王漢宗顏楷體"/>
                          <a:cs typeface="王漢宗顏楷體"/>
                          <a:sym typeface="王漢宗顏楷體"/>
                        </a:rPr>
                        <a:t>研究方法</a:t>
                      </a:r>
                      <a:endParaRPr lang="en-US" sz="45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7699"/>
                        </a:lnSpc>
                        <a:defRPr/>
                      </a:pPr>
                      <a:r>
                        <a:rPr lang="en-US" sz="4500" dirty="0" err="1">
                          <a:solidFill>
                            <a:srgbClr val="000000"/>
                          </a:solidFill>
                          <a:latin typeface="王漢宗顏楷體"/>
                          <a:ea typeface="王漢宗顏楷體"/>
                          <a:cs typeface="王漢宗顏楷體"/>
                          <a:sym typeface="王漢宗顏楷體"/>
                        </a:rPr>
                        <a:t>篇數</a:t>
                      </a:r>
                      <a:endParaRPr lang="en-US" sz="45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7699"/>
                        </a:lnSpc>
                        <a:defRPr/>
                      </a:pPr>
                      <a:r>
                        <a:rPr lang="en-US" sz="4500" dirty="0" err="1">
                          <a:solidFill>
                            <a:srgbClr val="000000"/>
                          </a:solidFill>
                          <a:latin typeface="王漢宗顏楷體"/>
                          <a:ea typeface="王漢宗顏楷體"/>
                          <a:cs typeface="王漢宗顏楷體"/>
                          <a:sym typeface="王漢宗顏楷體"/>
                        </a:rPr>
                        <a:t>篇名</a:t>
                      </a:r>
                      <a:endParaRPr lang="en-US" sz="45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8607">
                <a:tc>
                  <a:txBody>
                    <a:bodyPr/>
                    <a:lstStyle/>
                    <a:p>
                      <a:pPr algn="ctr">
                        <a:lnSpc>
                          <a:spcPts val="6300"/>
                        </a:lnSpc>
                        <a:defRPr/>
                      </a:pPr>
                      <a:r>
                        <a:rPr lang="en-US" sz="4500" dirty="0" err="1">
                          <a:solidFill>
                            <a:srgbClr val="000000"/>
                          </a:solidFill>
                          <a:latin typeface="標楷體" panose="03000509000000000000" pitchFamily="65" charset="-120"/>
                          <a:ea typeface="標楷體" panose="03000509000000000000" pitchFamily="65" charset="-120"/>
                          <a:cs typeface="王漢宗顏楷體"/>
                          <a:sym typeface="王漢宗顏楷體"/>
                        </a:rPr>
                        <a:t>實驗</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300"/>
                        </a:lnSpc>
                        <a:defRPr/>
                      </a:pP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1</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4950"/>
                        </a:lnSpc>
                        <a:defRPr/>
                      </a:pP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r>
                        <a:rPr lang="en-US" sz="4500" dirty="0" err="1">
                          <a:solidFill>
                            <a:srgbClr val="000000"/>
                          </a:solidFill>
                          <a:latin typeface="標楷體" panose="03000509000000000000" pitchFamily="65" charset="-120"/>
                          <a:ea typeface="標楷體" panose="03000509000000000000" pitchFamily="65" charset="-120"/>
                          <a:cs typeface="王漢宗顏楷體"/>
                          <a:sym typeface="王漢宗顏楷體"/>
                        </a:rPr>
                        <a:t>桌上遊戲對國小ADHD學生注意力之影響</a:t>
                      </a: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4500" dirty="0">
                        <a:latin typeface="標楷體" panose="03000509000000000000" pitchFamily="65" charset="-120"/>
                        <a:ea typeface="標楷體" panose="03000509000000000000" pitchFamily="65" charset="-12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3700">
                <a:tc>
                  <a:txBody>
                    <a:bodyPr/>
                    <a:lstStyle/>
                    <a:p>
                      <a:pPr marL="85725" indent="0" algn="ctr">
                        <a:lnSpc>
                          <a:spcPct val="100000"/>
                        </a:lnSpc>
                        <a:spcAft>
                          <a:spcPts val="800"/>
                        </a:spcAft>
                        <a:buNone/>
                      </a:pPr>
                      <a:r>
                        <a:rPr lang="zh-TW" sz="4500" kern="100" dirty="0">
                          <a:effectLst/>
                          <a:latin typeface="標楷體" panose="03000509000000000000" pitchFamily="65" charset="-120"/>
                          <a:ea typeface="標楷體" panose="03000509000000000000" pitchFamily="65" charset="-120"/>
                          <a:cs typeface="Times New Roman" panose="02020603050405020304" pitchFamily="18" charset="0"/>
                        </a:rPr>
                        <a:t>質性研究</a:t>
                      </a: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300"/>
                        </a:lnSpc>
                        <a:defRPr/>
                      </a:pPr>
                      <a:r>
                        <a:rPr lang="en-US" sz="4500" dirty="0">
                          <a:latin typeface="標楷體" panose="03000509000000000000" pitchFamily="65" charset="-120"/>
                          <a:ea typeface="標楷體" panose="03000509000000000000" pitchFamily="65" charset="-120"/>
                        </a:rPr>
                        <a:t>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6300"/>
                        </a:lnSpc>
                        <a:defRPr/>
                      </a:pPr>
                      <a:r>
                        <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《A Preliminary Study of the Socialization Process in Toddlers at Risk of ADHD》(</a:t>
                      </a:r>
                      <a:r>
                        <a:rPr lang="zh-TW" alt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半結構式訪談問卷</a:t>
                      </a:r>
                      <a:r>
                        <a:rPr lang="en-US" altLang="zh-TW"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2593">
                <a:tc>
                  <a:txBody>
                    <a:bodyPr/>
                    <a:lstStyle/>
                    <a:p>
                      <a:pPr marL="85725" indent="0" algn="ctr">
                        <a:lnSpc>
                          <a:spcPct val="100000"/>
                        </a:lnSpc>
                        <a:spcAft>
                          <a:spcPts val="800"/>
                        </a:spcAft>
                        <a:buNone/>
                      </a:pPr>
                      <a:r>
                        <a:rPr lang="zh-TW" altLang="en-US" sz="4300" kern="100" dirty="0">
                          <a:effectLst/>
                          <a:latin typeface="標楷體" panose="03000509000000000000" pitchFamily="65" charset="-120"/>
                          <a:ea typeface="標楷體" panose="03000509000000000000" pitchFamily="65" charset="-120"/>
                          <a:cs typeface="Times New Roman" panose="02020603050405020304" pitchFamily="18" charset="0"/>
                        </a:rPr>
                        <a:t>文獻回顧與</a:t>
                      </a:r>
                      <a:endParaRPr lang="en-US" altLang="zh-TW" sz="43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85725" indent="0" algn="ctr">
                        <a:lnSpc>
                          <a:spcPct val="100000"/>
                        </a:lnSpc>
                        <a:spcAft>
                          <a:spcPts val="800"/>
                        </a:spcAft>
                        <a:buNone/>
                      </a:pPr>
                      <a:r>
                        <a:rPr lang="zh-TW" altLang="en-US" sz="4300" kern="100" dirty="0">
                          <a:effectLst/>
                          <a:latin typeface="標楷體" panose="03000509000000000000" pitchFamily="65" charset="-120"/>
                          <a:ea typeface="標楷體" panose="03000509000000000000" pitchFamily="65" charset="-120"/>
                          <a:cs typeface="Times New Roman" panose="02020603050405020304" pitchFamily="18" charset="0"/>
                        </a:rPr>
                        <a:t>實務經驗反思</a:t>
                      </a:r>
                      <a:endParaRPr lang="zh-TW" sz="43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300"/>
                        </a:lnSpc>
                        <a:defRPr/>
                      </a:pPr>
                      <a:r>
                        <a:rPr lang="en-US" sz="4500" dirty="0">
                          <a:latin typeface="標楷體" panose="03000509000000000000" pitchFamily="65" charset="-120"/>
                          <a:ea typeface="標楷體" panose="03000509000000000000" pitchFamily="65" charset="-120"/>
                        </a:rPr>
                        <a:t>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6300"/>
                        </a:lnSpc>
                        <a:defRPr/>
                      </a:pPr>
                      <a:r>
                        <a:rPr lang="en-US" altLang="zh-TW"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r>
                        <a:rPr lang="zh-TW" alt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心理劇應用在注意力不足／過動症兒童之情緒適應探究</a:t>
                      </a:r>
                      <a:r>
                        <a:rPr lang="en-US" altLang="zh-TW"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41980"/>
                  </a:ext>
                </a:extLst>
              </a:tr>
              <a:tr h="1447293">
                <a:tc>
                  <a:txBody>
                    <a:bodyPr/>
                    <a:lstStyle/>
                    <a:p>
                      <a:pPr marL="185738" indent="-100013" algn="ctr">
                        <a:lnSpc>
                          <a:spcPct val="100000"/>
                        </a:lnSpc>
                        <a:spcAft>
                          <a:spcPts val="800"/>
                        </a:spcAft>
                        <a:buNone/>
                      </a:pPr>
                      <a:r>
                        <a:rPr lang="zh-TW" altLang="en-US" sz="4500" kern="100" dirty="0">
                          <a:effectLst/>
                          <a:latin typeface="標楷體" panose="03000509000000000000" pitchFamily="65" charset="-120"/>
                          <a:ea typeface="標楷體" panose="03000509000000000000" pitchFamily="65" charset="-120"/>
                          <a:cs typeface="Times New Roman" panose="02020603050405020304" pitchFamily="18" charset="0"/>
                        </a:rPr>
                        <a:t>行動研究</a:t>
                      </a:r>
                      <a:endParaRPr lang="zh-TW" sz="45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300"/>
                        </a:lnSpc>
                        <a:defRPr/>
                      </a:pPr>
                      <a:r>
                        <a:rPr lang="en-US" sz="4500" dirty="0">
                          <a:latin typeface="標楷體" panose="03000509000000000000" pitchFamily="65" charset="-120"/>
                          <a:ea typeface="標楷體" panose="03000509000000000000" pitchFamily="65" charset="-120"/>
                        </a:rPr>
                        <a:t>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6300"/>
                        </a:lnSpc>
                        <a:defRPr/>
                      </a:pPr>
                      <a:r>
                        <a:rPr lang="en-US" altLang="zh-TW"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r>
                        <a:rPr lang="zh-TW" altLang="en-US" sz="4500" dirty="0">
                          <a:solidFill>
                            <a:srgbClr val="000000"/>
                          </a:solidFill>
                          <a:latin typeface="標楷體" panose="03000509000000000000" pitchFamily="65" charset="-120"/>
                          <a:ea typeface="標楷體" panose="03000509000000000000" pitchFamily="65" charset="-120"/>
                          <a:cs typeface="王漢宗顏楷體"/>
                          <a:sym typeface="王漢宗顏楷體"/>
                        </a:rPr>
                        <a:t>正向行為支持策略對改善國小注意力缺陷過動症學生不聽從行為之行動研究</a:t>
                      </a:r>
                      <a:r>
                        <a:rPr lang="en-US" altLang="zh-TW" sz="4500" dirty="0">
                          <a:solidFill>
                            <a:srgbClr val="000000"/>
                          </a:solidFill>
                          <a:latin typeface="標楷體" panose="03000509000000000000" pitchFamily="65" charset="-120"/>
                          <a:ea typeface="標楷體" panose="03000509000000000000" pitchFamily="65" charset="-120"/>
                          <a:cs typeface="王漢宗顏楷體"/>
                          <a:sym typeface="王漢宗顏楷體"/>
                        </a:rPr>
                        <a:t>》</a:t>
                      </a:r>
                      <a:endParaRPr lang="en-US" sz="4500" dirty="0">
                        <a:solidFill>
                          <a:srgbClr val="000000"/>
                        </a:solidFill>
                        <a:latin typeface="標楷體" panose="03000509000000000000" pitchFamily="65" charset="-120"/>
                        <a:ea typeface="標楷體" panose="03000509000000000000" pitchFamily="65" charset="-120"/>
                        <a:cs typeface="王漢宗顏楷體"/>
                        <a:sym typeface="王漢宗顏楷體"/>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37278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276396"/>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Table 8"/>
          <p:cNvGraphicFramePr>
            <a:graphicFrameLocks noGrp="1"/>
          </p:cNvGraphicFramePr>
          <p:nvPr>
            <p:extLst>
              <p:ext uri="{D42A27DB-BD31-4B8C-83A1-F6EECF244321}">
                <p14:modId xmlns:p14="http://schemas.microsoft.com/office/powerpoint/2010/main" val="3648769236"/>
              </p:ext>
            </p:extLst>
          </p:nvPr>
        </p:nvGraphicFramePr>
        <p:xfrm>
          <a:off x="267215" y="876300"/>
          <a:ext cx="17821439" cy="8831200"/>
        </p:xfrm>
        <a:graphic>
          <a:graphicData uri="http://schemas.openxmlformats.org/drawingml/2006/table">
            <a:tbl>
              <a:tblPr/>
              <a:tblGrid>
                <a:gridCol w="1931461">
                  <a:extLst>
                    <a:ext uri="{9D8B030D-6E8A-4147-A177-3AD203B41FA5}">
                      <a16:colId xmlns:a16="http://schemas.microsoft.com/office/drawing/2014/main" val="20000"/>
                    </a:ext>
                  </a:extLst>
                </a:gridCol>
                <a:gridCol w="761848">
                  <a:extLst>
                    <a:ext uri="{9D8B030D-6E8A-4147-A177-3AD203B41FA5}">
                      <a16:colId xmlns:a16="http://schemas.microsoft.com/office/drawing/2014/main" val="20001"/>
                    </a:ext>
                  </a:extLst>
                </a:gridCol>
                <a:gridCol w="15128130">
                  <a:extLst>
                    <a:ext uri="{9D8B030D-6E8A-4147-A177-3AD203B41FA5}">
                      <a16:colId xmlns:a16="http://schemas.microsoft.com/office/drawing/2014/main" val="20002"/>
                    </a:ext>
                  </a:extLst>
                </a:gridCol>
              </a:tblGrid>
              <a:tr h="1066800">
                <a:tc>
                  <a:txBody>
                    <a:bodyPr/>
                    <a:lstStyle/>
                    <a:p>
                      <a:pPr algn="ctr">
                        <a:lnSpc>
                          <a:spcPts val="3999"/>
                        </a:lnSpc>
                        <a:defRPr/>
                      </a:pPr>
                      <a:r>
                        <a:rPr lang="en-US" sz="3999">
                          <a:solidFill>
                            <a:srgbClr val="000000"/>
                          </a:solidFill>
                          <a:latin typeface="王漢宗顏楷體"/>
                          <a:ea typeface="王漢宗顏楷體"/>
                          <a:cs typeface="王漢宗顏楷體"/>
                          <a:sym typeface="王漢宗顏楷體"/>
                        </a:rPr>
                        <a:t>人數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999"/>
                        </a:lnSpc>
                        <a:defRPr/>
                      </a:pPr>
                      <a:r>
                        <a:rPr lang="en-US" sz="3999">
                          <a:solidFill>
                            <a:srgbClr val="000000"/>
                          </a:solidFill>
                          <a:latin typeface="王漢宗顏楷體"/>
                          <a:ea typeface="王漢宗顏楷體"/>
                          <a:cs typeface="王漢宗顏楷體"/>
                          <a:sym typeface="王漢宗顏楷體"/>
                        </a:rPr>
                        <a:t>篇數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5000"/>
                        </a:lnSpc>
                        <a:defRPr/>
                      </a:pPr>
                      <a:r>
                        <a:rPr lang="en-US" sz="4800" dirty="0" err="1">
                          <a:solidFill>
                            <a:srgbClr val="000000"/>
                          </a:solidFill>
                          <a:latin typeface="王漢宗顏楷體"/>
                          <a:ea typeface="王漢宗顏楷體"/>
                          <a:cs typeface="王漢宗顏楷體"/>
                          <a:sym typeface="王漢宗顏楷體"/>
                        </a:rPr>
                        <a:t>篇名</a:t>
                      </a:r>
                      <a:endParaRPr lang="en-US" sz="105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0327">
                <a:tc>
                  <a:txBody>
                    <a:bodyPr/>
                    <a:lstStyle/>
                    <a:p>
                      <a:pPr algn="ctr">
                        <a:lnSpc>
                          <a:spcPts val="3999"/>
                        </a:lnSpc>
                        <a:defRPr/>
                      </a:pPr>
                      <a:r>
                        <a:rPr lang="en-US" sz="3999">
                          <a:solidFill>
                            <a:srgbClr val="000000"/>
                          </a:solidFill>
                          <a:latin typeface="王漢宗顏楷體"/>
                          <a:ea typeface="王漢宗顏楷體"/>
                          <a:cs typeface="王漢宗顏楷體"/>
                          <a:sym typeface="王漢宗顏楷體"/>
                        </a:rPr>
                        <a:t>不明確</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999"/>
                        </a:lnSpc>
                        <a:defRPr/>
                      </a:pPr>
                      <a:r>
                        <a:rPr lang="en-US" sz="3999">
                          <a:solidFill>
                            <a:srgbClr val="000000"/>
                          </a:solidFill>
                          <a:latin typeface="王漢宗顏楷體"/>
                          <a:ea typeface="王漢宗顏楷體"/>
                          <a:cs typeface="王漢宗顏楷體"/>
                          <a:sym typeface="王漢宗顏楷體"/>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4500"/>
                        </a:lnSpc>
                        <a:defRPr/>
                      </a:pPr>
                      <a:r>
                        <a:rPr lang="en-US" sz="4400" dirty="0">
                          <a:solidFill>
                            <a:srgbClr val="000000"/>
                          </a:solidFill>
                          <a:latin typeface="王漢宗顏楷體"/>
                          <a:ea typeface="王漢宗顏楷體"/>
                          <a:cs typeface="王漢宗顏楷體"/>
                          <a:sym typeface="王漢宗顏楷體"/>
                        </a:rPr>
                        <a:t>《</a:t>
                      </a:r>
                      <a:r>
                        <a:rPr lang="en-US" sz="4400" dirty="0" err="1">
                          <a:solidFill>
                            <a:srgbClr val="000000"/>
                          </a:solidFill>
                          <a:latin typeface="王漢宗顏楷體"/>
                          <a:ea typeface="王漢宗顏楷體"/>
                          <a:cs typeface="王漢宗顏楷體"/>
                          <a:sym typeface="王漢宗顏楷體"/>
                        </a:rPr>
                        <a:t>心理劇應用在注意力不足／過動症兒童之情緒適應探究</a:t>
                      </a:r>
                      <a:r>
                        <a:rPr lang="en-US" sz="4400" dirty="0">
                          <a:solidFill>
                            <a:srgbClr val="000000"/>
                          </a:solidFill>
                          <a:latin typeface="王漢宗顏楷體"/>
                          <a:ea typeface="王漢宗顏楷體"/>
                          <a:cs typeface="王漢宗顏楷體"/>
                          <a:sym typeface="王漢宗顏楷體"/>
                        </a:rPr>
                        <a:t>》</a:t>
                      </a:r>
                      <a:endParaRPr lang="en-US" sz="105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12072">
                <a:tc>
                  <a:txBody>
                    <a:bodyPr/>
                    <a:lstStyle/>
                    <a:p>
                      <a:pPr algn="ctr">
                        <a:lnSpc>
                          <a:spcPts val="3999"/>
                        </a:lnSpc>
                        <a:defRPr/>
                      </a:pPr>
                      <a:r>
                        <a:rPr lang="en-US" sz="3999">
                          <a:solidFill>
                            <a:srgbClr val="000000"/>
                          </a:solidFill>
                          <a:latin typeface="王漢宗顏楷體"/>
                          <a:ea typeface="王漢宗顏楷體"/>
                          <a:cs typeface="王漢宗顏楷體"/>
                          <a:sym typeface="王漢宗顏楷體"/>
                        </a:rPr>
                        <a:t>1~10人</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999"/>
                        </a:lnSpc>
                        <a:defRPr/>
                      </a:pPr>
                      <a:r>
                        <a:rPr lang="en-US" sz="3999">
                          <a:solidFill>
                            <a:srgbClr val="000000"/>
                          </a:solidFill>
                          <a:latin typeface="王漢宗顏楷體"/>
                          <a:ea typeface="王漢宗顏楷體"/>
                          <a:cs typeface="王漢宗顏楷體"/>
                          <a:sym typeface="王漢宗顏楷體"/>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742950" indent="-742950" algn="l">
                        <a:lnSpc>
                          <a:spcPts val="4000"/>
                        </a:lnSpc>
                        <a:buFont typeface="+mj-lt"/>
                        <a:buAutoNum type="arabicPeriod"/>
                        <a:defRPr/>
                      </a:pPr>
                      <a:r>
                        <a:rPr lang="en-US" sz="4000" dirty="0">
                          <a:solidFill>
                            <a:srgbClr val="000000"/>
                          </a:solidFill>
                          <a:latin typeface="王漢宗顏楷體"/>
                          <a:ea typeface="王漢宗顏楷體"/>
                          <a:cs typeface="王漢宗顏楷體"/>
                          <a:sym typeface="王漢宗顏楷體"/>
                        </a:rPr>
                        <a:t>《桌上遊戲對國小ADHD學生注意力之影響》</a:t>
                      </a:r>
                      <a:endParaRPr lang="en-US" sz="1100" dirty="0"/>
                    </a:p>
                    <a:p>
                      <a:pPr marL="742950" indent="-742950" algn="l">
                        <a:lnSpc>
                          <a:spcPts val="4000"/>
                        </a:lnSpc>
                        <a:buFont typeface="+mj-lt"/>
                        <a:buAutoNum type="arabicPeriod"/>
                      </a:pPr>
                      <a:r>
                        <a:rPr lang="en-US" sz="4000" dirty="0">
                          <a:solidFill>
                            <a:srgbClr val="000000"/>
                          </a:solidFill>
                          <a:latin typeface="王漢宗顏楷體"/>
                          <a:ea typeface="王漢宗顏楷體"/>
                          <a:cs typeface="王漢宗顏楷體"/>
                          <a:sym typeface="王漢宗顏楷體"/>
                        </a:rPr>
                        <a:t>《家庭與遊戲本位正向行為支持提升特殊幼兒情緒管理能力之研究》</a:t>
                      </a:r>
                    </a:p>
                    <a:p>
                      <a:pPr marL="742950" indent="-742950" algn="l">
                        <a:lnSpc>
                          <a:spcPts val="4000"/>
                        </a:lnSpc>
                        <a:buFont typeface="+mj-lt"/>
                        <a:buAutoNum type="arabicPeriod"/>
                      </a:pPr>
                      <a:r>
                        <a:rPr lang="en-US" sz="4000" dirty="0">
                          <a:solidFill>
                            <a:srgbClr val="000000"/>
                          </a:solidFill>
                          <a:latin typeface="王漢宗顏楷體"/>
                          <a:ea typeface="王漢宗顏楷體"/>
                          <a:cs typeface="王漢宗顏楷體"/>
                          <a:sym typeface="王漢宗顏楷體"/>
                        </a:rPr>
                        <a:t>《國民中小學情緒行為障礙學生多元介入團隊模式之研究》(共有3所學校團隊參與)</a:t>
                      </a:r>
                    </a:p>
                    <a:p>
                      <a:pPr marL="742950" indent="-742950" algn="l">
                        <a:lnSpc>
                          <a:spcPts val="4000"/>
                        </a:lnSpc>
                        <a:buFont typeface="+mj-lt"/>
                        <a:buAutoNum type="arabicPeriod"/>
                      </a:pPr>
                      <a:r>
                        <a:rPr lang="en-US" sz="4000" dirty="0">
                          <a:solidFill>
                            <a:srgbClr val="000000"/>
                          </a:solidFill>
                          <a:latin typeface="王漢宗顏楷體"/>
                          <a:ea typeface="王漢宗顏楷體"/>
                          <a:cs typeface="王漢宗顏楷體"/>
                          <a:sym typeface="王漢宗顏楷體"/>
                        </a:rPr>
                        <a:t>《探究薩提爾家族治療於國小ADHD學童偷竊行為之輔導實務應用》</a:t>
                      </a:r>
                    </a:p>
                    <a:p>
                      <a:pPr marL="742950" indent="-742950" algn="l">
                        <a:lnSpc>
                          <a:spcPts val="4000"/>
                        </a:lnSpc>
                        <a:buFont typeface="+mj-lt"/>
                        <a:buAutoNum type="arabicPeriod"/>
                      </a:pPr>
                      <a:r>
                        <a:rPr lang="en-US" sz="4000" dirty="0">
                          <a:solidFill>
                            <a:srgbClr val="000000"/>
                          </a:solidFill>
                          <a:latin typeface="王漢宗顏楷體"/>
                          <a:ea typeface="王漢宗顏楷體"/>
                          <a:cs typeface="王漢宗顏楷體"/>
                          <a:sym typeface="王漢宗顏楷體"/>
                        </a:rPr>
                        <a:t>《正向行為支持策略對改善國小注意力缺陷過動症學生不聽從行為之行動研究》</a:t>
                      </a:r>
                    </a:p>
                    <a:p>
                      <a:pPr marL="742950" indent="-742950" algn="l">
                        <a:lnSpc>
                          <a:spcPts val="4000"/>
                        </a:lnSpc>
                        <a:buFont typeface="+mj-lt"/>
                        <a:buAutoNum type="arabicPeriod"/>
                      </a:pPr>
                      <a:r>
                        <a:rPr lang="en-US" sz="4000" dirty="0">
                          <a:solidFill>
                            <a:srgbClr val="000000"/>
                          </a:solidFill>
                          <a:latin typeface="王漢宗顏楷體"/>
                          <a:ea typeface="王漢宗顏楷體"/>
                          <a:cs typeface="王漢宗顏楷體"/>
                          <a:sym typeface="王漢宗顏楷體"/>
                        </a:rPr>
                        <a:t>《認知行為遊戲治療對 ADHD </a:t>
                      </a:r>
                      <a:r>
                        <a:rPr lang="en-US" sz="4000" dirty="0" err="1">
                          <a:solidFill>
                            <a:srgbClr val="000000"/>
                          </a:solidFill>
                          <a:latin typeface="王漢宗顏楷體"/>
                          <a:ea typeface="王漢宗顏楷體"/>
                          <a:cs typeface="王漢宗顏楷體"/>
                          <a:sym typeface="王漢宗顏楷體"/>
                        </a:rPr>
                        <a:t>兒童干擾行為之成效研究</a:t>
                      </a:r>
                      <a:r>
                        <a:rPr lang="en-US" sz="4000" dirty="0">
                          <a:solidFill>
                            <a:srgbClr val="000000"/>
                          </a:solidFill>
                          <a:latin typeface="王漢宗顏楷體"/>
                          <a:ea typeface="王漢宗顏楷體"/>
                          <a:cs typeface="王漢宗顏楷體"/>
                          <a:sym typeface="王漢宗顏楷體"/>
                        </a:rPr>
                        <a:t>》</a:t>
                      </a:r>
                    </a:p>
                    <a:p>
                      <a:pPr marL="742950" indent="-742950" algn="l">
                        <a:lnSpc>
                          <a:spcPts val="4000"/>
                        </a:lnSpc>
                        <a:buFont typeface="+mj-lt"/>
                        <a:buAutoNum type="arabicPeriod"/>
                      </a:pPr>
                      <a:r>
                        <a:rPr lang="en-US" sz="4000" dirty="0">
                          <a:solidFill>
                            <a:srgbClr val="000000"/>
                          </a:solidFill>
                          <a:latin typeface="王漢宗顏楷體"/>
                          <a:ea typeface="王漢宗顏楷體"/>
                          <a:cs typeface="王漢宗顏楷體"/>
                          <a:sym typeface="王漢宗顏楷體"/>
                        </a:rPr>
                        <a:t>《淺談正向行為支持策略協助矯正學校情緒行為障礙學生改善問題行為》</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9"/>
          <p:cNvSpPr txBox="1"/>
          <p:nvPr/>
        </p:nvSpPr>
        <p:spPr>
          <a:xfrm>
            <a:off x="-66658" y="9525"/>
            <a:ext cx="6658260" cy="825291"/>
          </a:xfrm>
          <a:prstGeom prst="rect">
            <a:avLst/>
          </a:prstGeom>
        </p:spPr>
        <p:txBody>
          <a:bodyPr lIns="0" tIns="0" rIns="0" bIns="0" rtlCol="0" anchor="t">
            <a:spAutoFit/>
          </a:bodyPr>
          <a:lstStyle/>
          <a:p>
            <a:pPr algn="ctr">
              <a:lnSpc>
                <a:spcPts val="6900"/>
              </a:lnSpc>
            </a:pPr>
            <a:r>
              <a:rPr lang="en-US" sz="5400" dirty="0" err="1">
                <a:solidFill>
                  <a:srgbClr val="000000"/>
                </a:solidFill>
                <a:latin typeface="王漢宗顏楷體"/>
                <a:ea typeface="王漢宗顏楷體"/>
                <a:cs typeface="王漢宗顏楷體"/>
                <a:sym typeface="王漢宗顏楷體"/>
              </a:rPr>
              <a:t>研究對象受試人數</a:t>
            </a:r>
            <a:endParaRPr lang="en-US" sz="5400" dirty="0">
              <a:solidFill>
                <a:srgbClr val="000000"/>
              </a:solidFill>
              <a:latin typeface="王漢宗顏楷體"/>
              <a:ea typeface="王漢宗顏楷體"/>
              <a:cs typeface="王漢宗顏楷體"/>
              <a:sym typeface="王漢宗顏楷體"/>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276396"/>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Table 8"/>
          <p:cNvGraphicFramePr>
            <a:graphicFrameLocks noGrp="1"/>
          </p:cNvGraphicFramePr>
          <p:nvPr>
            <p:extLst>
              <p:ext uri="{D42A27DB-BD31-4B8C-83A1-F6EECF244321}">
                <p14:modId xmlns:p14="http://schemas.microsoft.com/office/powerpoint/2010/main" val="2128796184"/>
              </p:ext>
            </p:extLst>
          </p:nvPr>
        </p:nvGraphicFramePr>
        <p:xfrm>
          <a:off x="511068" y="1347787"/>
          <a:ext cx="17265864" cy="6769364"/>
        </p:xfrm>
        <a:graphic>
          <a:graphicData uri="http://schemas.openxmlformats.org/drawingml/2006/table">
            <a:tbl>
              <a:tblPr/>
              <a:tblGrid>
                <a:gridCol w="2799726">
                  <a:extLst>
                    <a:ext uri="{9D8B030D-6E8A-4147-A177-3AD203B41FA5}">
                      <a16:colId xmlns:a16="http://schemas.microsoft.com/office/drawing/2014/main" val="20000"/>
                    </a:ext>
                  </a:extLst>
                </a:gridCol>
                <a:gridCol w="1270805">
                  <a:extLst>
                    <a:ext uri="{9D8B030D-6E8A-4147-A177-3AD203B41FA5}">
                      <a16:colId xmlns:a16="http://schemas.microsoft.com/office/drawing/2014/main" val="20001"/>
                    </a:ext>
                  </a:extLst>
                </a:gridCol>
                <a:gridCol w="13195333">
                  <a:extLst>
                    <a:ext uri="{9D8B030D-6E8A-4147-A177-3AD203B41FA5}">
                      <a16:colId xmlns:a16="http://schemas.microsoft.com/office/drawing/2014/main" val="20002"/>
                    </a:ext>
                  </a:extLst>
                </a:gridCol>
              </a:tblGrid>
              <a:tr h="2000766">
                <a:tc>
                  <a:txBody>
                    <a:bodyPr/>
                    <a:lstStyle/>
                    <a:p>
                      <a:pPr algn="ctr">
                        <a:lnSpc>
                          <a:spcPts val="5499"/>
                        </a:lnSpc>
                        <a:defRPr/>
                      </a:pPr>
                      <a:r>
                        <a:rPr lang="en-US" sz="5499">
                          <a:solidFill>
                            <a:srgbClr val="000000"/>
                          </a:solidFill>
                          <a:latin typeface="王漢宗顏楷體"/>
                          <a:ea typeface="王漢宗顏楷體"/>
                          <a:cs typeface="王漢宗顏楷體"/>
                          <a:sym typeface="王漢宗顏楷體"/>
                        </a:rPr>
                        <a:t>人數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5499"/>
                        </a:lnSpc>
                        <a:defRPr/>
                      </a:pPr>
                      <a:r>
                        <a:rPr lang="en-US" sz="5499">
                          <a:solidFill>
                            <a:srgbClr val="000000"/>
                          </a:solidFill>
                          <a:latin typeface="王漢宗顏楷體"/>
                          <a:ea typeface="王漢宗顏楷體"/>
                          <a:cs typeface="王漢宗顏楷體"/>
                          <a:sym typeface="王漢宗顏楷體"/>
                        </a:rPr>
                        <a:t>篇數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5499"/>
                        </a:lnSpc>
                        <a:defRPr/>
                      </a:pPr>
                      <a:r>
                        <a:rPr lang="en-US" sz="5499">
                          <a:solidFill>
                            <a:srgbClr val="000000"/>
                          </a:solidFill>
                          <a:latin typeface="王漢宗顏楷體"/>
                          <a:ea typeface="王漢宗顏楷體"/>
                          <a:cs typeface="王漢宗顏楷體"/>
                          <a:sym typeface="王漢宗顏楷體"/>
                        </a:rPr>
                        <a:t>篇名</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28347">
                <a:tc>
                  <a:txBody>
                    <a:bodyPr/>
                    <a:lstStyle/>
                    <a:p>
                      <a:pPr algn="ctr">
                        <a:lnSpc>
                          <a:spcPts val="4999"/>
                        </a:lnSpc>
                        <a:defRPr/>
                      </a:pPr>
                      <a:r>
                        <a:rPr lang="en-US" sz="4999">
                          <a:solidFill>
                            <a:srgbClr val="000000"/>
                          </a:solidFill>
                          <a:latin typeface="王漢宗顏楷體"/>
                          <a:ea typeface="王漢宗顏楷體"/>
                          <a:cs typeface="王漢宗顏楷體"/>
                          <a:sym typeface="王漢宗顏楷體"/>
                        </a:rPr>
                        <a:t>11~50人</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99"/>
                        </a:lnSpc>
                        <a:defRPr/>
                      </a:pPr>
                      <a:r>
                        <a:rPr lang="en-US" sz="4999">
                          <a:solidFill>
                            <a:srgbClr val="000000"/>
                          </a:solidFill>
                          <a:latin typeface="王漢宗顏楷體"/>
                          <a:ea typeface="王漢宗顏楷體"/>
                          <a:cs typeface="王漢宗顏楷體"/>
                          <a:sym typeface="王漢宗顏楷體"/>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914400" indent="-914400" algn="l">
                        <a:lnSpc>
                          <a:spcPts val="4999"/>
                        </a:lnSpc>
                        <a:buFont typeface="+mj-lt"/>
                        <a:buAutoNum type="arabicPeriod"/>
                        <a:defRPr/>
                      </a:pPr>
                      <a:r>
                        <a:rPr lang="en-US" sz="4500" dirty="0">
                          <a:solidFill>
                            <a:srgbClr val="000000"/>
                          </a:solidFill>
                          <a:latin typeface="王漢宗顏楷體"/>
                          <a:ea typeface="王漢宗顏楷體"/>
                          <a:cs typeface="王漢宗顏楷體"/>
                          <a:sym typeface="王漢宗顏楷體"/>
                        </a:rPr>
                        <a:t>《A Preliminary Study of the Socialization Process in Toddlers at Risk of ADHD》</a:t>
                      </a:r>
                      <a:endParaRPr lang="en-US" sz="4500" dirty="0"/>
                    </a:p>
                    <a:p>
                      <a:pPr marL="914400" indent="-914400" algn="l">
                        <a:lnSpc>
                          <a:spcPts val="4999"/>
                        </a:lnSpc>
                        <a:buFont typeface="+mj-lt"/>
                        <a:buAutoNum type="arabicPeriod"/>
                      </a:pPr>
                      <a:r>
                        <a:rPr lang="en-US" sz="4500" dirty="0">
                          <a:solidFill>
                            <a:srgbClr val="000000"/>
                          </a:solidFill>
                          <a:latin typeface="王漢宗顏楷體"/>
                          <a:ea typeface="王漢宗顏楷體"/>
                          <a:cs typeface="王漢宗顏楷體"/>
                          <a:sym typeface="王漢宗顏楷體"/>
                        </a:rPr>
                        <a:t>《兒童注意力缺陷過動疾患短期跨專業團體治療之療效》</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47598">
                <a:tc>
                  <a:txBody>
                    <a:bodyPr/>
                    <a:lstStyle/>
                    <a:p>
                      <a:pPr algn="ctr">
                        <a:lnSpc>
                          <a:spcPts val="4999"/>
                        </a:lnSpc>
                        <a:defRPr/>
                      </a:pPr>
                      <a:r>
                        <a:rPr lang="en-US" sz="4999">
                          <a:solidFill>
                            <a:srgbClr val="000000"/>
                          </a:solidFill>
                          <a:latin typeface="王漢宗顏楷體"/>
                          <a:ea typeface="王漢宗顏楷體"/>
                          <a:cs typeface="王漢宗顏楷體"/>
                          <a:sym typeface="王漢宗顏楷體"/>
                        </a:rPr>
                        <a:t>101人</a:t>
                      </a:r>
                      <a:endParaRPr lang="en-US" sz="1100"/>
                    </a:p>
                    <a:p>
                      <a:pPr algn="ctr">
                        <a:lnSpc>
                          <a:spcPts val="4999"/>
                        </a:lnSpc>
                      </a:pPr>
                      <a:r>
                        <a:rPr lang="en-US" sz="4999">
                          <a:solidFill>
                            <a:srgbClr val="000000"/>
                          </a:solidFill>
                          <a:latin typeface="王漢宗顏楷體"/>
                          <a:ea typeface="王漢宗顏楷體"/>
                          <a:cs typeface="王漢宗顏楷體"/>
                          <a:sym typeface="王漢宗顏楷體"/>
                        </a:rPr>
                        <a:t>以上</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99"/>
                        </a:lnSpc>
                        <a:defRPr/>
                      </a:pPr>
                      <a:r>
                        <a:rPr lang="en-US" sz="4999">
                          <a:solidFill>
                            <a:srgbClr val="000000"/>
                          </a:solidFill>
                          <a:latin typeface="王漢宗顏楷體"/>
                          <a:ea typeface="王漢宗顏楷體"/>
                          <a:cs typeface="王漢宗顏楷體"/>
                          <a:sym typeface="王漢宗顏楷體"/>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4999"/>
                        </a:lnSpc>
                        <a:defRPr/>
                      </a:pPr>
                      <a:r>
                        <a:rPr lang="en-US" sz="4999" dirty="0">
                          <a:solidFill>
                            <a:srgbClr val="000000"/>
                          </a:solidFill>
                          <a:latin typeface="王漢宗顏楷體"/>
                          <a:ea typeface="王漢宗顏楷體"/>
                          <a:cs typeface="王漢宗顏楷體"/>
                          <a:sym typeface="王漢宗顏楷體"/>
                        </a:rPr>
                        <a:t>《</a:t>
                      </a:r>
                      <a:r>
                        <a:rPr lang="en-US" sz="4999" dirty="0" err="1">
                          <a:solidFill>
                            <a:srgbClr val="000000"/>
                          </a:solidFill>
                          <a:latin typeface="王漢宗顏楷體"/>
                          <a:ea typeface="王漢宗顏楷體"/>
                          <a:cs typeface="王漢宗顏楷體"/>
                          <a:sym typeface="王漢宗顏楷體"/>
                        </a:rPr>
                        <a:t>國中資源班教師的正向管教策略及其學生之幸福感與知覺教師教學效能之研究</a:t>
                      </a:r>
                      <a:r>
                        <a:rPr lang="en-US" sz="4999" dirty="0">
                          <a:solidFill>
                            <a:srgbClr val="000000"/>
                          </a:solidFill>
                          <a:latin typeface="王漢宗顏楷體"/>
                          <a:ea typeface="王漢宗顏楷體"/>
                          <a:cs typeface="王漢宗顏楷體"/>
                          <a:sym typeface="王漢宗顏楷體"/>
                        </a:rPr>
                        <a:t>》</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p:cNvSpPr txBox="1"/>
          <p:nvPr/>
        </p:nvSpPr>
        <p:spPr>
          <a:xfrm>
            <a:off x="780455" y="723900"/>
            <a:ext cx="17164050" cy="8463855"/>
          </a:xfrm>
          <a:prstGeom prst="rect">
            <a:avLst/>
          </a:prstGeom>
        </p:spPr>
        <p:txBody>
          <a:bodyPr wrap="square" lIns="0" tIns="0" rIns="0" bIns="0" rtlCol="0" anchor="t">
            <a:spAutoFit/>
          </a:bodyPr>
          <a:lstStyle/>
          <a:p>
            <a:pPr algn="l">
              <a:lnSpc>
                <a:spcPts val="6049"/>
              </a:lnSpc>
            </a:pPr>
            <a:r>
              <a:rPr lang="zh-TW" altLang="en-US" sz="5400" dirty="0">
                <a:solidFill>
                  <a:srgbClr val="000000"/>
                </a:solidFill>
                <a:latin typeface="王漢宗顏楷體"/>
                <a:ea typeface="王漢宗顏楷體"/>
                <a:cs typeface="王漢宗顏楷體"/>
                <a:sym typeface="王漢宗顏楷體"/>
              </a:rPr>
              <a:t>正向管教的運用方式與策略：</a:t>
            </a:r>
          </a:p>
          <a:p>
            <a:pPr algn="l">
              <a:lnSpc>
                <a:spcPts val="6049"/>
              </a:lnSpc>
            </a:pPr>
            <a:r>
              <a:rPr lang="zh-TW" altLang="en-US" sz="5400" dirty="0">
                <a:solidFill>
                  <a:srgbClr val="FF0000"/>
                </a:solidFill>
                <a:latin typeface="王漢宗顏楷體"/>
                <a:ea typeface="王漢宗顏楷體"/>
                <a:cs typeface="王漢宗顏楷體"/>
                <a:sym typeface="王漢宗顏楷體"/>
              </a:rPr>
              <a:t>一、正向行為支持 </a:t>
            </a:r>
            <a:r>
              <a:rPr lang="en-US" altLang="zh-TW" sz="5400" dirty="0">
                <a:solidFill>
                  <a:srgbClr val="FF0000"/>
                </a:solidFill>
                <a:latin typeface="王漢宗顏楷體"/>
                <a:ea typeface="王漢宗顏楷體"/>
                <a:cs typeface="王漢宗顏楷體"/>
                <a:sym typeface="王漢宗顏楷體"/>
              </a:rPr>
              <a:t>(Positive Behavior Support, PBS):</a:t>
            </a:r>
            <a:endParaRPr lang="zh-TW" altLang="en-US" sz="5400" dirty="0">
              <a:solidFill>
                <a:srgbClr val="FF0000"/>
              </a:solidFill>
              <a:latin typeface="王漢宗顏楷體"/>
              <a:ea typeface="王漢宗顏楷體"/>
              <a:cs typeface="王漢宗顏楷體"/>
              <a:sym typeface="王漢宗顏楷體"/>
            </a:endParaRPr>
          </a:p>
          <a:p>
            <a:pPr algn="l">
              <a:lnSpc>
                <a:spcPts val="6049"/>
              </a:lnSpc>
            </a:pPr>
            <a:r>
              <a:rPr lang="zh-TW" altLang="en-US" sz="5400" dirty="0">
                <a:solidFill>
                  <a:srgbClr val="000000"/>
                </a:solidFill>
                <a:latin typeface="王漢宗顏楷體"/>
                <a:ea typeface="王漢宗顏楷體"/>
                <a:cs typeface="王漢宗顏楷體"/>
                <a:sym typeface="王漢宗顏楷體"/>
              </a:rPr>
              <a:t>運用方式：</a:t>
            </a:r>
          </a:p>
          <a:p>
            <a:pPr marL="914400" indent="-914400" algn="l">
              <a:lnSpc>
                <a:spcPts val="6049"/>
              </a:lnSpc>
              <a:buFont typeface="+mj-lt"/>
              <a:buAutoNum type="arabicPeriod"/>
            </a:pPr>
            <a:r>
              <a:rPr lang="zh-TW" altLang="en-US" sz="5400" dirty="0">
                <a:solidFill>
                  <a:srgbClr val="0070C0"/>
                </a:solidFill>
                <a:latin typeface="王漢宗顏楷體"/>
                <a:ea typeface="王漢宗顏楷體"/>
                <a:cs typeface="王漢宗顏楷體"/>
                <a:sym typeface="王漢宗顏楷體"/>
              </a:rPr>
              <a:t>事前預防</a:t>
            </a:r>
            <a:r>
              <a:rPr lang="en-US" altLang="zh-TW" sz="5400" dirty="0">
                <a:solidFill>
                  <a:srgbClr val="000000"/>
                </a:solidFill>
                <a:latin typeface="王漢宗顏楷體"/>
                <a:ea typeface="王漢宗顏楷體"/>
                <a:cs typeface="王漢宗顏楷體"/>
                <a:sym typeface="王漢宗顏楷體"/>
              </a:rPr>
              <a:t>:</a:t>
            </a:r>
            <a:r>
              <a:rPr lang="zh-TW" altLang="en-US" sz="5400" dirty="0">
                <a:solidFill>
                  <a:srgbClr val="000000"/>
                </a:solidFill>
                <a:latin typeface="王漢宗顏楷體"/>
                <a:ea typeface="王漢宗顏楷體"/>
                <a:cs typeface="王漢宗顏楷體"/>
                <a:sym typeface="王漢宗顏楷體"/>
              </a:rPr>
              <a:t>透過了解學生的行為動機，事先調整環境、活動或教學方式，以減少問題行為的發生。</a:t>
            </a:r>
          </a:p>
          <a:p>
            <a:pPr marL="914400" indent="-914400" algn="l">
              <a:lnSpc>
                <a:spcPts val="6049"/>
              </a:lnSpc>
              <a:buFont typeface="+mj-lt"/>
              <a:buAutoNum type="arabicPeriod"/>
            </a:pPr>
            <a:r>
              <a:rPr lang="zh-TW" altLang="en-US" sz="5400" dirty="0">
                <a:solidFill>
                  <a:srgbClr val="0070C0"/>
                </a:solidFill>
                <a:latin typeface="王漢宗顏楷體"/>
                <a:ea typeface="王漢宗顏楷體"/>
                <a:cs typeface="王漢宗顏楷體"/>
                <a:sym typeface="王漢宗顏楷體"/>
              </a:rPr>
              <a:t>行為教導</a:t>
            </a:r>
            <a:r>
              <a:rPr lang="zh-TW" altLang="en-US" sz="5400" dirty="0">
                <a:solidFill>
                  <a:srgbClr val="000000"/>
                </a:solidFill>
                <a:latin typeface="王漢宗顏楷體"/>
                <a:ea typeface="王漢宗顏楷體"/>
                <a:cs typeface="王漢宗顏楷體"/>
                <a:sym typeface="王漢宗顏楷體"/>
              </a:rPr>
              <a:t>：明確告知及教導學生所期望的行為，並給予練習和回饋的機會。</a:t>
            </a:r>
          </a:p>
          <a:p>
            <a:pPr marL="914400" indent="-914400" algn="l">
              <a:lnSpc>
                <a:spcPts val="6049"/>
              </a:lnSpc>
              <a:buFont typeface="+mj-lt"/>
              <a:buAutoNum type="arabicPeriod"/>
            </a:pPr>
            <a:r>
              <a:rPr lang="zh-TW" altLang="en-US" sz="5400" dirty="0">
                <a:solidFill>
                  <a:srgbClr val="0070C0"/>
                </a:solidFill>
                <a:latin typeface="王漢宗顏楷體"/>
                <a:ea typeface="王漢宗顏楷體"/>
                <a:cs typeface="王漢宗顏楷體"/>
                <a:sym typeface="王漢宗顏楷體"/>
              </a:rPr>
              <a:t>增強策略</a:t>
            </a:r>
            <a:r>
              <a:rPr lang="zh-TW" altLang="en-US" sz="5400" dirty="0">
                <a:solidFill>
                  <a:srgbClr val="000000"/>
                </a:solidFill>
                <a:latin typeface="王漢宗顏楷體"/>
                <a:ea typeface="王漢宗顏楷體"/>
                <a:cs typeface="王漢宗顏楷體"/>
                <a:sym typeface="王漢宗顏楷體"/>
              </a:rPr>
              <a:t>：運用獎勵、讚美等方式，強化學生表現良好的行為。</a:t>
            </a:r>
          </a:p>
          <a:p>
            <a:pPr marL="914400" indent="-914400" algn="l">
              <a:lnSpc>
                <a:spcPts val="6049"/>
              </a:lnSpc>
              <a:buFont typeface="+mj-lt"/>
              <a:buAutoNum type="arabicPeriod"/>
            </a:pPr>
            <a:r>
              <a:rPr lang="zh-TW" altLang="en-US" sz="5400" dirty="0">
                <a:solidFill>
                  <a:srgbClr val="0070C0"/>
                </a:solidFill>
                <a:latin typeface="王漢宗顏楷體"/>
                <a:ea typeface="王漢宗顏楷體"/>
                <a:cs typeface="王漢宗顏楷體"/>
                <a:sym typeface="王漢宗顏楷體"/>
              </a:rPr>
              <a:t>行為後果</a:t>
            </a:r>
            <a:r>
              <a:rPr lang="zh-TW" altLang="en-US" sz="5400" dirty="0">
                <a:solidFill>
                  <a:srgbClr val="000000"/>
                </a:solidFill>
                <a:latin typeface="王漢宗顏楷體"/>
                <a:ea typeface="王漢宗顏楷體"/>
                <a:cs typeface="王漢宗顏楷體"/>
                <a:sym typeface="王漢宗顏楷體"/>
              </a:rPr>
              <a:t>：對於不當行為，採取溫和、一致性的後果處理。</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C0AB203B-EF56-298A-1EE2-E918C10074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0BA3E8-9E9F-E048-8406-F14EE107C049}"/>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787986E0-48B5-517B-03CD-64F462BDF221}"/>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CC0C5BF6-DF2F-D470-6589-D3409726455F}"/>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0F9C81C6-1A8A-94F3-60F6-864EF4B960CF}"/>
              </a:ext>
            </a:extLst>
          </p:cNvPr>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52CD3ECD-F1DB-33B8-3158-ABF4B7E75CE8}"/>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2B3DB59C-B6F9-C6CB-61DC-0DFCB77A454C}"/>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a:extLst>
              <a:ext uri="{FF2B5EF4-FFF2-40B4-BE49-F238E27FC236}">
                <a16:creationId xmlns:a16="http://schemas.microsoft.com/office/drawing/2014/main" id="{07E879A3-5E87-FC1B-4EE8-EC5C721DBD51}"/>
              </a:ext>
            </a:extLst>
          </p:cNvPr>
          <p:cNvSpPr txBox="1"/>
          <p:nvPr/>
        </p:nvSpPr>
        <p:spPr>
          <a:xfrm>
            <a:off x="1123950" y="2911246"/>
            <a:ext cx="17164050" cy="3847207"/>
          </a:xfrm>
          <a:prstGeom prst="rect">
            <a:avLst/>
          </a:prstGeom>
        </p:spPr>
        <p:txBody>
          <a:bodyPr wrap="square" lIns="0" tIns="0" rIns="0" bIns="0" rtlCol="0" anchor="t">
            <a:spAutoFit/>
          </a:bodyPr>
          <a:lstStyle/>
          <a:p>
            <a:pPr algn="l">
              <a:lnSpc>
                <a:spcPts val="6049"/>
              </a:lnSpc>
            </a:pPr>
            <a:r>
              <a:rPr lang="zh-TW" altLang="en-US" sz="5400" dirty="0">
                <a:solidFill>
                  <a:srgbClr val="FF0000"/>
                </a:solidFill>
                <a:latin typeface="王漢宗顏楷體"/>
                <a:ea typeface="王漢宗顏楷體"/>
                <a:cs typeface="王漢宗顏楷體"/>
                <a:sym typeface="王漢宗顏楷體"/>
              </a:rPr>
              <a:t>二、正向管教策略之運用方式：</a:t>
            </a:r>
            <a:endParaRPr lang="en-US" altLang="zh-TW" sz="5400" dirty="0">
              <a:solidFill>
                <a:srgbClr val="FF0000"/>
              </a:solidFill>
              <a:latin typeface="王漢宗顏楷體"/>
              <a:ea typeface="王漢宗顏楷體"/>
              <a:cs typeface="王漢宗顏楷體"/>
              <a:sym typeface="王漢宗顏楷體"/>
            </a:endParaRPr>
          </a:p>
          <a:p>
            <a:pPr marL="914400" indent="-914400" algn="l">
              <a:lnSpc>
                <a:spcPts val="6049"/>
              </a:lnSpc>
              <a:buFont typeface="+mj-lt"/>
              <a:buAutoNum type="arabicPeriod"/>
            </a:pPr>
            <a:r>
              <a:rPr lang="zh-TW" altLang="en-US" sz="5400" dirty="0">
                <a:solidFill>
                  <a:srgbClr val="000000"/>
                </a:solidFill>
                <a:latin typeface="王漢宗顏楷體"/>
                <a:ea typeface="王漢宗顏楷體"/>
                <a:cs typeface="王漢宗顏楷體"/>
                <a:sym typeface="王漢宗顏楷體"/>
              </a:rPr>
              <a:t>強調尊重、關懷和同理心。</a:t>
            </a:r>
          </a:p>
          <a:p>
            <a:pPr marL="914400" indent="-914400" algn="l">
              <a:lnSpc>
                <a:spcPts val="6049"/>
              </a:lnSpc>
              <a:buFont typeface="+mj-lt"/>
              <a:buAutoNum type="arabicPeriod"/>
            </a:pPr>
            <a:r>
              <a:rPr lang="zh-TW" altLang="en-US" sz="5400" dirty="0">
                <a:solidFill>
                  <a:srgbClr val="000000"/>
                </a:solidFill>
                <a:latin typeface="王漢宗顏楷體"/>
                <a:ea typeface="王漢宗顏楷體"/>
                <a:cs typeface="王漢宗顏楷體"/>
                <a:sym typeface="王漢宗顏楷體"/>
              </a:rPr>
              <a:t>運用幽默、遊戲等方式，營造輕鬆愉快的學習氛圍。</a:t>
            </a:r>
          </a:p>
          <a:p>
            <a:pPr marL="914400" indent="-914400" algn="l">
              <a:lnSpc>
                <a:spcPts val="6049"/>
              </a:lnSpc>
              <a:buFont typeface="+mj-lt"/>
              <a:buAutoNum type="arabicPeriod"/>
            </a:pPr>
            <a:r>
              <a:rPr lang="zh-TW" altLang="en-US" sz="5400" dirty="0">
                <a:solidFill>
                  <a:srgbClr val="000000"/>
                </a:solidFill>
                <a:latin typeface="王漢宗顏楷體"/>
                <a:ea typeface="王漢宗顏楷體"/>
                <a:cs typeface="王漢宗顏楷體"/>
                <a:sym typeface="王漢宗顏楷體"/>
              </a:rPr>
              <a:t>鼓勵學生參與課堂活動。</a:t>
            </a:r>
          </a:p>
          <a:p>
            <a:pPr marL="914400" indent="-914400" algn="l">
              <a:lnSpc>
                <a:spcPts val="6049"/>
              </a:lnSpc>
              <a:buFont typeface="+mj-lt"/>
              <a:buAutoNum type="arabicPeriod"/>
            </a:pPr>
            <a:r>
              <a:rPr lang="zh-TW" altLang="en-US" sz="5400" dirty="0">
                <a:solidFill>
                  <a:srgbClr val="000000"/>
                </a:solidFill>
                <a:latin typeface="王漢宗顏楷體"/>
                <a:ea typeface="王漢宗顏楷體"/>
                <a:cs typeface="王漢宗顏楷體"/>
                <a:sym typeface="王漢宗顏楷體"/>
              </a:rPr>
              <a:t>提供個別化的支持和協助。</a:t>
            </a:r>
          </a:p>
        </p:txBody>
      </p:sp>
    </p:spTree>
    <p:extLst>
      <p:ext uri="{BB962C8B-B14F-4D97-AF65-F5344CB8AC3E}">
        <p14:creationId xmlns:p14="http://schemas.microsoft.com/office/powerpoint/2010/main" val="405728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8518BCA1-DF63-AE35-7661-4E43AD4751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68C548-B22A-759D-D52F-F00EFE164648}"/>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AA714F33-B4F2-5FA4-6028-5AB9E19724BD}"/>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F38CC105-AE1A-7F4E-A98F-8EBA936CB64E}"/>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377F2F92-198A-B606-1E99-42F456C07226}"/>
              </a:ext>
            </a:extLst>
          </p:cNvPr>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866043D2-A4AE-297C-F7BD-C1BBBE8BC2C8}"/>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F90CFBAA-4B6A-0260-40DD-2AC83203BFE3}"/>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a:extLst>
              <a:ext uri="{FF2B5EF4-FFF2-40B4-BE49-F238E27FC236}">
                <a16:creationId xmlns:a16="http://schemas.microsoft.com/office/drawing/2014/main" id="{F58D0AA4-988C-4AEB-BFDF-39A41051CE59}"/>
              </a:ext>
            </a:extLst>
          </p:cNvPr>
          <p:cNvSpPr txBox="1"/>
          <p:nvPr/>
        </p:nvSpPr>
        <p:spPr>
          <a:xfrm>
            <a:off x="748041" y="789360"/>
            <a:ext cx="17164050" cy="769441"/>
          </a:xfrm>
          <a:prstGeom prst="rect">
            <a:avLst/>
          </a:prstGeom>
        </p:spPr>
        <p:txBody>
          <a:bodyPr wrap="square" lIns="0" tIns="0" rIns="0" bIns="0" rtlCol="0" anchor="t">
            <a:spAutoFit/>
          </a:bodyPr>
          <a:lstStyle/>
          <a:p>
            <a:pPr algn="l">
              <a:lnSpc>
                <a:spcPts val="6049"/>
              </a:lnSpc>
            </a:pPr>
            <a:r>
              <a:rPr lang="zh-TW" altLang="en-US" sz="5400" dirty="0">
                <a:solidFill>
                  <a:srgbClr val="000000"/>
                </a:solidFill>
                <a:latin typeface="王漢宗顏楷體"/>
                <a:ea typeface="王漢宗顏楷體"/>
                <a:cs typeface="王漢宗顏楷體"/>
                <a:sym typeface="王漢宗顏楷體"/>
              </a:rPr>
              <a:t>正向管教對</a:t>
            </a:r>
            <a:r>
              <a:rPr lang="en-US" altLang="zh-TW" sz="5400" dirty="0">
                <a:solidFill>
                  <a:srgbClr val="000000"/>
                </a:solidFill>
                <a:latin typeface="王漢宗顏楷體"/>
                <a:ea typeface="王漢宗顏楷體"/>
                <a:cs typeface="王漢宗顏楷體"/>
                <a:sym typeface="王漢宗顏楷體"/>
              </a:rPr>
              <a:t>ADHD</a:t>
            </a:r>
            <a:r>
              <a:rPr lang="zh-TW" altLang="en-US" sz="5400" dirty="0">
                <a:solidFill>
                  <a:srgbClr val="000000"/>
                </a:solidFill>
                <a:latin typeface="王漢宗顏楷體"/>
                <a:ea typeface="王漢宗顏楷體"/>
                <a:cs typeface="王漢宗顏楷體"/>
                <a:sym typeface="王漢宗顏楷體"/>
              </a:rPr>
              <a:t>學生的可能影響：</a:t>
            </a:r>
          </a:p>
        </p:txBody>
      </p:sp>
      <p:graphicFrame>
        <p:nvGraphicFramePr>
          <p:cNvPr id="8" name="表格 7">
            <a:extLst>
              <a:ext uri="{FF2B5EF4-FFF2-40B4-BE49-F238E27FC236}">
                <a16:creationId xmlns:a16="http://schemas.microsoft.com/office/drawing/2014/main" id="{E93F8D73-E847-FACB-DA8F-E1E6D2BC5400}"/>
              </a:ext>
            </a:extLst>
          </p:cNvPr>
          <p:cNvGraphicFramePr>
            <a:graphicFrameLocks noGrp="1"/>
          </p:cNvGraphicFramePr>
          <p:nvPr>
            <p:extLst>
              <p:ext uri="{D42A27DB-BD31-4B8C-83A1-F6EECF244321}">
                <p14:modId xmlns:p14="http://schemas.microsoft.com/office/powerpoint/2010/main" val="3447128752"/>
              </p:ext>
            </p:extLst>
          </p:nvPr>
        </p:nvGraphicFramePr>
        <p:xfrm>
          <a:off x="643266" y="2293620"/>
          <a:ext cx="16806534" cy="5699760"/>
        </p:xfrm>
        <a:graphic>
          <a:graphicData uri="http://schemas.openxmlformats.org/drawingml/2006/table">
            <a:tbl>
              <a:tblPr firstRow="1" bandRow="1">
                <a:tableStyleId>{5C22544A-7EE6-4342-B048-85BDC9FD1C3A}</a:tableStyleId>
              </a:tblPr>
              <a:tblGrid>
                <a:gridCol w="5086188">
                  <a:extLst>
                    <a:ext uri="{9D8B030D-6E8A-4147-A177-3AD203B41FA5}">
                      <a16:colId xmlns:a16="http://schemas.microsoft.com/office/drawing/2014/main" val="185448172"/>
                    </a:ext>
                  </a:extLst>
                </a:gridCol>
                <a:gridCol w="11720346">
                  <a:extLst>
                    <a:ext uri="{9D8B030D-6E8A-4147-A177-3AD203B41FA5}">
                      <a16:colId xmlns:a16="http://schemas.microsoft.com/office/drawing/2014/main" val="1741354841"/>
                    </a:ext>
                  </a:extLst>
                </a:gridCol>
              </a:tblGrid>
              <a:tr h="370840">
                <a:tc gridSpan="2">
                  <a:txBody>
                    <a:bodyPr/>
                    <a:lstStyle/>
                    <a:p>
                      <a:r>
                        <a:rPr lang="zh-TW" altLang="en-US" sz="5000" dirty="0">
                          <a:latin typeface="標楷體" panose="03000509000000000000" pitchFamily="65" charset="-120"/>
                          <a:ea typeface="標楷體" panose="03000509000000000000" pitchFamily="65" charset="-120"/>
                        </a:rPr>
                        <a:t>上課表現方面</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5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6818435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5000" dirty="0">
                          <a:latin typeface="標楷體" panose="03000509000000000000" pitchFamily="65" charset="-120"/>
                          <a:ea typeface="標楷體" panose="03000509000000000000" pitchFamily="65" charset="-120"/>
                        </a:rPr>
                        <a:t>提升專注力：</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5000" dirty="0">
                          <a:latin typeface="標楷體" panose="03000509000000000000" pitchFamily="65" charset="-120"/>
                          <a:ea typeface="標楷體" panose="03000509000000000000" pitchFamily="65" charset="-120"/>
                        </a:rPr>
                        <a:t>透過明確的規則、視覺提示、活動轉換等方式，有助於提升</a:t>
                      </a:r>
                      <a:r>
                        <a:rPr lang="en-US" altLang="zh-TW" sz="5000" dirty="0">
                          <a:latin typeface="標楷體" panose="03000509000000000000" pitchFamily="65" charset="-120"/>
                          <a:ea typeface="標楷體" panose="03000509000000000000" pitchFamily="65" charset="-120"/>
                        </a:rPr>
                        <a:t>ADHD</a:t>
                      </a:r>
                      <a:r>
                        <a:rPr lang="zh-TW" altLang="en-US" sz="5000" dirty="0">
                          <a:latin typeface="標楷體" panose="03000509000000000000" pitchFamily="65" charset="-120"/>
                          <a:ea typeface="標楷體" panose="03000509000000000000" pitchFamily="65" charset="-120"/>
                        </a:rPr>
                        <a:t>學生的專注力。</a:t>
                      </a:r>
                    </a:p>
                  </a:txBody>
                  <a:tcPr/>
                </a:tc>
                <a:extLst>
                  <a:ext uri="{0D108BD9-81ED-4DB2-BD59-A6C34878D82A}">
                    <a16:rowId xmlns:a16="http://schemas.microsoft.com/office/drawing/2014/main" val="388408377"/>
                  </a:ext>
                </a:extLst>
              </a:tr>
              <a:tr h="370840">
                <a:tc>
                  <a:txBody>
                    <a:bodyPr/>
                    <a:lstStyle/>
                    <a:p>
                      <a:r>
                        <a:rPr lang="zh-TW" altLang="en-US" sz="5000" dirty="0">
                          <a:latin typeface="標楷體" panose="03000509000000000000" pitchFamily="65" charset="-120"/>
                          <a:ea typeface="標楷體" panose="03000509000000000000" pitchFamily="65" charset="-120"/>
                        </a:rPr>
                        <a:t>減少不聽從行為：</a:t>
                      </a:r>
                    </a:p>
                  </a:txBody>
                  <a:tcPr anchor="ctr"/>
                </a:tc>
                <a:tc>
                  <a:txBody>
                    <a:bodyPr/>
                    <a:lstStyle/>
                    <a:p>
                      <a:r>
                        <a:rPr lang="zh-TW" altLang="en-US" sz="5000" dirty="0">
                          <a:latin typeface="標楷體" panose="03000509000000000000" pitchFamily="65" charset="-120"/>
                          <a:ea typeface="標楷體" panose="03000509000000000000" pitchFamily="65" charset="-120"/>
                        </a:rPr>
                        <a:t>正向行為支持策略可以有效減少</a:t>
                      </a:r>
                      <a:r>
                        <a:rPr lang="en-US" altLang="zh-TW" sz="5000" dirty="0">
                          <a:latin typeface="標楷體" panose="03000509000000000000" pitchFamily="65" charset="-120"/>
                          <a:ea typeface="標楷體" panose="03000509000000000000" pitchFamily="65" charset="-120"/>
                        </a:rPr>
                        <a:t>ADHD</a:t>
                      </a:r>
                      <a:r>
                        <a:rPr lang="zh-TW" altLang="en-US" sz="5000" dirty="0">
                          <a:latin typeface="標楷體" panose="03000509000000000000" pitchFamily="65" charset="-120"/>
                          <a:ea typeface="標楷體" panose="03000509000000000000" pitchFamily="65" charset="-120"/>
                        </a:rPr>
                        <a:t>學生不聽從行為。</a:t>
                      </a:r>
                    </a:p>
                  </a:txBody>
                  <a:tcPr/>
                </a:tc>
                <a:extLst>
                  <a:ext uri="{0D108BD9-81ED-4DB2-BD59-A6C34878D82A}">
                    <a16:rowId xmlns:a16="http://schemas.microsoft.com/office/drawing/2014/main" val="976206460"/>
                  </a:ext>
                </a:extLst>
              </a:tr>
              <a:tr h="370840">
                <a:tc>
                  <a:txBody>
                    <a:bodyPr/>
                    <a:lstStyle/>
                    <a:p>
                      <a:r>
                        <a:rPr lang="zh-TW" altLang="en-US" sz="5000" dirty="0">
                          <a:latin typeface="標楷體" panose="03000509000000000000" pitchFamily="65" charset="-120"/>
                          <a:ea typeface="標楷體" panose="03000509000000000000" pitchFamily="65" charset="-120"/>
                        </a:rPr>
                        <a:t>改善干擾行為：</a:t>
                      </a:r>
                    </a:p>
                  </a:txBody>
                  <a:tcPr anchor="ctr"/>
                </a:tc>
                <a:tc>
                  <a:txBody>
                    <a:bodyPr/>
                    <a:lstStyle/>
                    <a:p>
                      <a:r>
                        <a:rPr lang="zh-TW" altLang="en-US" sz="5000" dirty="0">
                          <a:latin typeface="標楷體" panose="03000509000000000000" pitchFamily="65" charset="-120"/>
                          <a:ea typeface="標楷體" panose="03000509000000000000" pitchFamily="65" charset="-120"/>
                        </a:rPr>
                        <a:t>認知行為遊戲治療有助於減少</a:t>
                      </a:r>
                      <a:r>
                        <a:rPr lang="en-US" altLang="zh-TW" sz="5000" dirty="0">
                          <a:latin typeface="標楷體" panose="03000509000000000000" pitchFamily="65" charset="-120"/>
                          <a:ea typeface="標楷體" panose="03000509000000000000" pitchFamily="65" charset="-120"/>
                        </a:rPr>
                        <a:t>ADHD</a:t>
                      </a:r>
                      <a:r>
                        <a:rPr lang="zh-TW" altLang="en-US" sz="5000" dirty="0">
                          <a:latin typeface="標楷體" panose="03000509000000000000" pitchFamily="65" charset="-120"/>
                          <a:ea typeface="標楷體" panose="03000509000000000000" pitchFamily="65" charset="-120"/>
                        </a:rPr>
                        <a:t>兒童的干擾行為。</a:t>
                      </a:r>
                    </a:p>
                  </a:txBody>
                  <a:tcPr/>
                </a:tc>
                <a:extLst>
                  <a:ext uri="{0D108BD9-81ED-4DB2-BD59-A6C34878D82A}">
                    <a16:rowId xmlns:a16="http://schemas.microsoft.com/office/drawing/2014/main" val="550030197"/>
                  </a:ext>
                </a:extLst>
              </a:tr>
            </a:tbl>
          </a:graphicData>
        </a:graphic>
      </p:graphicFrame>
    </p:spTree>
    <p:extLst>
      <p:ext uri="{BB962C8B-B14F-4D97-AF65-F5344CB8AC3E}">
        <p14:creationId xmlns:p14="http://schemas.microsoft.com/office/powerpoint/2010/main" val="160782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B64A40F0-56CD-EA25-8A0E-B979681962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F6E44B0-596A-E5C3-03FA-070B08F82146}"/>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C0AF25E9-6D47-5BBB-2E7E-7D731DB13334}"/>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5E74F7A8-2585-A56E-7AA9-1D3506499C7D}"/>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02964E38-871B-0F1C-1CF7-F0F139A68F0E}"/>
              </a:ext>
            </a:extLst>
          </p:cNvPr>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936C3844-F319-1516-516A-B70DCBB2E3A3}"/>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FF2683F9-A66A-5BC5-7C35-DF78500EE731}"/>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表格 7">
            <a:extLst>
              <a:ext uri="{FF2B5EF4-FFF2-40B4-BE49-F238E27FC236}">
                <a16:creationId xmlns:a16="http://schemas.microsoft.com/office/drawing/2014/main" id="{A5C98869-074E-454C-FB54-AD8C98FE7BC6}"/>
              </a:ext>
            </a:extLst>
          </p:cNvPr>
          <p:cNvGraphicFramePr>
            <a:graphicFrameLocks noGrp="1"/>
          </p:cNvGraphicFramePr>
          <p:nvPr>
            <p:extLst>
              <p:ext uri="{D42A27DB-BD31-4B8C-83A1-F6EECF244321}">
                <p14:modId xmlns:p14="http://schemas.microsoft.com/office/powerpoint/2010/main" val="3943219602"/>
              </p:ext>
            </p:extLst>
          </p:nvPr>
        </p:nvGraphicFramePr>
        <p:xfrm>
          <a:off x="643266" y="2942607"/>
          <a:ext cx="17111334" cy="4084320"/>
        </p:xfrm>
        <a:graphic>
          <a:graphicData uri="http://schemas.openxmlformats.org/drawingml/2006/table">
            <a:tbl>
              <a:tblPr firstRow="1" bandRow="1">
                <a:tableStyleId>{5C22544A-7EE6-4342-B048-85BDC9FD1C3A}</a:tableStyleId>
              </a:tblPr>
              <a:tblGrid>
                <a:gridCol w="4544875">
                  <a:extLst>
                    <a:ext uri="{9D8B030D-6E8A-4147-A177-3AD203B41FA5}">
                      <a16:colId xmlns:a16="http://schemas.microsoft.com/office/drawing/2014/main" val="185448172"/>
                    </a:ext>
                  </a:extLst>
                </a:gridCol>
                <a:gridCol w="12566459">
                  <a:extLst>
                    <a:ext uri="{9D8B030D-6E8A-4147-A177-3AD203B41FA5}">
                      <a16:colId xmlns:a16="http://schemas.microsoft.com/office/drawing/2014/main" val="1741354841"/>
                    </a:ext>
                  </a:extLst>
                </a:gridCol>
              </a:tblGrid>
              <a:tr h="370840">
                <a:tc gridSpan="2">
                  <a:txBody>
                    <a:bodyPr/>
                    <a:lstStyle/>
                    <a:p>
                      <a:r>
                        <a:rPr lang="zh-TW" altLang="en-US" sz="5000" dirty="0">
                          <a:latin typeface="標楷體" panose="03000509000000000000" pitchFamily="65" charset="-120"/>
                          <a:ea typeface="標楷體" panose="03000509000000000000" pitchFamily="65" charset="-120"/>
                        </a:rPr>
                        <a:t>表達能力方面</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5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6818435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5000" dirty="0">
                          <a:latin typeface="標楷體" panose="03000509000000000000" pitchFamily="65" charset="-120"/>
                          <a:ea typeface="標楷體" panose="03000509000000000000" pitchFamily="65" charset="-120"/>
                        </a:rPr>
                        <a:t>促進情緒表達：</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5000" dirty="0">
                          <a:latin typeface="標楷體" panose="03000509000000000000" pitchFamily="65" charset="-120"/>
                          <a:ea typeface="標楷體" panose="03000509000000000000" pitchFamily="65" charset="-120"/>
                        </a:rPr>
                        <a:t>薩提爾家族治療強調鼓勵學生表達情緒和想法，有助於提升</a:t>
                      </a:r>
                      <a:r>
                        <a:rPr lang="en-US" altLang="zh-TW" sz="5000" dirty="0">
                          <a:latin typeface="標楷體" panose="03000509000000000000" pitchFamily="65" charset="-120"/>
                          <a:ea typeface="標楷體" panose="03000509000000000000" pitchFamily="65" charset="-120"/>
                        </a:rPr>
                        <a:t>ADHD</a:t>
                      </a:r>
                      <a:r>
                        <a:rPr lang="zh-TW" altLang="en-US" sz="5000" dirty="0">
                          <a:latin typeface="標楷體" panose="03000509000000000000" pitchFamily="65" charset="-120"/>
                          <a:ea typeface="標楷體" panose="03000509000000000000" pitchFamily="65" charset="-120"/>
                        </a:rPr>
                        <a:t>學生的情緒表達能力。</a:t>
                      </a:r>
                    </a:p>
                  </a:txBody>
                  <a:tcPr/>
                </a:tc>
                <a:extLst>
                  <a:ext uri="{0D108BD9-81ED-4DB2-BD59-A6C34878D82A}">
                    <a16:rowId xmlns:a16="http://schemas.microsoft.com/office/drawing/2014/main" val="388408377"/>
                  </a:ext>
                </a:extLst>
              </a:tr>
              <a:tr h="370840">
                <a:tc>
                  <a:txBody>
                    <a:bodyPr/>
                    <a:lstStyle/>
                    <a:p>
                      <a:r>
                        <a:rPr lang="zh-TW" altLang="en-US" sz="5000" dirty="0">
                          <a:latin typeface="標楷體" panose="03000509000000000000" pitchFamily="65" charset="-120"/>
                          <a:ea typeface="標楷體" panose="03000509000000000000" pitchFamily="65" charset="-120"/>
                        </a:rPr>
                        <a:t>增進溝通技巧：</a:t>
                      </a:r>
                    </a:p>
                  </a:txBody>
                  <a:tcPr anchor="ctr"/>
                </a:tc>
                <a:tc>
                  <a:txBody>
                    <a:bodyPr/>
                    <a:lstStyle/>
                    <a:p>
                      <a:r>
                        <a:rPr lang="zh-TW" altLang="en-US" sz="5000" dirty="0">
                          <a:latin typeface="標楷體" panose="03000509000000000000" pitchFamily="65" charset="-120"/>
                          <a:ea typeface="標楷體" panose="03000509000000000000" pitchFamily="65" charset="-120"/>
                        </a:rPr>
                        <a:t>透過正向的師生互動和溝通，有助於</a:t>
                      </a:r>
                      <a:r>
                        <a:rPr lang="en-US" altLang="zh-TW" sz="5000" dirty="0">
                          <a:latin typeface="標楷體" panose="03000509000000000000" pitchFamily="65" charset="-120"/>
                          <a:ea typeface="標楷體" panose="03000509000000000000" pitchFamily="65" charset="-120"/>
                        </a:rPr>
                        <a:t>ADHD</a:t>
                      </a:r>
                      <a:r>
                        <a:rPr lang="zh-TW" altLang="en-US" sz="5000" dirty="0">
                          <a:latin typeface="標楷體" panose="03000509000000000000" pitchFamily="65" charset="-120"/>
                          <a:ea typeface="標楷體" panose="03000509000000000000" pitchFamily="65" charset="-120"/>
                        </a:rPr>
                        <a:t>學生學習適當的溝通技巧。</a:t>
                      </a:r>
                    </a:p>
                  </a:txBody>
                  <a:tcPr/>
                </a:tc>
                <a:extLst>
                  <a:ext uri="{0D108BD9-81ED-4DB2-BD59-A6C34878D82A}">
                    <a16:rowId xmlns:a16="http://schemas.microsoft.com/office/drawing/2014/main" val="976206460"/>
                  </a:ext>
                </a:extLst>
              </a:tr>
            </a:tbl>
          </a:graphicData>
        </a:graphic>
      </p:graphicFrame>
    </p:spTree>
    <p:extLst>
      <p:ext uri="{BB962C8B-B14F-4D97-AF65-F5344CB8AC3E}">
        <p14:creationId xmlns:p14="http://schemas.microsoft.com/office/powerpoint/2010/main" val="920592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FC30726A-4661-40C8-6BF9-79D59C14CD9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2885B3-8C37-5682-879D-E0D27B86A680}"/>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B3563E82-F6AE-40C4-A0C5-DBF73501D010}"/>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F8DEE547-D87D-F0BC-8D64-E2C955386DBB}"/>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CFAB421A-E74C-F75D-C368-7C1D64D3AB5E}"/>
              </a:ext>
            </a:extLst>
          </p:cNvPr>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59BDA427-5DE9-E013-655F-1FF975457C33}"/>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FA534267-D56C-EDF2-2C9F-2C0080D97AAA}"/>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8" name="表格 7">
            <a:extLst>
              <a:ext uri="{FF2B5EF4-FFF2-40B4-BE49-F238E27FC236}">
                <a16:creationId xmlns:a16="http://schemas.microsoft.com/office/drawing/2014/main" id="{3D3D88D9-8F3F-3FD9-0ECB-0B227856BB7D}"/>
              </a:ext>
            </a:extLst>
          </p:cNvPr>
          <p:cNvGraphicFramePr>
            <a:graphicFrameLocks noGrp="1"/>
          </p:cNvGraphicFramePr>
          <p:nvPr>
            <p:extLst>
              <p:ext uri="{D42A27DB-BD31-4B8C-83A1-F6EECF244321}">
                <p14:modId xmlns:p14="http://schemas.microsoft.com/office/powerpoint/2010/main" val="1547795377"/>
              </p:ext>
            </p:extLst>
          </p:nvPr>
        </p:nvGraphicFramePr>
        <p:xfrm>
          <a:off x="643266" y="2293620"/>
          <a:ext cx="16882734" cy="4937760"/>
        </p:xfrm>
        <a:graphic>
          <a:graphicData uri="http://schemas.openxmlformats.org/drawingml/2006/table">
            <a:tbl>
              <a:tblPr firstRow="1" bandRow="1">
                <a:tableStyleId>{5C22544A-7EE6-4342-B048-85BDC9FD1C3A}</a:tableStyleId>
              </a:tblPr>
              <a:tblGrid>
                <a:gridCol w="4558204">
                  <a:extLst>
                    <a:ext uri="{9D8B030D-6E8A-4147-A177-3AD203B41FA5}">
                      <a16:colId xmlns:a16="http://schemas.microsoft.com/office/drawing/2014/main" val="185448172"/>
                    </a:ext>
                  </a:extLst>
                </a:gridCol>
                <a:gridCol w="12324530">
                  <a:extLst>
                    <a:ext uri="{9D8B030D-6E8A-4147-A177-3AD203B41FA5}">
                      <a16:colId xmlns:a16="http://schemas.microsoft.com/office/drawing/2014/main" val="1741354841"/>
                    </a:ext>
                  </a:extLst>
                </a:gridCol>
              </a:tblGrid>
              <a:tr h="370840">
                <a:tc gridSpan="2">
                  <a:txBody>
                    <a:bodyPr/>
                    <a:lstStyle/>
                    <a:p>
                      <a:r>
                        <a:rPr lang="zh-TW" altLang="en-US" sz="5000" dirty="0">
                          <a:latin typeface="標楷體" panose="03000509000000000000" pitchFamily="65" charset="-120"/>
                          <a:ea typeface="標楷體" panose="03000509000000000000" pitchFamily="65" charset="-120"/>
                        </a:rPr>
                        <a:t>人際關係方面</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5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6818435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5000" dirty="0">
                          <a:latin typeface="標楷體" panose="03000509000000000000" pitchFamily="65" charset="-120"/>
                          <a:ea typeface="標楷體" panose="03000509000000000000" pitchFamily="65" charset="-120"/>
                        </a:rPr>
                        <a:t>提升社會適應：</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5000" dirty="0">
                          <a:latin typeface="標楷體" panose="03000509000000000000" pitchFamily="65" charset="-120"/>
                          <a:ea typeface="標楷體" panose="03000509000000000000" pitchFamily="65" charset="-120"/>
                        </a:rPr>
                        <a:t>正向行為支持策略和社交技巧訓練，有助於提升</a:t>
                      </a:r>
                      <a:r>
                        <a:rPr lang="en-US" altLang="zh-TW" sz="5000" dirty="0">
                          <a:latin typeface="標楷體" panose="03000509000000000000" pitchFamily="65" charset="-120"/>
                          <a:ea typeface="標楷體" panose="03000509000000000000" pitchFamily="65" charset="-120"/>
                        </a:rPr>
                        <a:t>ADHD</a:t>
                      </a:r>
                      <a:r>
                        <a:rPr lang="zh-TW" altLang="en-US" sz="5000" dirty="0">
                          <a:latin typeface="標楷體" panose="03000509000000000000" pitchFamily="65" charset="-120"/>
                          <a:ea typeface="標楷體" panose="03000509000000000000" pitchFamily="65" charset="-120"/>
                        </a:rPr>
                        <a:t>學生的社會適應能力。</a:t>
                      </a:r>
                    </a:p>
                  </a:txBody>
                  <a:tcPr/>
                </a:tc>
                <a:extLst>
                  <a:ext uri="{0D108BD9-81ED-4DB2-BD59-A6C34878D82A}">
                    <a16:rowId xmlns:a16="http://schemas.microsoft.com/office/drawing/2014/main" val="388408377"/>
                  </a:ext>
                </a:extLst>
              </a:tr>
              <a:tr h="370840">
                <a:tc>
                  <a:txBody>
                    <a:bodyPr/>
                    <a:lstStyle/>
                    <a:p>
                      <a:r>
                        <a:rPr lang="zh-TW" altLang="en-US" sz="5000" dirty="0">
                          <a:latin typeface="標楷體" panose="03000509000000000000" pitchFamily="65" charset="-120"/>
                          <a:ea typeface="標楷體" panose="03000509000000000000" pitchFamily="65" charset="-120"/>
                        </a:rPr>
                        <a:t>改善同儕關係：</a:t>
                      </a:r>
                    </a:p>
                  </a:txBody>
                  <a:tcPr anchor="ctr"/>
                </a:tc>
                <a:tc>
                  <a:txBody>
                    <a:bodyPr/>
                    <a:lstStyle/>
                    <a:p>
                      <a:r>
                        <a:rPr lang="zh-TW" altLang="en-US" sz="5000" dirty="0">
                          <a:latin typeface="標楷體" panose="03000509000000000000" pitchFamily="65" charset="-120"/>
                          <a:ea typeface="標楷體" panose="03000509000000000000" pitchFamily="65" charset="-120"/>
                        </a:rPr>
                        <a:t>透過遊戲、團體活動等方式，有助於</a:t>
                      </a:r>
                      <a:r>
                        <a:rPr lang="en-US" altLang="zh-TW" sz="5000" dirty="0">
                          <a:latin typeface="標楷體" panose="03000509000000000000" pitchFamily="65" charset="-120"/>
                          <a:ea typeface="標楷體" panose="03000509000000000000" pitchFamily="65" charset="-120"/>
                        </a:rPr>
                        <a:t>ADHD</a:t>
                      </a:r>
                      <a:r>
                        <a:rPr lang="zh-TW" altLang="en-US" sz="5000" dirty="0">
                          <a:latin typeface="標楷體" panose="03000509000000000000" pitchFamily="65" charset="-120"/>
                          <a:ea typeface="標楷體" panose="03000509000000000000" pitchFamily="65" charset="-120"/>
                        </a:rPr>
                        <a:t>學生學習與同儕互動和合作。</a:t>
                      </a:r>
                    </a:p>
                  </a:txBody>
                  <a:tcPr/>
                </a:tc>
                <a:extLst>
                  <a:ext uri="{0D108BD9-81ED-4DB2-BD59-A6C34878D82A}">
                    <a16:rowId xmlns:a16="http://schemas.microsoft.com/office/drawing/2014/main" val="976206460"/>
                  </a:ext>
                </a:extLst>
              </a:tr>
              <a:tr h="370840">
                <a:tc>
                  <a:txBody>
                    <a:bodyPr/>
                    <a:lstStyle/>
                    <a:p>
                      <a:r>
                        <a:rPr lang="zh-TW" altLang="en-US" sz="5000" dirty="0">
                          <a:latin typeface="標楷體" panose="03000509000000000000" pitchFamily="65" charset="-120"/>
                          <a:ea typeface="標楷體" panose="03000509000000000000" pitchFamily="65" charset="-120"/>
                        </a:rPr>
                        <a:t>增進幸福感：</a:t>
                      </a:r>
                    </a:p>
                  </a:txBody>
                  <a:tcPr anchor="ctr"/>
                </a:tc>
                <a:tc>
                  <a:txBody>
                    <a:bodyPr/>
                    <a:lstStyle/>
                    <a:p>
                      <a:r>
                        <a:rPr lang="zh-TW" altLang="en-US" sz="5000" dirty="0">
                          <a:latin typeface="標楷體" panose="03000509000000000000" pitchFamily="65" charset="-120"/>
                          <a:ea typeface="標楷體" panose="03000509000000000000" pitchFamily="65" charset="-120"/>
                        </a:rPr>
                        <a:t>教師的正向管教有助於提升學生的幸福感。</a:t>
                      </a:r>
                    </a:p>
                  </a:txBody>
                  <a:tcPr/>
                </a:tc>
                <a:extLst>
                  <a:ext uri="{0D108BD9-81ED-4DB2-BD59-A6C34878D82A}">
                    <a16:rowId xmlns:a16="http://schemas.microsoft.com/office/drawing/2014/main" val="550030197"/>
                  </a:ext>
                </a:extLst>
              </a:tr>
            </a:tbl>
          </a:graphicData>
        </a:graphic>
      </p:graphicFrame>
    </p:spTree>
    <p:extLst>
      <p:ext uri="{BB962C8B-B14F-4D97-AF65-F5344CB8AC3E}">
        <p14:creationId xmlns:p14="http://schemas.microsoft.com/office/powerpoint/2010/main" val="216377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A34EAEE9-6973-92FC-C296-5AD696409D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8B589D-8BB0-E2B3-F6A5-0EB27A501AFC}"/>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D4606543-009A-DDDC-C462-45EEF45D81D9}"/>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D0911144-D289-0DE3-3F83-CB005A575078}"/>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1B373955-C08D-127F-7A82-167023837C2B}"/>
              </a:ext>
            </a:extLst>
          </p:cNvPr>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A58FB50E-99B8-1EA6-F21F-319FB541F2F4}"/>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8326908B-D2A4-9D97-3996-ADFA2716EF53}"/>
              </a:ext>
            </a:extLst>
          </p:cNvPr>
          <p:cNvSpPr/>
          <p:nvPr/>
        </p:nvSpPr>
        <p:spPr>
          <a:xfrm rot="-947215">
            <a:off x="-570593" y="8923046"/>
            <a:ext cx="2262122" cy="1369612"/>
          </a:xfrm>
          <a:custGeom>
            <a:avLst/>
            <a:gdLst/>
            <a:ahLst/>
            <a:cxnLst/>
            <a:rect l="l" t="t" r="r" b="b"/>
            <a:pathLst>
              <a:path w="2262122" h="1369612">
                <a:moveTo>
                  <a:pt x="0" y="0"/>
                </a:moveTo>
                <a:lnTo>
                  <a:pt x="2262122" y="0"/>
                </a:lnTo>
                <a:lnTo>
                  <a:pt x="2262122" y="1369612"/>
                </a:lnTo>
                <a:lnTo>
                  <a:pt x="0" y="1369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a:extLst>
              <a:ext uri="{FF2B5EF4-FFF2-40B4-BE49-F238E27FC236}">
                <a16:creationId xmlns:a16="http://schemas.microsoft.com/office/drawing/2014/main" id="{4F5F89D3-1FD8-55B9-227F-EBDD921629E4}"/>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a:extLst>
              <a:ext uri="{FF2B5EF4-FFF2-40B4-BE49-F238E27FC236}">
                <a16:creationId xmlns:a16="http://schemas.microsoft.com/office/drawing/2014/main" id="{4B0B8ABE-CF3B-DAF1-E9E2-C4AE7825DFC9}"/>
              </a:ext>
            </a:extLst>
          </p:cNvPr>
          <p:cNvSpPr/>
          <p:nvPr/>
        </p:nvSpPr>
        <p:spPr>
          <a:xfrm>
            <a:off x="5527744" y="9331042"/>
            <a:ext cx="3128698" cy="3352540"/>
          </a:xfrm>
          <a:custGeom>
            <a:avLst/>
            <a:gdLst/>
            <a:ahLst/>
            <a:cxnLst/>
            <a:rect l="l" t="t" r="r" b="b"/>
            <a:pathLst>
              <a:path w="3128698" h="3352540">
                <a:moveTo>
                  <a:pt x="0" y="0"/>
                </a:moveTo>
                <a:lnTo>
                  <a:pt x="3128698" y="0"/>
                </a:lnTo>
                <a:lnTo>
                  <a:pt x="3128698" y="3352540"/>
                </a:lnTo>
                <a:lnTo>
                  <a:pt x="0" y="33525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a:extLst>
              <a:ext uri="{FF2B5EF4-FFF2-40B4-BE49-F238E27FC236}">
                <a16:creationId xmlns:a16="http://schemas.microsoft.com/office/drawing/2014/main" id="{9150634D-D487-D306-FF1B-7DBD408D869C}"/>
              </a:ext>
            </a:extLst>
          </p:cNvPr>
          <p:cNvSpPr/>
          <p:nvPr/>
        </p:nvSpPr>
        <p:spPr>
          <a:xfrm>
            <a:off x="7640171" y="2993305"/>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TextBox 11">
            <a:extLst>
              <a:ext uri="{FF2B5EF4-FFF2-40B4-BE49-F238E27FC236}">
                <a16:creationId xmlns:a16="http://schemas.microsoft.com/office/drawing/2014/main" id="{3798B204-AD78-552E-A5EE-2C97541C5A48}"/>
              </a:ext>
            </a:extLst>
          </p:cNvPr>
          <p:cNvSpPr txBox="1"/>
          <p:nvPr/>
        </p:nvSpPr>
        <p:spPr>
          <a:xfrm>
            <a:off x="4781270" y="442330"/>
            <a:ext cx="7674556" cy="1446230"/>
          </a:xfrm>
          <a:prstGeom prst="rect">
            <a:avLst/>
          </a:prstGeom>
        </p:spPr>
        <p:txBody>
          <a:bodyPr lIns="0" tIns="0" rIns="0" bIns="0" rtlCol="0" anchor="t">
            <a:spAutoFit/>
          </a:bodyPr>
          <a:lstStyle/>
          <a:p>
            <a:pPr algn="ctr">
              <a:lnSpc>
                <a:spcPts val="12313"/>
              </a:lnSpc>
            </a:pPr>
            <a:r>
              <a:rPr lang="en-US" sz="8795" dirty="0" err="1">
                <a:solidFill>
                  <a:srgbClr val="000000"/>
                </a:solidFill>
                <a:latin typeface="王漢宗顏楷體"/>
                <a:ea typeface="王漢宗顏楷體"/>
                <a:cs typeface="王漢宗顏楷體"/>
                <a:sym typeface="王漢宗顏楷體"/>
              </a:rPr>
              <a:t>緒論</a:t>
            </a:r>
            <a:endParaRPr lang="en-US" sz="8795" dirty="0">
              <a:solidFill>
                <a:srgbClr val="000000"/>
              </a:solidFill>
              <a:latin typeface="王漢宗顏楷體"/>
              <a:ea typeface="王漢宗顏楷體"/>
              <a:cs typeface="王漢宗顏楷體"/>
              <a:sym typeface="王漢宗顏楷體"/>
            </a:endParaRPr>
          </a:p>
        </p:txBody>
      </p:sp>
      <p:sp>
        <p:nvSpPr>
          <p:cNvPr id="12" name="TextBox 12">
            <a:extLst>
              <a:ext uri="{FF2B5EF4-FFF2-40B4-BE49-F238E27FC236}">
                <a16:creationId xmlns:a16="http://schemas.microsoft.com/office/drawing/2014/main" id="{9195931B-1A3F-8939-314E-66797AF1BBB4}"/>
              </a:ext>
            </a:extLst>
          </p:cNvPr>
          <p:cNvSpPr txBox="1"/>
          <p:nvPr/>
        </p:nvSpPr>
        <p:spPr>
          <a:xfrm>
            <a:off x="8618548" y="4223257"/>
            <a:ext cx="6096321"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本文之研究動機</a:t>
            </a:r>
          </a:p>
        </p:txBody>
      </p:sp>
      <p:sp>
        <p:nvSpPr>
          <p:cNvPr id="13" name="Freeform 13">
            <a:extLst>
              <a:ext uri="{FF2B5EF4-FFF2-40B4-BE49-F238E27FC236}">
                <a16:creationId xmlns:a16="http://schemas.microsoft.com/office/drawing/2014/main" id="{A308603E-74EB-9FFA-41A8-A01559785976}"/>
              </a:ext>
            </a:extLst>
          </p:cNvPr>
          <p:cNvSpPr/>
          <p:nvPr/>
        </p:nvSpPr>
        <p:spPr>
          <a:xfrm>
            <a:off x="7640171" y="4583671"/>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4" name="Freeform 14">
            <a:extLst>
              <a:ext uri="{FF2B5EF4-FFF2-40B4-BE49-F238E27FC236}">
                <a16:creationId xmlns:a16="http://schemas.microsoft.com/office/drawing/2014/main" id="{BDF56F4C-ECF9-57FA-8160-120EF627F6C2}"/>
              </a:ext>
            </a:extLst>
          </p:cNvPr>
          <p:cNvSpPr/>
          <p:nvPr/>
        </p:nvSpPr>
        <p:spPr>
          <a:xfrm>
            <a:off x="7640171" y="6238317"/>
            <a:ext cx="717125" cy="721195"/>
          </a:xfrm>
          <a:custGeom>
            <a:avLst/>
            <a:gdLst/>
            <a:ahLst/>
            <a:cxnLst/>
            <a:rect l="l" t="t" r="r" b="b"/>
            <a:pathLst>
              <a:path w="717125" h="721195">
                <a:moveTo>
                  <a:pt x="0" y="0"/>
                </a:moveTo>
                <a:lnTo>
                  <a:pt x="717125" y="0"/>
                </a:lnTo>
                <a:lnTo>
                  <a:pt x="717125"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TextBox 15">
            <a:extLst>
              <a:ext uri="{FF2B5EF4-FFF2-40B4-BE49-F238E27FC236}">
                <a16:creationId xmlns:a16="http://schemas.microsoft.com/office/drawing/2014/main" id="{63BE602B-31E2-5B5A-AEC8-B44B66A2FF50}"/>
              </a:ext>
            </a:extLst>
          </p:cNvPr>
          <p:cNvSpPr txBox="1"/>
          <p:nvPr/>
        </p:nvSpPr>
        <p:spPr>
          <a:xfrm>
            <a:off x="8725053" y="2552451"/>
            <a:ext cx="1775149"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前言</a:t>
            </a:r>
          </a:p>
        </p:txBody>
      </p:sp>
      <p:sp>
        <p:nvSpPr>
          <p:cNvPr id="16" name="TextBox 16">
            <a:extLst>
              <a:ext uri="{FF2B5EF4-FFF2-40B4-BE49-F238E27FC236}">
                <a16:creationId xmlns:a16="http://schemas.microsoft.com/office/drawing/2014/main" id="{E415BFC2-F04A-C581-8CD8-699B8C69AE83}"/>
              </a:ext>
            </a:extLst>
          </p:cNvPr>
          <p:cNvSpPr txBox="1"/>
          <p:nvPr/>
        </p:nvSpPr>
        <p:spPr>
          <a:xfrm>
            <a:off x="8725053" y="5894064"/>
            <a:ext cx="3336375"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研究目的</a:t>
            </a:r>
          </a:p>
        </p:txBody>
      </p:sp>
      <p:sp>
        <p:nvSpPr>
          <p:cNvPr id="17" name="TextBox 17">
            <a:extLst>
              <a:ext uri="{FF2B5EF4-FFF2-40B4-BE49-F238E27FC236}">
                <a16:creationId xmlns:a16="http://schemas.microsoft.com/office/drawing/2014/main" id="{AC02396A-5788-6094-C532-D2D96EFB7836}"/>
              </a:ext>
            </a:extLst>
          </p:cNvPr>
          <p:cNvSpPr txBox="1"/>
          <p:nvPr/>
        </p:nvSpPr>
        <p:spPr>
          <a:xfrm>
            <a:off x="8725053" y="7328220"/>
            <a:ext cx="3336375"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研究問題</a:t>
            </a:r>
          </a:p>
        </p:txBody>
      </p:sp>
      <p:sp>
        <p:nvSpPr>
          <p:cNvPr id="18" name="Freeform 18">
            <a:extLst>
              <a:ext uri="{FF2B5EF4-FFF2-40B4-BE49-F238E27FC236}">
                <a16:creationId xmlns:a16="http://schemas.microsoft.com/office/drawing/2014/main" id="{D1BE2E2A-3067-9E56-9D95-34C7FACBA325}"/>
              </a:ext>
            </a:extLst>
          </p:cNvPr>
          <p:cNvSpPr/>
          <p:nvPr/>
        </p:nvSpPr>
        <p:spPr>
          <a:xfrm>
            <a:off x="7640171" y="7672472"/>
            <a:ext cx="717125" cy="721195"/>
          </a:xfrm>
          <a:custGeom>
            <a:avLst/>
            <a:gdLst/>
            <a:ahLst/>
            <a:cxnLst/>
            <a:rect l="l" t="t" r="r" b="b"/>
            <a:pathLst>
              <a:path w="717125" h="721195">
                <a:moveTo>
                  <a:pt x="0" y="0"/>
                </a:moveTo>
                <a:lnTo>
                  <a:pt x="717125" y="0"/>
                </a:lnTo>
                <a:lnTo>
                  <a:pt x="717125"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extLst>
      <p:ext uri="{BB962C8B-B14F-4D97-AF65-F5344CB8AC3E}">
        <p14:creationId xmlns:p14="http://schemas.microsoft.com/office/powerpoint/2010/main" val="216228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66F89FBE-E897-E542-51F8-9AB5BD423A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A4407BD-CFF9-6CE0-1024-F7431D14C8F5}"/>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0BEA0AD8-588F-9044-797B-BF67ADE8F2C6}"/>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99A34705-F3A3-CF7E-68A4-BE3CC0F61C68}"/>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36BAF53D-D21C-E267-B80D-64983DC3A2D7}"/>
              </a:ext>
            </a:extLst>
          </p:cNvPr>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C04AE6E3-3D71-DAF1-B22E-1853F21F12D4}"/>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7807C201-9329-C087-E83C-89A71BCE1BAE}"/>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a:extLst>
              <a:ext uri="{FF2B5EF4-FFF2-40B4-BE49-F238E27FC236}">
                <a16:creationId xmlns:a16="http://schemas.microsoft.com/office/drawing/2014/main" id="{FA14FF7A-A8D6-F43E-1FF2-7A6C90C57784}"/>
              </a:ext>
            </a:extLst>
          </p:cNvPr>
          <p:cNvSpPr txBox="1"/>
          <p:nvPr/>
        </p:nvSpPr>
        <p:spPr>
          <a:xfrm>
            <a:off x="514350" y="914400"/>
            <a:ext cx="2994716" cy="1177895"/>
          </a:xfrm>
          <a:prstGeom prst="rect">
            <a:avLst/>
          </a:prstGeom>
        </p:spPr>
        <p:txBody>
          <a:bodyPr lIns="0" tIns="0" rIns="0" bIns="0" rtlCol="0" anchor="t">
            <a:spAutoFit/>
          </a:bodyPr>
          <a:lstStyle/>
          <a:p>
            <a:pPr algn="ctr">
              <a:lnSpc>
                <a:spcPts val="8044"/>
              </a:lnSpc>
            </a:pPr>
            <a:r>
              <a:rPr lang="en-US" sz="6995">
                <a:solidFill>
                  <a:srgbClr val="000000"/>
                </a:solidFill>
                <a:latin typeface="王漢宗顏楷體"/>
                <a:ea typeface="王漢宗顏楷體"/>
                <a:cs typeface="王漢宗顏楷體"/>
                <a:sym typeface="王漢宗顏楷體"/>
              </a:rPr>
              <a:t>結論</a:t>
            </a:r>
          </a:p>
        </p:txBody>
      </p:sp>
      <p:sp>
        <p:nvSpPr>
          <p:cNvPr id="9" name="TextBox 9">
            <a:extLst>
              <a:ext uri="{FF2B5EF4-FFF2-40B4-BE49-F238E27FC236}">
                <a16:creationId xmlns:a16="http://schemas.microsoft.com/office/drawing/2014/main" id="{87566C88-6C46-ABF7-C6FC-2B8C625D577C}"/>
              </a:ext>
            </a:extLst>
          </p:cNvPr>
          <p:cNvSpPr txBox="1"/>
          <p:nvPr/>
        </p:nvSpPr>
        <p:spPr>
          <a:xfrm>
            <a:off x="502949" y="2191209"/>
            <a:ext cx="17164050" cy="6155531"/>
          </a:xfrm>
          <a:prstGeom prst="rect">
            <a:avLst/>
          </a:prstGeom>
        </p:spPr>
        <p:txBody>
          <a:bodyPr wrap="square" lIns="0" tIns="0" rIns="0" bIns="0" rtlCol="0" anchor="t">
            <a:spAutoFit/>
          </a:bodyPr>
          <a:lstStyle/>
          <a:p>
            <a:pPr algn="l">
              <a:lnSpc>
                <a:spcPts val="6049"/>
              </a:lnSpc>
            </a:pPr>
            <a:r>
              <a:rPr lang="zh-TW" altLang="en-US" sz="5400" dirty="0">
                <a:solidFill>
                  <a:srgbClr val="000000"/>
                </a:solidFill>
                <a:latin typeface="王漢宗顏楷體"/>
                <a:ea typeface="王漢宗顏楷體"/>
                <a:cs typeface="王漢宗顏楷體"/>
                <a:sym typeface="王漢宗顏楷體"/>
              </a:rPr>
              <a:t>    根據以上研究可知，學術與實務已逐漸朝向多元、整合且正向的支持模式發展。於教育現場中，教師透過正向行為支持與正向管教，不僅能減少不當行為，也能提升學習動機與幸福感。</a:t>
            </a:r>
            <a:endParaRPr lang="en-US" altLang="zh-TW" sz="5400" dirty="0">
              <a:solidFill>
                <a:srgbClr val="000000"/>
              </a:solidFill>
              <a:latin typeface="王漢宗顏楷體"/>
              <a:ea typeface="王漢宗顏楷體"/>
              <a:cs typeface="王漢宗顏楷體"/>
              <a:sym typeface="王漢宗顏楷體"/>
            </a:endParaRPr>
          </a:p>
          <a:p>
            <a:pPr algn="l">
              <a:lnSpc>
                <a:spcPts val="6049"/>
              </a:lnSpc>
            </a:pPr>
            <a:r>
              <a:rPr lang="zh-TW" altLang="en-US" sz="5400" dirty="0">
                <a:solidFill>
                  <a:srgbClr val="000000"/>
                </a:solidFill>
                <a:latin typeface="王漢宗顏楷體"/>
                <a:ea typeface="王漢宗顏楷體"/>
                <a:cs typeface="王漢宗顏楷體"/>
                <a:sym typeface="王漢宗顏楷體"/>
              </a:rPr>
              <a:t>    家庭在</a:t>
            </a:r>
            <a:r>
              <a:rPr lang="en-US" altLang="zh-TW" sz="5400" dirty="0">
                <a:solidFill>
                  <a:srgbClr val="000000"/>
                </a:solidFill>
                <a:latin typeface="王漢宗顏楷體"/>
                <a:ea typeface="王漢宗顏楷體"/>
                <a:cs typeface="王漢宗顏楷體"/>
                <a:sym typeface="王漢宗顏楷體"/>
              </a:rPr>
              <a:t>ADHD</a:t>
            </a:r>
            <a:r>
              <a:rPr lang="zh-TW" altLang="en-US" sz="5400" dirty="0">
                <a:solidFill>
                  <a:srgbClr val="000000"/>
                </a:solidFill>
                <a:latin typeface="王漢宗顏楷體"/>
                <a:ea typeface="王漢宗顏楷體"/>
                <a:cs typeface="王漢宗顏楷體"/>
                <a:sym typeface="王漢宗顏楷體"/>
              </a:rPr>
              <a:t>兒童的早期發展中扮演關鍵角色，若主要照顧者能以正向方式引導，並透過遊戲取代懲罰，有助於培養情緒表達與良好行為。親職教育與家庭治療則可強化親子互動，進而穩定情緒與行為表現。</a:t>
            </a:r>
            <a:endParaRPr lang="en-US" altLang="zh-TW" sz="5400" dirty="0">
              <a:solidFill>
                <a:srgbClr val="000000"/>
              </a:solidFill>
              <a:latin typeface="王漢宗顏楷體"/>
              <a:ea typeface="王漢宗顏楷體"/>
              <a:cs typeface="王漢宗顏楷體"/>
              <a:sym typeface="王漢宗顏楷體"/>
            </a:endParaRPr>
          </a:p>
        </p:txBody>
      </p:sp>
    </p:spTree>
    <p:extLst>
      <p:ext uri="{BB962C8B-B14F-4D97-AF65-F5344CB8AC3E}">
        <p14:creationId xmlns:p14="http://schemas.microsoft.com/office/powerpoint/2010/main" val="36860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2D227A28-67C7-9EFA-5D0B-BB19512D408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4C1563-3782-1165-E2C2-794449699247}"/>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B50503DA-4E9D-1E99-F0BF-EC123CD36A1D}"/>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1FD2E5A9-79F9-F201-6BB4-8DCCAFC60618}"/>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93B8F482-B954-B3C5-CA1E-3D95230C5BDB}"/>
              </a:ext>
            </a:extLst>
          </p:cNvPr>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154082B8-7CD3-5D1E-5729-2B5452554C55}"/>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CCCE2586-0471-0725-03F7-AAD9ECB61F60}"/>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a:extLst>
              <a:ext uri="{FF2B5EF4-FFF2-40B4-BE49-F238E27FC236}">
                <a16:creationId xmlns:a16="http://schemas.microsoft.com/office/drawing/2014/main" id="{CE779EA7-DE3A-75E9-E8D3-BBF8947D076F}"/>
              </a:ext>
            </a:extLst>
          </p:cNvPr>
          <p:cNvSpPr txBox="1"/>
          <p:nvPr/>
        </p:nvSpPr>
        <p:spPr>
          <a:xfrm>
            <a:off x="1043940" y="2899279"/>
            <a:ext cx="16230600" cy="3847207"/>
          </a:xfrm>
          <a:prstGeom prst="rect">
            <a:avLst/>
          </a:prstGeom>
        </p:spPr>
        <p:txBody>
          <a:bodyPr wrap="square" lIns="0" tIns="0" rIns="0" bIns="0" rtlCol="0" anchor="t">
            <a:spAutoFit/>
          </a:bodyPr>
          <a:lstStyle/>
          <a:p>
            <a:pPr algn="l">
              <a:lnSpc>
                <a:spcPts val="6049"/>
              </a:lnSpc>
            </a:pPr>
            <a:r>
              <a:rPr lang="zh-TW" altLang="en-US" sz="5400" dirty="0">
                <a:solidFill>
                  <a:srgbClr val="000000"/>
                </a:solidFill>
                <a:latin typeface="王漢宗顏楷體"/>
                <a:ea typeface="王漢宗顏楷體"/>
                <a:cs typeface="王漢宗顏楷體"/>
                <a:sym typeface="王漢宗顏楷體"/>
              </a:rPr>
              <a:t>    除傳統教學外，結合遊戲、心理劇等創意媒材的輔導，能增進情緒調節與專注力，並提供教師更多彈性工具。這些介入常融入情境模擬、規則學習與情感表達，並著重安全、結構化的環境建構，以促進自我控制與適應力。</a:t>
            </a:r>
            <a:endParaRPr lang="en-US" altLang="zh-TW" sz="5400" dirty="0">
              <a:solidFill>
                <a:srgbClr val="000000"/>
              </a:solidFill>
              <a:latin typeface="王漢宗顏楷體"/>
              <a:ea typeface="王漢宗顏楷體"/>
              <a:cs typeface="王漢宗顏楷體"/>
              <a:sym typeface="王漢宗顏楷體"/>
            </a:endParaRPr>
          </a:p>
        </p:txBody>
      </p:sp>
    </p:spTree>
    <p:extLst>
      <p:ext uri="{BB962C8B-B14F-4D97-AF65-F5344CB8AC3E}">
        <p14:creationId xmlns:p14="http://schemas.microsoft.com/office/powerpoint/2010/main" val="149718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4282515" y="-127627"/>
            <a:ext cx="9722969" cy="1714500"/>
          </a:xfrm>
          <a:prstGeom prst="rect">
            <a:avLst/>
          </a:prstGeom>
        </p:spPr>
        <p:txBody>
          <a:bodyPr lIns="0" tIns="0" rIns="0" bIns="0" rtlCol="0" anchor="t">
            <a:spAutoFit/>
          </a:bodyPr>
          <a:lstStyle/>
          <a:p>
            <a:pPr algn="ctr">
              <a:lnSpc>
                <a:spcPts val="12599"/>
              </a:lnSpc>
            </a:pPr>
            <a:r>
              <a:rPr lang="en-US" sz="9000">
                <a:solidFill>
                  <a:srgbClr val="449FA2"/>
                </a:solidFill>
                <a:latin typeface="王漢宗顏楷體"/>
                <a:ea typeface="王漢宗顏楷體"/>
                <a:cs typeface="王漢宗顏楷體"/>
                <a:sym typeface="王漢宗顏楷體"/>
              </a:rPr>
              <a:t>參考文獻</a:t>
            </a:r>
          </a:p>
        </p:txBody>
      </p:sp>
      <p:sp>
        <p:nvSpPr>
          <p:cNvPr id="9" name="TextBox 9"/>
          <p:cNvSpPr txBox="1"/>
          <p:nvPr/>
        </p:nvSpPr>
        <p:spPr>
          <a:xfrm>
            <a:off x="491530" y="1491623"/>
            <a:ext cx="17555817" cy="8206105"/>
          </a:xfrm>
          <a:prstGeom prst="rect">
            <a:avLst/>
          </a:prstGeom>
        </p:spPr>
        <p:txBody>
          <a:bodyPr lIns="0" tIns="0" rIns="0" bIns="0" rtlCol="0" anchor="t">
            <a:spAutoFit/>
          </a:bodyPr>
          <a:lstStyle/>
          <a:p>
            <a:pPr algn="just">
              <a:lnSpc>
                <a:spcPts val="4625"/>
              </a:lnSpc>
            </a:pPr>
            <a:r>
              <a:rPr lang="en-US" sz="3700">
                <a:solidFill>
                  <a:srgbClr val="000000"/>
                </a:solidFill>
                <a:latin typeface="王漢宗顏楷體"/>
                <a:ea typeface="王漢宗顏楷體"/>
                <a:cs typeface="王漢宗顏楷體"/>
                <a:sym typeface="王漢宗顏楷體"/>
              </a:rPr>
              <a:t>王筱華（2021）。班有注意力缺陷過動症兒童之國小級任導師班級經營經驗探究〔碩士論文，國立清華大學〕。</a:t>
            </a:r>
          </a:p>
          <a:p>
            <a:pPr algn="just">
              <a:lnSpc>
                <a:spcPts val="4625"/>
              </a:lnSpc>
            </a:pPr>
            <a:r>
              <a:rPr lang="en-US" sz="3700">
                <a:solidFill>
                  <a:srgbClr val="000000"/>
                </a:solidFill>
                <a:latin typeface="王漢宗顏楷體"/>
                <a:ea typeface="王漢宗顏楷體"/>
                <a:cs typeface="王漢宗顏楷體"/>
                <a:sym typeface="王漢宗顏楷體"/>
              </a:rPr>
              <a:t>朱思穎、莊雅筑（2019）。家庭與遊戲本位正向行為支持提升特殊幼兒情緒管理能力之研究。身心障礙研究季刊，17(1)，1-19。</a:t>
            </a:r>
          </a:p>
          <a:p>
            <a:pPr algn="just">
              <a:lnSpc>
                <a:spcPts val="4625"/>
              </a:lnSpc>
            </a:pPr>
            <a:r>
              <a:rPr lang="en-US" sz="3700">
                <a:solidFill>
                  <a:srgbClr val="000000"/>
                </a:solidFill>
                <a:latin typeface="王漢宗顏楷體"/>
                <a:ea typeface="王漢宗顏楷體"/>
                <a:cs typeface="王漢宗顏楷體"/>
                <a:sym typeface="王漢宗顏楷體"/>
              </a:rPr>
              <a:t>李姿儀（2016）。教師面對ADHD學童之工作壓力、情緒管理與自我效能之關係研究。﹝碩士論文。臺北市立大學﹞</a:t>
            </a:r>
          </a:p>
          <a:p>
            <a:pPr algn="just">
              <a:lnSpc>
                <a:spcPts val="4625"/>
              </a:lnSpc>
            </a:pPr>
            <a:r>
              <a:rPr lang="en-US" sz="3700">
                <a:solidFill>
                  <a:srgbClr val="000000"/>
                </a:solidFill>
                <a:latin typeface="王漢宗顏楷體"/>
                <a:ea typeface="王漢宗顏楷體"/>
                <a:cs typeface="王漢宗顏楷體"/>
                <a:sym typeface="王漢宗顏楷體"/>
              </a:rPr>
              <a:t>李真誼、鄧佳恩（2022）。實施正向管教的學習扶助課程。臺灣教育評論月刊，11(2)，136-139。</a:t>
            </a:r>
          </a:p>
          <a:p>
            <a:pPr algn="just">
              <a:lnSpc>
                <a:spcPts val="4625"/>
              </a:lnSpc>
            </a:pPr>
            <a:r>
              <a:rPr lang="en-US" sz="3700">
                <a:solidFill>
                  <a:srgbClr val="000000"/>
                </a:solidFill>
                <a:latin typeface="王漢宗顏楷體"/>
                <a:ea typeface="王漢宗顏楷體"/>
                <a:cs typeface="王漢宗顏楷體"/>
                <a:sym typeface="王漢宗顏楷體"/>
              </a:rPr>
              <a:t>邱素鳳、陳采妤、黃瑀婷（2021）。心理劇應用在注意力不足／過動症兒童之情緒適應探究。臺灣心理劇學刊，(4)，71-92。</a:t>
            </a:r>
          </a:p>
          <a:p>
            <a:pPr algn="just">
              <a:lnSpc>
                <a:spcPts val="4625"/>
              </a:lnSpc>
            </a:pPr>
            <a:r>
              <a:rPr lang="en-US" sz="3700">
                <a:solidFill>
                  <a:srgbClr val="000000"/>
                </a:solidFill>
                <a:latin typeface="王漢宗顏楷體"/>
                <a:ea typeface="王漢宗顏楷體"/>
                <a:cs typeface="王漢宗顏楷體"/>
                <a:sym typeface="王漢宗顏楷體"/>
              </a:rPr>
              <a:t>徐嘉珍（2015）。教師如何實施正向管教，提升班級經營效能。臺灣教育評論月刊，4(3)，58-62。</a:t>
            </a:r>
          </a:p>
          <a:p>
            <a:pPr algn="just">
              <a:lnSpc>
                <a:spcPts val="4625"/>
              </a:lnSpc>
            </a:pPr>
            <a:r>
              <a:rPr lang="en-US" sz="3700">
                <a:solidFill>
                  <a:srgbClr val="000000"/>
                </a:solidFill>
                <a:latin typeface="王漢宗顏楷體"/>
                <a:ea typeface="王漢宗顏楷體"/>
                <a:cs typeface="王漢宗顏楷體"/>
                <a:sym typeface="王漢宗顏楷體"/>
              </a:rPr>
              <a:t>韋龍方（2017）。國小教師正向管教對校園學童霸凌防治之影響因素。臺灣教育評論月刊，6(8)，207-223。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947215">
            <a:off x="-570593" y="8923046"/>
            <a:ext cx="2262122" cy="1369612"/>
          </a:xfrm>
          <a:custGeom>
            <a:avLst/>
            <a:gdLst/>
            <a:ahLst/>
            <a:cxnLst/>
            <a:rect l="l" t="t" r="r" b="b"/>
            <a:pathLst>
              <a:path w="2262122" h="1369612">
                <a:moveTo>
                  <a:pt x="0" y="0"/>
                </a:moveTo>
                <a:lnTo>
                  <a:pt x="2262122" y="0"/>
                </a:lnTo>
                <a:lnTo>
                  <a:pt x="2262122" y="1369612"/>
                </a:lnTo>
                <a:lnTo>
                  <a:pt x="0" y="1369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5527744" y="9331042"/>
            <a:ext cx="3128698" cy="3352540"/>
          </a:xfrm>
          <a:custGeom>
            <a:avLst/>
            <a:gdLst/>
            <a:ahLst/>
            <a:cxnLst/>
            <a:rect l="l" t="t" r="r" b="b"/>
            <a:pathLst>
              <a:path w="3128698" h="3352540">
                <a:moveTo>
                  <a:pt x="0" y="0"/>
                </a:moveTo>
                <a:lnTo>
                  <a:pt x="3128698" y="0"/>
                </a:lnTo>
                <a:lnTo>
                  <a:pt x="3128698" y="3352540"/>
                </a:lnTo>
                <a:lnTo>
                  <a:pt x="0" y="33525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TextBox 10"/>
          <p:cNvSpPr txBox="1"/>
          <p:nvPr/>
        </p:nvSpPr>
        <p:spPr>
          <a:xfrm>
            <a:off x="4282515" y="-127627"/>
            <a:ext cx="9722969" cy="1714500"/>
          </a:xfrm>
          <a:prstGeom prst="rect">
            <a:avLst/>
          </a:prstGeom>
        </p:spPr>
        <p:txBody>
          <a:bodyPr lIns="0" tIns="0" rIns="0" bIns="0" rtlCol="0" anchor="t">
            <a:spAutoFit/>
          </a:bodyPr>
          <a:lstStyle/>
          <a:p>
            <a:pPr algn="ctr">
              <a:lnSpc>
                <a:spcPts val="12599"/>
              </a:lnSpc>
            </a:pPr>
            <a:r>
              <a:rPr lang="en-US" sz="9000">
                <a:solidFill>
                  <a:srgbClr val="449FA2"/>
                </a:solidFill>
                <a:latin typeface="王漢宗顏楷體"/>
                <a:ea typeface="王漢宗顏楷體"/>
                <a:cs typeface="王漢宗顏楷體"/>
                <a:sym typeface="王漢宗顏楷體"/>
              </a:rPr>
              <a:t>參考文獻</a:t>
            </a:r>
          </a:p>
        </p:txBody>
      </p:sp>
      <p:sp>
        <p:nvSpPr>
          <p:cNvPr id="11" name="TextBox 11"/>
          <p:cNvSpPr txBox="1"/>
          <p:nvPr/>
        </p:nvSpPr>
        <p:spPr>
          <a:xfrm>
            <a:off x="491530" y="1491623"/>
            <a:ext cx="17555817" cy="8206105"/>
          </a:xfrm>
          <a:prstGeom prst="rect">
            <a:avLst/>
          </a:prstGeom>
        </p:spPr>
        <p:txBody>
          <a:bodyPr lIns="0" tIns="0" rIns="0" bIns="0" rtlCol="0" anchor="t">
            <a:spAutoFit/>
          </a:bodyPr>
          <a:lstStyle/>
          <a:p>
            <a:pPr algn="l">
              <a:lnSpc>
                <a:spcPts val="4625"/>
              </a:lnSpc>
            </a:pPr>
            <a:r>
              <a:rPr lang="en-US" sz="3700">
                <a:solidFill>
                  <a:srgbClr val="000000"/>
                </a:solidFill>
                <a:latin typeface="王漢宗顏楷體"/>
                <a:ea typeface="王漢宗顏楷體"/>
                <a:cs typeface="王漢宗顏楷體"/>
                <a:sym typeface="王漢宗顏楷體"/>
              </a:rPr>
              <a:t>許加欣（2024）。不正向的時代，如何正向管教？－正向管教之省思。臺灣教育評論月刊，13(2)，125-129。</a:t>
            </a:r>
          </a:p>
          <a:p>
            <a:pPr algn="l">
              <a:lnSpc>
                <a:spcPts val="4625"/>
              </a:lnSpc>
            </a:pPr>
            <a:r>
              <a:rPr lang="en-US" sz="3700">
                <a:solidFill>
                  <a:srgbClr val="000000"/>
                </a:solidFill>
                <a:latin typeface="王漢宗顏楷體"/>
                <a:ea typeface="王漢宗顏楷體"/>
                <a:cs typeface="王漢宗顏楷體"/>
                <a:sym typeface="王漢宗顏楷體"/>
              </a:rPr>
              <a:t>許維堅、蔡岳融、沈郁敏、許倖瑜、葉人豪（2022）。注意力不足過動症整合治療（醫＋3）模式：模式的發展以及療效初探。健康促進研究與實務，5(1)，28-35。</a:t>
            </a:r>
          </a:p>
          <a:p>
            <a:pPr algn="l">
              <a:lnSpc>
                <a:spcPts val="4625"/>
              </a:lnSpc>
            </a:pPr>
            <a:r>
              <a:rPr lang="en-US" sz="3700">
                <a:solidFill>
                  <a:srgbClr val="000000"/>
                </a:solidFill>
                <a:latin typeface="王漢宗顏楷體"/>
                <a:ea typeface="王漢宗顏楷體"/>
                <a:cs typeface="王漢宗顏楷體"/>
                <a:sym typeface="王漢宗顏楷體"/>
              </a:rPr>
              <a:t>郭昌原（2015）。國中資源班教師的正向管教策略及其學生之幸福感與知覺教師教學效能之研究。﹝碩士論文。中原大學﹞</a:t>
            </a:r>
          </a:p>
          <a:p>
            <a:pPr algn="l">
              <a:lnSpc>
                <a:spcPts val="4625"/>
              </a:lnSpc>
            </a:pPr>
            <a:r>
              <a:rPr lang="en-US" sz="3700">
                <a:solidFill>
                  <a:srgbClr val="000000"/>
                </a:solidFill>
                <a:latin typeface="王漢宗顏楷體"/>
                <a:ea typeface="王漢宗顏楷體"/>
                <a:cs typeface="王漢宗顏楷體"/>
                <a:sym typeface="王漢宗顏楷體"/>
              </a:rPr>
              <a:t>張珺涵（2020）。以正向行為支持改善學齡前ADHD幼兒之行為問題〔碩士論文，國立臺灣師範大學〕。</a:t>
            </a:r>
          </a:p>
          <a:p>
            <a:pPr algn="l">
              <a:lnSpc>
                <a:spcPts val="4625"/>
              </a:lnSpc>
            </a:pPr>
            <a:r>
              <a:rPr lang="en-US" sz="3700">
                <a:solidFill>
                  <a:srgbClr val="000000"/>
                </a:solidFill>
                <a:latin typeface="王漢宗顏楷體"/>
                <a:ea typeface="王漢宗顏楷體"/>
                <a:cs typeface="王漢宗顏楷體"/>
                <a:sym typeface="王漢宗顏楷體"/>
              </a:rPr>
              <a:t>陳志平（2010）。國民中小學情緒行為障礙學生多元介入團隊模式之研究。﹝博士論文。國立彰化師範大學﹞</a:t>
            </a:r>
          </a:p>
          <a:p>
            <a:pPr algn="l">
              <a:lnSpc>
                <a:spcPts val="4625"/>
              </a:lnSpc>
            </a:pPr>
            <a:r>
              <a:rPr lang="en-US" sz="3700">
                <a:solidFill>
                  <a:srgbClr val="000000"/>
                </a:solidFill>
                <a:latin typeface="王漢宗顏楷體"/>
                <a:ea typeface="王漢宗顏楷體"/>
                <a:cs typeface="王漢宗顏楷體"/>
                <a:sym typeface="王漢宗顏楷體"/>
              </a:rPr>
              <a:t>陳美妙、張高賓（2014）。認知行為遊戲治療對ADHD兒童干擾行為之成效研究。家庭教育與諮商學刊，(16)，1-27。</a:t>
            </a:r>
          </a:p>
          <a:p>
            <a:pPr algn="l">
              <a:lnSpc>
                <a:spcPts val="4625"/>
              </a:lnSpc>
            </a:pPr>
            <a:r>
              <a:rPr lang="en-US" sz="3700">
                <a:solidFill>
                  <a:srgbClr val="000000"/>
                </a:solidFill>
                <a:latin typeface="王漢宗顏楷體"/>
                <a:ea typeface="王漢宗顏楷體"/>
                <a:cs typeface="王漢宗顏楷體"/>
                <a:sym typeface="王漢宗顏楷體"/>
              </a:rPr>
              <a:t>陳國泰（2018）。認知行為療法（CBT）在注意力缺陷過動症（ADHD）學生輔導上的應用之探究。國民教育學報，(15)，1-19。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4282515" y="-127627"/>
            <a:ext cx="9722969" cy="1714500"/>
          </a:xfrm>
          <a:prstGeom prst="rect">
            <a:avLst/>
          </a:prstGeom>
        </p:spPr>
        <p:txBody>
          <a:bodyPr lIns="0" tIns="0" rIns="0" bIns="0" rtlCol="0" anchor="t">
            <a:spAutoFit/>
          </a:bodyPr>
          <a:lstStyle/>
          <a:p>
            <a:pPr algn="ctr">
              <a:lnSpc>
                <a:spcPts val="12599"/>
              </a:lnSpc>
            </a:pPr>
            <a:r>
              <a:rPr lang="en-US" sz="9000">
                <a:solidFill>
                  <a:srgbClr val="449FA2"/>
                </a:solidFill>
                <a:latin typeface="王漢宗顏楷體"/>
                <a:ea typeface="王漢宗顏楷體"/>
                <a:cs typeface="王漢宗顏楷體"/>
                <a:sym typeface="王漢宗顏楷體"/>
              </a:rPr>
              <a:t>參考文獻</a:t>
            </a:r>
          </a:p>
        </p:txBody>
      </p:sp>
      <p:sp>
        <p:nvSpPr>
          <p:cNvPr id="9" name="TextBox 9"/>
          <p:cNvSpPr txBox="1"/>
          <p:nvPr/>
        </p:nvSpPr>
        <p:spPr>
          <a:xfrm>
            <a:off x="491530" y="1491623"/>
            <a:ext cx="17555817" cy="7872095"/>
          </a:xfrm>
          <a:prstGeom prst="rect">
            <a:avLst/>
          </a:prstGeom>
        </p:spPr>
        <p:txBody>
          <a:bodyPr lIns="0" tIns="0" rIns="0" bIns="0" rtlCol="0" anchor="t">
            <a:spAutoFit/>
          </a:bodyPr>
          <a:lstStyle/>
          <a:p>
            <a:pPr algn="l">
              <a:lnSpc>
                <a:spcPts val="4750"/>
              </a:lnSpc>
            </a:pPr>
            <a:r>
              <a:rPr lang="en-US" sz="3800">
                <a:solidFill>
                  <a:srgbClr val="000000"/>
                </a:solidFill>
                <a:latin typeface="王漢宗顏楷體"/>
                <a:ea typeface="王漢宗顏楷體"/>
                <a:cs typeface="王漢宗顏楷體"/>
                <a:sym typeface="王漢宗顏楷體"/>
              </a:rPr>
              <a:t>陳寧容（2011）。幼教師對正向管教之教學信念與策略研究。長庚科技學刊，(15)，63-80。</a:t>
            </a:r>
          </a:p>
          <a:p>
            <a:pPr algn="l">
              <a:lnSpc>
                <a:spcPts val="4750"/>
              </a:lnSpc>
            </a:pPr>
            <a:r>
              <a:rPr lang="en-US" sz="3800">
                <a:solidFill>
                  <a:srgbClr val="000000"/>
                </a:solidFill>
                <a:latin typeface="王漢宗顏楷體"/>
                <a:ea typeface="王漢宗顏楷體"/>
                <a:cs typeface="王漢宗顏楷體"/>
                <a:sym typeface="王漢宗顏楷體"/>
              </a:rPr>
              <a:t>黃宜屏、吳雅萍、陳佩伶、陳明聰（2016）。輔助溝通介入對發展性障礙者表達性溝通成效探討：近六年臺灣研究系統性分析結果。特教論壇，(21)，45-64。</a:t>
            </a:r>
          </a:p>
          <a:p>
            <a:pPr algn="l">
              <a:lnSpc>
                <a:spcPts val="4750"/>
              </a:lnSpc>
            </a:pPr>
            <a:r>
              <a:rPr lang="en-US" sz="3800">
                <a:solidFill>
                  <a:srgbClr val="000000"/>
                </a:solidFill>
                <a:latin typeface="王漢宗顏楷體"/>
                <a:ea typeface="王漢宗顏楷體"/>
                <a:cs typeface="王漢宗顏楷體"/>
                <a:sym typeface="王漢宗顏楷體"/>
              </a:rPr>
              <a:t>黃筱雯（2017）。迷思概念探究—孩子不打不成器？。臺灣教育評論月刊，6(6)，171-173。</a:t>
            </a:r>
          </a:p>
          <a:p>
            <a:pPr algn="l">
              <a:lnSpc>
                <a:spcPts val="4750"/>
              </a:lnSpc>
            </a:pPr>
            <a:r>
              <a:rPr lang="en-US" sz="3800">
                <a:solidFill>
                  <a:srgbClr val="000000"/>
                </a:solidFill>
                <a:latin typeface="王漢宗顏楷體"/>
                <a:ea typeface="王漢宗顏楷體"/>
                <a:cs typeface="王漢宗顏楷體"/>
                <a:sym typeface="王漢宗顏楷體"/>
              </a:rPr>
              <a:t>黃齡慧（2016）。正向行為支持策略對改善國小注意力缺陷過動症學生不聽從行為之行動研究。﹝碩士論文。國立臺東大學﹞</a:t>
            </a:r>
          </a:p>
          <a:p>
            <a:pPr algn="l">
              <a:lnSpc>
                <a:spcPts val="4750"/>
              </a:lnSpc>
            </a:pPr>
            <a:r>
              <a:rPr lang="en-US" sz="3800">
                <a:solidFill>
                  <a:srgbClr val="000000"/>
                </a:solidFill>
                <a:latin typeface="王漢宗顏楷體"/>
                <a:ea typeface="王漢宗顏楷體"/>
                <a:cs typeface="王漢宗顏楷體"/>
                <a:sym typeface="王漢宗顏楷體"/>
              </a:rPr>
              <a:t>湯素琴、龔萬菁、鄒國蘇、林郁融（2014）。兒童注意力缺陷過動疾患短期跨專業團體治療之療效。北市醫學雜誌，11(1)，15-23。</a:t>
            </a:r>
          </a:p>
          <a:p>
            <a:pPr algn="l">
              <a:lnSpc>
                <a:spcPts val="4750"/>
              </a:lnSpc>
            </a:pPr>
            <a:r>
              <a:rPr lang="en-US" sz="3800">
                <a:solidFill>
                  <a:srgbClr val="000000"/>
                </a:solidFill>
                <a:latin typeface="王漢宗顏楷體"/>
                <a:ea typeface="王漢宗顏楷體"/>
                <a:cs typeface="王漢宗顏楷體"/>
                <a:sym typeface="王漢宗顏楷體"/>
              </a:rPr>
              <a:t>廖勇潭（2011）。正向管教的心方法。品質月刊，47(10)，37-38。</a:t>
            </a:r>
          </a:p>
          <a:p>
            <a:pPr algn="l">
              <a:lnSpc>
                <a:spcPts val="4750"/>
              </a:lnSpc>
            </a:pPr>
            <a:r>
              <a:rPr lang="en-US" sz="3800">
                <a:solidFill>
                  <a:srgbClr val="000000"/>
                </a:solidFill>
                <a:latin typeface="王漢宗顏楷體"/>
                <a:ea typeface="王漢宗顏楷體"/>
                <a:cs typeface="王漢宗顏楷體"/>
                <a:sym typeface="王漢宗顏楷體"/>
              </a:rPr>
              <a:t>劉泳君（2024）。探究薩提爾家族治療於國小ADHD學童偷竊行為之輔導實務應用。特殊教育發展期刊，(78)，49-64。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4282515" y="-127627"/>
            <a:ext cx="9722969" cy="1714500"/>
          </a:xfrm>
          <a:prstGeom prst="rect">
            <a:avLst/>
          </a:prstGeom>
        </p:spPr>
        <p:txBody>
          <a:bodyPr lIns="0" tIns="0" rIns="0" bIns="0" rtlCol="0" anchor="t">
            <a:spAutoFit/>
          </a:bodyPr>
          <a:lstStyle/>
          <a:p>
            <a:pPr algn="ctr">
              <a:lnSpc>
                <a:spcPts val="12599"/>
              </a:lnSpc>
            </a:pPr>
            <a:r>
              <a:rPr lang="en-US" sz="9000">
                <a:solidFill>
                  <a:srgbClr val="449FA2"/>
                </a:solidFill>
                <a:latin typeface="王漢宗顏楷體"/>
                <a:ea typeface="王漢宗顏楷體"/>
                <a:cs typeface="王漢宗顏楷體"/>
                <a:sym typeface="王漢宗顏楷體"/>
              </a:rPr>
              <a:t>參考文獻</a:t>
            </a:r>
          </a:p>
        </p:txBody>
      </p:sp>
      <p:sp>
        <p:nvSpPr>
          <p:cNvPr id="9" name="TextBox 9"/>
          <p:cNvSpPr txBox="1"/>
          <p:nvPr/>
        </p:nvSpPr>
        <p:spPr>
          <a:xfrm>
            <a:off x="491530" y="1296287"/>
            <a:ext cx="17555817" cy="7625080"/>
          </a:xfrm>
          <a:prstGeom prst="rect">
            <a:avLst/>
          </a:prstGeom>
        </p:spPr>
        <p:txBody>
          <a:bodyPr lIns="0" tIns="0" rIns="0" bIns="0" rtlCol="0" anchor="t">
            <a:spAutoFit/>
          </a:bodyPr>
          <a:lstStyle/>
          <a:p>
            <a:pPr algn="l">
              <a:lnSpc>
                <a:spcPts val="4625"/>
              </a:lnSpc>
            </a:pPr>
            <a:r>
              <a:rPr lang="en-US" sz="3700">
                <a:solidFill>
                  <a:srgbClr val="000000"/>
                </a:solidFill>
                <a:latin typeface="王漢宗顏楷體"/>
                <a:ea typeface="王漢宗顏楷體"/>
                <a:cs typeface="王漢宗顏楷體"/>
                <a:sym typeface="王漢宗顏楷體"/>
              </a:rPr>
              <a:t>蔡青倫（2023）。淺談正向行為支持策略協助矯正學校情緒行為障礙學生改善問題行為。桃竹區特殊教育，(41)，1-9。</a:t>
            </a:r>
          </a:p>
          <a:p>
            <a:pPr algn="l">
              <a:lnSpc>
                <a:spcPts val="4625"/>
              </a:lnSpc>
            </a:pPr>
            <a:r>
              <a:rPr lang="en-US" sz="3700">
                <a:solidFill>
                  <a:srgbClr val="000000"/>
                </a:solidFill>
                <a:latin typeface="王漢宗顏楷體"/>
                <a:ea typeface="王漢宗顏楷體"/>
                <a:cs typeface="王漢宗顏楷體"/>
                <a:sym typeface="王漢宗顏楷體"/>
              </a:rPr>
              <a:t>賴美言、游錦雲（2010）。藝術治療團體應用在ADHD兒童之人際適應輔導初探。國小特殊教育，(50)，101-115。</a:t>
            </a:r>
          </a:p>
          <a:p>
            <a:pPr algn="l">
              <a:lnSpc>
                <a:spcPts val="4625"/>
              </a:lnSpc>
            </a:pPr>
            <a:r>
              <a:rPr lang="en-US" sz="3700">
                <a:solidFill>
                  <a:srgbClr val="000000"/>
                </a:solidFill>
                <a:latin typeface="王漢宗顏楷體"/>
                <a:ea typeface="王漢宗顏楷體"/>
                <a:cs typeface="王漢宗顏楷體"/>
                <a:sym typeface="王漢宗顏楷體"/>
              </a:rPr>
              <a:t>鍾玉玲（2013）。桌上遊戲對國小ADHD學生注意力之影響。﹝碩士論文。國立臺灣師範大學﹞</a:t>
            </a:r>
          </a:p>
          <a:p>
            <a:pPr algn="l">
              <a:lnSpc>
                <a:spcPts val="4625"/>
              </a:lnSpc>
            </a:pPr>
            <a:r>
              <a:rPr lang="en-US" sz="3700">
                <a:solidFill>
                  <a:srgbClr val="000000"/>
                </a:solidFill>
                <a:latin typeface="王漢宗顏楷體"/>
                <a:ea typeface="王漢宗顏楷體"/>
                <a:cs typeface="王漢宗顏楷體"/>
                <a:sym typeface="王漢宗顏楷體"/>
              </a:rPr>
              <a:t>Huang, H. L., Huang, L. L., Chao, C. C., &amp; Su, Y. H. (2011). A Preliminary Study of the Socialization Process in Toddlers at Risk of ADHD. 臨床心理學刊, 5(2), 25-36. </a:t>
            </a:r>
          </a:p>
          <a:p>
            <a:pPr algn="l">
              <a:lnSpc>
                <a:spcPts val="4625"/>
              </a:lnSpc>
            </a:pPr>
            <a:r>
              <a:rPr lang="en-US" sz="3700">
                <a:solidFill>
                  <a:srgbClr val="000000"/>
                </a:solidFill>
                <a:latin typeface="王漢宗顏楷體"/>
                <a:ea typeface="王漢宗顏楷體"/>
                <a:cs typeface="王漢宗顏楷體"/>
                <a:sym typeface="王漢宗顏楷體"/>
              </a:rPr>
              <a:t>兒童少年權益網</a:t>
            </a:r>
            <a:r>
              <a:rPr lang="en-US" sz="3700" u="sng">
                <a:solidFill>
                  <a:srgbClr val="000000"/>
                </a:solidFill>
                <a:latin typeface="王漢宗顏楷體"/>
                <a:ea typeface="王漢宗顏楷體"/>
                <a:cs typeface="王漢宗顏楷體"/>
                <a:sym typeface="王漢宗顏楷體"/>
                <a:hlinkClick r:id="rId14" tooltip="https://www.cylaw.org.tw/about/crc/26/108"/>
              </a:rPr>
              <a:t>https://www.cylaw.org.tw/about/crc/26/108</a:t>
            </a:r>
          </a:p>
          <a:p>
            <a:pPr algn="l">
              <a:lnSpc>
                <a:spcPts val="4625"/>
              </a:lnSpc>
            </a:pPr>
            <a:r>
              <a:rPr lang="en-US" sz="3700">
                <a:solidFill>
                  <a:srgbClr val="000000"/>
                </a:solidFill>
                <a:latin typeface="王漢宗顏楷體"/>
                <a:ea typeface="王漢宗顏楷體"/>
                <a:cs typeface="王漢宗顏楷體"/>
                <a:sym typeface="王漢宗顏楷體"/>
              </a:rPr>
              <a:t>學校訂定教師輔導與管教學生辦法注意事項</a:t>
            </a:r>
            <a:r>
              <a:rPr lang="en-US" sz="3700" u="sng">
                <a:solidFill>
                  <a:srgbClr val="000000"/>
                </a:solidFill>
                <a:latin typeface="王漢宗顏楷體"/>
                <a:ea typeface="王漢宗顏楷體"/>
                <a:cs typeface="王漢宗顏楷體"/>
                <a:sym typeface="王漢宗顏楷體"/>
                <a:hlinkClick r:id="rId15" tooltip="https://edu.law.moe.gov.tw/LawContent.aspx?id=GL002147&amp;kw=%E5%AD%B8%E7%94%9F%E8%BC%94%E5%B0%8E"/>
              </a:rPr>
              <a:t>https://edu.law.moe.gov.tw/LawContent.aspx?id=GL002147&amp;kw=%E5%AD%B8%E7%94%9F%E8%BC%94%E5%B0%8E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1486" y="887293"/>
            <a:ext cx="1996660" cy="1829667"/>
          </a:xfrm>
          <a:custGeom>
            <a:avLst/>
            <a:gdLst/>
            <a:ahLst/>
            <a:cxnLst/>
            <a:rect l="l" t="t" r="r" b="b"/>
            <a:pathLst>
              <a:path w="1996660" h="1829667">
                <a:moveTo>
                  <a:pt x="0" y="0"/>
                </a:moveTo>
                <a:lnTo>
                  <a:pt x="1996660" y="0"/>
                </a:lnTo>
                <a:lnTo>
                  <a:pt x="1996660" y="1829667"/>
                </a:lnTo>
                <a:lnTo>
                  <a:pt x="0" y="1829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6031852" y="4128738"/>
            <a:ext cx="1633999" cy="1692466"/>
          </a:xfrm>
          <a:custGeom>
            <a:avLst/>
            <a:gdLst/>
            <a:ahLst/>
            <a:cxnLst/>
            <a:rect l="l" t="t" r="r" b="b"/>
            <a:pathLst>
              <a:path w="1633999" h="1692466">
                <a:moveTo>
                  <a:pt x="0" y="0"/>
                </a:moveTo>
                <a:lnTo>
                  <a:pt x="1633999" y="0"/>
                </a:lnTo>
                <a:lnTo>
                  <a:pt x="1633999" y="1692467"/>
                </a:lnTo>
                <a:lnTo>
                  <a:pt x="0" y="169246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7617545" y="-1017884"/>
            <a:ext cx="3052910" cy="2569995"/>
          </a:xfrm>
          <a:custGeom>
            <a:avLst/>
            <a:gdLst/>
            <a:ahLst/>
            <a:cxnLst/>
            <a:rect l="l" t="t" r="r" b="b"/>
            <a:pathLst>
              <a:path w="3052910" h="2569995">
                <a:moveTo>
                  <a:pt x="0" y="0"/>
                </a:moveTo>
                <a:lnTo>
                  <a:pt x="3052910" y="0"/>
                </a:lnTo>
                <a:lnTo>
                  <a:pt x="3052910" y="2569996"/>
                </a:lnTo>
                <a:lnTo>
                  <a:pt x="0" y="25699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947215">
            <a:off x="-570593" y="8923046"/>
            <a:ext cx="2262122" cy="1369612"/>
          </a:xfrm>
          <a:custGeom>
            <a:avLst/>
            <a:gdLst/>
            <a:ahLst/>
            <a:cxnLst/>
            <a:rect l="l" t="t" r="r" b="b"/>
            <a:pathLst>
              <a:path w="2262122" h="1369612">
                <a:moveTo>
                  <a:pt x="0" y="0"/>
                </a:moveTo>
                <a:lnTo>
                  <a:pt x="2262122" y="0"/>
                </a:lnTo>
                <a:lnTo>
                  <a:pt x="2262122" y="1369612"/>
                </a:lnTo>
                <a:lnTo>
                  <a:pt x="0" y="136961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a:off x="5527744" y="9331042"/>
            <a:ext cx="3128698" cy="3352540"/>
          </a:xfrm>
          <a:custGeom>
            <a:avLst/>
            <a:gdLst/>
            <a:ahLst/>
            <a:cxnLst/>
            <a:rect l="l" t="t" r="r" b="b"/>
            <a:pathLst>
              <a:path w="3128698" h="3352540">
                <a:moveTo>
                  <a:pt x="0" y="0"/>
                </a:moveTo>
                <a:lnTo>
                  <a:pt x="3128698" y="0"/>
                </a:lnTo>
                <a:lnTo>
                  <a:pt x="3128698" y="3352540"/>
                </a:lnTo>
                <a:lnTo>
                  <a:pt x="0" y="335254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3" name="TextBox 13"/>
          <p:cNvSpPr txBox="1"/>
          <p:nvPr/>
        </p:nvSpPr>
        <p:spPr>
          <a:xfrm>
            <a:off x="2871840" y="3784356"/>
            <a:ext cx="12544320" cy="2451588"/>
          </a:xfrm>
          <a:prstGeom prst="rect">
            <a:avLst/>
          </a:prstGeom>
        </p:spPr>
        <p:txBody>
          <a:bodyPr lIns="0" tIns="0" rIns="0" bIns="0" rtlCol="0" anchor="t">
            <a:spAutoFit/>
          </a:bodyPr>
          <a:lstStyle/>
          <a:p>
            <a:pPr algn="ctr">
              <a:lnSpc>
                <a:spcPts val="20126"/>
              </a:lnSpc>
            </a:pPr>
            <a:r>
              <a:rPr lang="en-US" sz="14375">
                <a:solidFill>
                  <a:srgbClr val="449FA2"/>
                </a:solidFill>
                <a:latin typeface="Happy Font TH"/>
                <a:ea typeface="Happy Font TH"/>
                <a:cs typeface="Happy Font TH"/>
                <a:sym typeface="Happy Font TH"/>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4483240" y="6922"/>
            <a:ext cx="9088659" cy="1691131"/>
          </a:xfrm>
          <a:prstGeom prst="rect">
            <a:avLst/>
          </a:prstGeom>
        </p:spPr>
        <p:txBody>
          <a:bodyPr lIns="0" tIns="0" rIns="0" bIns="0" rtlCol="0" anchor="t">
            <a:spAutoFit/>
          </a:bodyPr>
          <a:lstStyle/>
          <a:p>
            <a:pPr algn="ctr">
              <a:lnSpc>
                <a:spcPts val="12313"/>
              </a:lnSpc>
            </a:pPr>
            <a:r>
              <a:rPr lang="en-US" sz="8795">
                <a:solidFill>
                  <a:srgbClr val="000000"/>
                </a:solidFill>
                <a:latin typeface="王漢宗顏楷體"/>
                <a:ea typeface="王漢宗顏楷體"/>
                <a:cs typeface="王漢宗顏楷體"/>
                <a:sym typeface="王漢宗顏楷體"/>
              </a:rPr>
              <a:t>前言</a:t>
            </a:r>
          </a:p>
        </p:txBody>
      </p:sp>
      <p:sp>
        <p:nvSpPr>
          <p:cNvPr id="9" name="TextBox 9"/>
          <p:cNvSpPr txBox="1"/>
          <p:nvPr/>
        </p:nvSpPr>
        <p:spPr>
          <a:xfrm>
            <a:off x="685800" y="2068856"/>
            <a:ext cx="17169434" cy="5744521"/>
          </a:xfrm>
          <a:prstGeom prst="rect">
            <a:avLst/>
          </a:prstGeom>
        </p:spPr>
        <p:txBody>
          <a:bodyPr wrap="square" lIns="0" tIns="0" rIns="0" bIns="0" rtlCol="0" anchor="t">
            <a:spAutoFit/>
          </a:bodyPr>
          <a:lstStyle/>
          <a:p>
            <a:pPr algn="just">
              <a:lnSpc>
                <a:spcPct val="150000"/>
              </a:lnSpc>
            </a:pPr>
            <a:r>
              <a:rPr lang="en-US" sz="5100" dirty="0">
                <a:solidFill>
                  <a:srgbClr val="000000"/>
                </a:solidFill>
                <a:latin typeface="王漢宗顏楷體"/>
                <a:ea typeface="王漢宗顏楷體"/>
                <a:cs typeface="王漢宗顏楷體"/>
                <a:sym typeface="王漢宗顏楷體"/>
              </a:rPr>
              <a:t>    </a:t>
            </a:r>
            <a:r>
              <a:rPr lang="en-US" sz="5100" dirty="0">
                <a:latin typeface="王漢宗顏楷體"/>
                <a:ea typeface="王漢宗顏楷體"/>
                <a:cs typeface="王漢宗顏楷體"/>
                <a:sym typeface="王漢宗顏楷體"/>
              </a:rPr>
              <a:t>本研究探討正向管教在教育現場的重要性，特別針對注意力缺陷過動症（ADHD）學童的行為引導與教學策略調整。正向管教源於Adler個人心理學，強調尊重、合作與支持，以取代傳統打罵與懲罰方式</a:t>
            </a:r>
            <a:r>
              <a:rPr lang="en-US" sz="5100" dirty="0">
                <a:solidFill>
                  <a:srgbClr val="000000"/>
                </a:solidFill>
                <a:latin typeface="王漢宗顏楷體"/>
                <a:ea typeface="王漢宗顏楷體"/>
                <a:cs typeface="王漢宗顏楷體"/>
                <a:sym typeface="王漢宗顏楷體"/>
              </a:rPr>
              <a:t>，避免傷害學生自尊與信任關係，並促進自律與正向行為養成。</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a:extLst>
            <a:ext uri="{FF2B5EF4-FFF2-40B4-BE49-F238E27FC236}">
              <a16:creationId xmlns:a16="http://schemas.microsoft.com/office/drawing/2014/main" id="{52FCA471-F240-726A-672E-F5C0D6548E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BE0A9E-5698-C3ED-93CC-EF00843428EB}"/>
              </a:ext>
            </a:extLst>
          </p:cNvPr>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a:extLst>
              <a:ext uri="{FF2B5EF4-FFF2-40B4-BE49-F238E27FC236}">
                <a16:creationId xmlns:a16="http://schemas.microsoft.com/office/drawing/2014/main" id="{015AAC61-7D51-E397-45D9-6AEA8BF3A3F2}"/>
              </a:ext>
            </a:extLst>
          </p:cNvPr>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FF2B5EF4-FFF2-40B4-BE49-F238E27FC236}">
                <a16:creationId xmlns:a16="http://schemas.microsoft.com/office/drawing/2014/main" id="{3D7A4C8D-20DE-752C-9352-119B779A9F69}"/>
              </a:ext>
            </a:extLst>
          </p:cNvPr>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a:extLst>
              <a:ext uri="{FF2B5EF4-FFF2-40B4-BE49-F238E27FC236}">
                <a16:creationId xmlns:a16="http://schemas.microsoft.com/office/drawing/2014/main" id="{2D7C51E5-C675-5B3D-6C7D-8153DAC20ADC}"/>
              </a:ext>
            </a:extLst>
          </p:cNvPr>
          <p:cNvSpPr/>
          <p:nvPr/>
        </p:nvSpPr>
        <p:spPr>
          <a:xfrm>
            <a:off x="8879800" y="8475869"/>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a:extLst>
              <a:ext uri="{FF2B5EF4-FFF2-40B4-BE49-F238E27FC236}">
                <a16:creationId xmlns:a16="http://schemas.microsoft.com/office/drawing/2014/main" id="{1DA80449-634D-AEA3-2BEE-9964BAB34A8F}"/>
              </a:ext>
            </a:extLst>
          </p:cNvPr>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a:extLst>
              <a:ext uri="{FF2B5EF4-FFF2-40B4-BE49-F238E27FC236}">
                <a16:creationId xmlns:a16="http://schemas.microsoft.com/office/drawing/2014/main" id="{187DB2C3-D6ED-2C94-FCBC-D1D65A63A312}"/>
              </a:ext>
            </a:extLst>
          </p:cNvPr>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a:extLst>
              <a:ext uri="{FF2B5EF4-FFF2-40B4-BE49-F238E27FC236}">
                <a16:creationId xmlns:a16="http://schemas.microsoft.com/office/drawing/2014/main" id="{33899199-DE18-14C9-660D-6C4E698A42AC}"/>
              </a:ext>
            </a:extLst>
          </p:cNvPr>
          <p:cNvSpPr txBox="1"/>
          <p:nvPr/>
        </p:nvSpPr>
        <p:spPr>
          <a:xfrm>
            <a:off x="4483240" y="6922"/>
            <a:ext cx="9088659" cy="1691131"/>
          </a:xfrm>
          <a:prstGeom prst="rect">
            <a:avLst/>
          </a:prstGeom>
        </p:spPr>
        <p:txBody>
          <a:bodyPr lIns="0" tIns="0" rIns="0" bIns="0" rtlCol="0" anchor="t">
            <a:spAutoFit/>
          </a:bodyPr>
          <a:lstStyle/>
          <a:p>
            <a:pPr algn="ctr">
              <a:lnSpc>
                <a:spcPts val="12313"/>
              </a:lnSpc>
            </a:pPr>
            <a:r>
              <a:rPr lang="en-US" sz="8795">
                <a:solidFill>
                  <a:srgbClr val="000000"/>
                </a:solidFill>
                <a:latin typeface="王漢宗顏楷體"/>
                <a:ea typeface="王漢宗顏楷體"/>
                <a:cs typeface="王漢宗顏楷體"/>
                <a:sym typeface="王漢宗顏楷體"/>
              </a:rPr>
              <a:t>前言</a:t>
            </a:r>
          </a:p>
        </p:txBody>
      </p:sp>
      <p:pic>
        <p:nvPicPr>
          <p:cNvPr id="10" name="圖片 9">
            <a:extLst>
              <a:ext uri="{FF2B5EF4-FFF2-40B4-BE49-F238E27FC236}">
                <a16:creationId xmlns:a16="http://schemas.microsoft.com/office/drawing/2014/main" id="{B3537E43-E759-F062-65D4-D19656230C94}"/>
              </a:ext>
            </a:extLst>
          </p:cNvPr>
          <p:cNvPicPr>
            <a:picLocks noChangeAspect="1"/>
          </p:cNvPicPr>
          <p:nvPr/>
        </p:nvPicPr>
        <p:blipFill>
          <a:blip r:embed="rId14"/>
          <a:stretch>
            <a:fillRect/>
          </a:stretch>
        </p:blipFill>
        <p:spPr>
          <a:xfrm>
            <a:off x="826596" y="2416458"/>
            <a:ext cx="4715216" cy="5364945"/>
          </a:xfrm>
          <a:prstGeom prst="rect">
            <a:avLst/>
          </a:prstGeom>
          <a:noFill/>
        </p:spPr>
      </p:pic>
      <p:pic>
        <p:nvPicPr>
          <p:cNvPr id="12" name="圖片 11">
            <a:extLst>
              <a:ext uri="{FF2B5EF4-FFF2-40B4-BE49-F238E27FC236}">
                <a16:creationId xmlns:a16="http://schemas.microsoft.com/office/drawing/2014/main" id="{F7BAB497-8957-E44C-46F5-53C7794807A2}"/>
              </a:ext>
            </a:extLst>
          </p:cNvPr>
          <p:cNvPicPr>
            <a:picLocks noChangeAspect="1"/>
          </p:cNvPicPr>
          <p:nvPr/>
        </p:nvPicPr>
        <p:blipFill>
          <a:blip r:embed="rId15"/>
          <a:stretch>
            <a:fillRect/>
          </a:stretch>
        </p:blipFill>
        <p:spPr>
          <a:xfrm>
            <a:off x="6012169" y="2416457"/>
            <a:ext cx="4937991" cy="5364945"/>
          </a:xfrm>
          <a:prstGeom prst="rect">
            <a:avLst/>
          </a:prstGeom>
        </p:spPr>
      </p:pic>
      <p:pic>
        <p:nvPicPr>
          <p:cNvPr id="13" name="圖片 12">
            <a:extLst>
              <a:ext uri="{FF2B5EF4-FFF2-40B4-BE49-F238E27FC236}">
                <a16:creationId xmlns:a16="http://schemas.microsoft.com/office/drawing/2014/main" id="{83CF12C6-9764-18EC-747D-DC0E06814A38}"/>
              </a:ext>
            </a:extLst>
          </p:cNvPr>
          <p:cNvPicPr>
            <a:picLocks noChangeAspect="1"/>
          </p:cNvPicPr>
          <p:nvPr/>
        </p:nvPicPr>
        <p:blipFill>
          <a:blip r:embed="rId15"/>
          <a:stretch>
            <a:fillRect/>
          </a:stretch>
        </p:blipFill>
        <p:spPr>
          <a:xfrm>
            <a:off x="11420517" y="2446725"/>
            <a:ext cx="6056127" cy="5364945"/>
          </a:xfrm>
          <a:prstGeom prst="rect">
            <a:avLst/>
          </a:prstGeom>
        </p:spPr>
      </p:pic>
      <p:sp>
        <p:nvSpPr>
          <p:cNvPr id="15" name="文字方塊 14">
            <a:extLst>
              <a:ext uri="{FF2B5EF4-FFF2-40B4-BE49-F238E27FC236}">
                <a16:creationId xmlns:a16="http://schemas.microsoft.com/office/drawing/2014/main" id="{4B1C4AA3-310C-AA9F-B6E5-6E702CBE8C2E}"/>
              </a:ext>
            </a:extLst>
          </p:cNvPr>
          <p:cNvSpPr txBox="1"/>
          <p:nvPr/>
        </p:nvSpPr>
        <p:spPr>
          <a:xfrm>
            <a:off x="1134322" y="4345662"/>
            <a:ext cx="4188315" cy="2554545"/>
          </a:xfrm>
          <a:prstGeom prst="rect">
            <a:avLst/>
          </a:prstGeom>
          <a:noFill/>
        </p:spPr>
        <p:txBody>
          <a:bodyPr wrap="square">
            <a:spAutoFit/>
          </a:bodyPr>
          <a:lstStyle/>
          <a:p>
            <a:r>
              <a:rPr lang="en-US" altLang="zh-TW" sz="4000" dirty="0" err="1">
                <a:latin typeface="王漢宗顏楷體"/>
                <a:ea typeface="王漢宗顏楷體"/>
                <a:cs typeface="王漢宗顏楷體"/>
                <a:sym typeface="王漢宗顏楷體"/>
              </a:rPr>
              <a:t>如情緒覺察</a:t>
            </a:r>
            <a:r>
              <a:rPr lang="en-US" altLang="zh-TW" sz="4000" dirty="0">
                <a:latin typeface="王漢宗顏楷體"/>
                <a:ea typeface="王漢宗顏楷體"/>
                <a:cs typeface="王漢宗顏楷體"/>
                <a:sym typeface="王漢宗顏楷體"/>
              </a:rPr>
              <a:t>、</a:t>
            </a:r>
          </a:p>
          <a:p>
            <a:r>
              <a:rPr lang="en-US" altLang="zh-TW" sz="4000" dirty="0" err="1">
                <a:latin typeface="王漢宗顏楷體"/>
                <a:ea typeface="王漢宗顏楷體"/>
                <a:cs typeface="王漢宗顏楷體"/>
                <a:sym typeface="王漢宗顏楷體"/>
              </a:rPr>
              <a:t>平衡身心</a:t>
            </a:r>
            <a:r>
              <a:rPr lang="zh-TW" altLang="en-US" sz="4000" dirty="0">
                <a:latin typeface="王漢宗顏楷體"/>
                <a:ea typeface="王漢宗顏楷體"/>
                <a:cs typeface="王漢宗顏楷體"/>
                <a:sym typeface="王漢宗顏楷體"/>
              </a:rPr>
              <a:t>、</a:t>
            </a:r>
            <a:endParaRPr lang="en-US" altLang="zh-TW" sz="4000" dirty="0">
              <a:latin typeface="王漢宗顏楷體"/>
              <a:ea typeface="王漢宗顏楷體"/>
              <a:cs typeface="王漢宗顏楷體"/>
              <a:sym typeface="王漢宗顏楷體"/>
            </a:endParaRPr>
          </a:p>
          <a:p>
            <a:r>
              <a:rPr lang="en-US" altLang="zh-TW" sz="4000" dirty="0" err="1">
                <a:latin typeface="王漢宗顏楷體"/>
                <a:ea typeface="王漢宗顏楷體"/>
                <a:cs typeface="王漢宗顏楷體"/>
                <a:sym typeface="王漢宗顏楷體"/>
              </a:rPr>
              <a:t>保持教學熱忱</a:t>
            </a:r>
            <a:r>
              <a:rPr lang="en-US" altLang="zh-TW" sz="4000" dirty="0">
                <a:latin typeface="王漢宗顏楷體"/>
                <a:ea typeface="王漢宗顏楷體"/>
                <a:cs typeface="王漢宗顏楷體"/>
                <a:sym typeface="王漢宗顏楷體"/>
              </a:rPr>
              <a:t>、</a:t>
            </a:r>
          </a:p>
          <a:p>
            <a:r>
              <a:rPr lang="en-US" altLang="zh-TW" sz="4000" dirty="0" err="1">
                <a:latin typeface="王漢宗顏楷體"/>
                <a:ea typeface="王漢宗顏楷體"/>
                <a:cs typeface="王漢宗顏楷體"/>
                <a:sym typeface="王漢宗顏楷體"/>
              </a:rPr>
              <a:t>轉念與積極行動</a:t>
            </a:r>
            <a:endParaRPr lang="zh-TW" altLang="en-US" sz="4000" dirty="0"/>
          </a:p>
        </p:txBody>
      </p:sp>
      <p:sp>
        <p:nvSpPr>
          <p:cNvPr id="26" name="文字方塊 25">
            <a:extLst>
              <a:ext uri="{FF2B5EF4-FFF2-40B4-BE49-F238E27FC236}">
                <a16:creationId xmlns:a16="http://schemas.microsoft.com/office/drawing/2014/main" id="{A33DAB29-11E4-B2FD-9E40-7A99520DB1DE}"/>
              </a:ext>
            </a:extLst>
          </p:cNvPr>
          <p:cNvSpPr txBox="1"/>
          <p:nvPr/>
        </p:nvSpPr>
        <p:spPr>
          <a:xfrm>
            <a:off x="6355455" y="2727382"/>
            <a:ext cx="4251418" cy="861774"/>
          </a:xfrm>
          <a:prstGeom prst="rect">
            <a:avLst/>
          </a:prstGeom>
          <a:noFill/>
        </p:spPr>
        <p:txBody>
          <a:bodyPr wrap="square">
            <a:spAutoFit/>
          </a:bodyPr>
          <a:lstStyle/>
          <a:p>
            <a:r>
              <a:rPr lang="en-US" altLang="zh-TW" sz="5000" dirty="0" err="1">
                <a:latin typeface="王漢宗顏楷體"/>
                <a:ea typeface="王漢宗顏楷體"/>
                <a:cs typeface="王漢宗顏楷體"/>
                <a:sym typeface="王漢宗顏楷體"/>
              </a:rPr>
              <a:t>學生行為引導</a:t>
            </a:r>
            <a:endParaRPr lang="zh-TW" altLang="en-US" sz="5000" dirty="0"/>
          </a:p>
        </p:txBody>
      </p:sp>
      <p:sp>
        <p:nvSpPr>
          <p:cNvPr id="28" name="文字方塊 27">
            <a:extLst>
              <a:ext uri="{FF2B5EF4-FFF2-40B4-BE49-F238E27FC236}">
                <a16:creationId xmlns:a16="http://schemas.microsoft.com/office/drawing/2014/main" id="{85E6A4EE-D6FD-545F-5F72-CBB1033D36F3}"/>
              </a:ext>
            </a:extLst>
          </p:cNvPr>
          <p:cNvSpPr txBox="1"/>
          <p:nvPr/>
        </p:nvSpPr>
        <p:spPr>
          <a:xfrm>
            <a:off x="6459790" y="4213985"/>
            <a:ext cx="4251418" cy="3170099"/>
          </a:xfrm>
          <a:prstGeom prst="rect">
            <a:avLst/>
          </a:prstGeom>
          <a:noFill/>
        </p:spPr>
        <p:txBody>
          <a:bodyPr wrap="square">
            <a:spAutoFit/>
          </a:bodyPr>
          <a:lstStyle/>
          <a:p>
            <a:r>
              <a:rPr lang="en-US" altLang="zh-TW" sz="4000" dirty="0" err="1">
                <a:latin typeface="王漢宗顏楷體"/>
                <a:ea typeface="王漢宗顏楷體"/>
                <a:cs typeface="王漢宗顏楷體"/>
                <a:sym typeface="王漢宗顏楷體"/>
              </a:rPr>
              <a:t>合作與共同願景</a:t>
            </a:r>
            <a:r>
              <a:rPr lang="en-US" altLang="zh-TW" sz="4000" dirty="0">
                <a:latin typeface="王漢宗顏楷體"/>
                <a:ea typeface="王漢宗顏楷體"/>
                <a:cs typeface="王漢宗顏楷體"/>
                <a:sym typeface="王漢宗顏楷體"/>
              </a:rPr>
              <a:t>、</a:t>
            </a:r>
          </a:p>
          <a:p>
            <a:r>
              <a:rPr lang="en-US" altLang="zh-TW" sz="4000" dirty="0" err="1">
                <a:latin typeface="王漢宗顏楷體"/>
                <a:ea typeface="王漢宗顏楷體"/>
                <a:cs typeface="王漢宗顏楷體"/>
                <a:sym typeface="王漢宗顏楷體"/>
              </a:rPr>
              <a:t>示範與經驗傳遞</a:t>
            </a:r>
            <a:r>
              <a:rPr lang="en-US" altLang="zh-TW" sz="4000" dirty="0">
                <a:latin typeface="王漢宗顏楷體"/>
                <a:ea typeface="王漢宗顏楷體"/>
                <a:cs typeface="王漢宗顏楷體"/>
                <a:sym typeface="王漢宗顏楷體"/>
              </a:rPr>
              <a:t>、</a:t>
            </a:r>
          </a:p>
          <a:p>
            <a:r>
              <a:rPr lang="en-US" altLang="zh-TW" sz="4000" dirty="0" err="1">
                <a:latin typeface="王漢宗顏楷體"/>
                <a:ea typeface="王漢宗顏楷體"/>
                <a:cs typeface="王漢宗顏楷體"/>
                <a:sym typeface="王漢宗顏楷體"/>
              </a:rPr>
              <a:t>挑戰與鼓勵</a:t>
            </a:r>
            <a:r>
              <a:rPr lang="en-US" altLang="zh-TW" sz="4000" dirty="0">
                <a:latin typeface="王漢宗顏楷體"/>
                <a:ea typeface="王漢宗顏楷體"/>
                <a:cs typeface="王漢宗顏楷體"/>
                <a:sym typeface="王漢宗顏楷體"/>
              </a:rPr>
              <a:t>、</a:t>
            </a:r>
          </a:p>
          <a:p>
            <a:r>
              <a:rPr lang="en-US" altLang="zh-TW" sz="4000" dirty="0" err="1">
                <a:latin typeface="王漢宗顏楷體"/>
                <a:ea typeface="王漢宗顏楷體"/>
                <a:cs typeface="王漢宗顏楷體"/>
                <a:sym typeface="王漢宗顏楷體"/>
              </a:rPr>
              <a:t>個別化回饋</a:t>
            </a:r>
            <a:r>
              <a:rPr lang="en-US" altLang="zh-TW" sz="4000" dirty="0">
                <a:latin typeface="王漢宗顏楷體"/>
                <a:ea typeface="王漢宗顏楷體"/>
                <a:cs typeface="王漢宗顏楷體"/>
                <a:sym typeface="王漢宗顏楷體"/>
              </a:rPr>
              <a:t>、</a:t>
            </a:r>
          </a:p>
          <a:p>
            <a:r>
              <a:rPr lang="en-US" altLang="zh-TW" sz="4000" dirty="0" err="1">
                <a:latin typeface="王漢宗顏楷體"/>
                <a:ea typeface="王漢宗顏楷體"/>
                <a:cs typeface="王漢宗顏楷體"/>
                <a:sym typeface="王漢宗顏楷體"/>
              </a:rPr>
              <a:t>反思應用</a:t>
            </a:r>
            <a:endParaRPr lang="zh-TW" altLang="en-US" sz="4000" dirty="0"/>
          </a:p>
        </p:txBody>
      </p:sp>
      <p:sp>
        <p:nvSpPr>
          <p:cNvPr id="32" name="文字方塊 31">
            <a:extLst>
              <a:ext uri="{FF2B5EF4-FFF2-40B4-BE49-F238E27FC236}">
                <a16:creationId xmlns:a16="http://schemas.microsoft.com/office/drawing/2014/main" id="{7662B616-5BF5-0C0C-F271-9F828E032700}"/>
              </a:ext>
            </a:extLst>
          </p:cNvPr>
          <p:cNvSpPr txBox="1"/>
          <p:nvPr/>
        </p:nvSpPr>
        <p:spPr>
          <a:xfrm>
            <a:off x="11839115" y="4632644"/>
            <a:ext cx="5549559" cy="1938992"/>
          </a:xfrm>
          <a:prstGeom prst="rect">
            <a:avLst/>
          </a:prstGeom>
          <a:noFill/>
        </p:spPr>
        <p:txBody>
          <a:bodyPr wrap="square">
            <a:spAutoFit/>
          </a:bodyPr>
          <a:lstStyle/>
          <a:p>
            <a:r>
              <a:rPr lang="en-US" altLang="zh-TW" sz="4000" dirty="0" err="1">
                <a:latin typeface="王漢宗顏楷體"/>
                <a:ea typeface="王漢宗顏楷體"/>
                <a:cs typeface="王漢宗顏楷體"/>
                <a:sym typeface="王漢宗顏楷體"/>
              </a:rPr>
              <a:t>促進ADHD學童學業</a:t>
            </a:r>
            <a:r>
              <a:rPr lang="en-US" altLang="zh-TW" sz="4000" dirty="0">
                <a:latin typeface="王漢宗顏楷體"/>
                <a:ea typeface="王漢宗顏楷體"/>
                <a:cs typeface="王漢宗顏楷體"/>
                <a:sym typeface="王漢宗顏楷體"/>
              </a:rPr>
              <a:t>、</a:t>
            </a:r>
          </a:p>
          <a:p>
            <a:r>
              <a:rPr lang="en-US" altLang="zh-TW" sz="4000" dirty="0" err="1">
                <a:latin typeface="王漢宗顏楷體"/>
                <a:ea typeface="王漢宗顏楷體"/>
                <a:cs typeface="王漢宗顏楷體"/>
                <a:sym typeface="王漢宗顏楷體"/>
              </a:rPr>
              <a:t>情感與社會適應的全面發展</a:t>
            </a:r>
            <a:endParaRPr lang="zh-TW" altLang="en-US" sz="4000" dirty="0"/>
          </a:p>
        </p:txBody>
      </p:sp>
      <p:sp>
        <p:nvSpPr>
          <p:cNvPr id="19" name="文字方塊 18">
            <a:extLst>
              <a:ext uri="{FF2B5EF4-FFF2-40B4-BE49-F238E27FC236}">
                <a16:creationId xmlns:a16="http://schemas.microsoft.com/office/drawing/2014/main" id="{7FD4923A-6EFE-2E91-71A6-D4A4394D5218}"/>
              </a:ext>
            </a:extLst>
          </p:cNvPr>
          <p:cNvSpPr txBox="1"/>
          <p:nvPr/>
        </p:nvSpPr>
        <p:spPr>
          <a:xfrm>
            <a:off x="12467380" y="2544707"/>
            <a:ext cx="3874430" cy="1631216"/>
          </a:xfrm>
          <a:prstGeom prst="rect">
            <a:avLst/>
          </a:prstGeom>
          <a:noFill/>
        </p:spPr>
        <p:txBody>
          <a:bodyPr wrap="square">
            <a:spAutoFit/>
          </a:bodyPr>
          <a:lstStyle/>
          <a:p>
            <a:pPr algn="ctr"/>
            <a:r>
              <a:rPr lang="zh-TW" altLang="en-US" sz="4800" dirty="0">
                <a:latin typeface="王漢宗顏楷體"/>
                <a:ea typeface="王漢宗顏楷體"/>
                <a:cs typeface="王漢宗顏楷體"/>
                <a:sym typeface="王漢宗顏楷體"/>
              </a:rPr>
              <a:t>營造支持性</a:t>
            </a:r>
            <a:endParaRPr lang="en-US" altLang="zh-TW" sz="4800" dirty="0">
              <a:latin typeface="王漢宗顏楷體"/>
              <a:ea typeface="王漢宗顏楷體"/>
              <a:cs typeface="王漢宗顏楷體"/>
              <a:sym typeface="王漢宗顏楷體"/>
            </a:endParaRPr>
          </a:p>
          <a:p>
            <a:pPr algn="ctr"/>
            <a:r>
              <a:rPr lang="zh-TW" altLang="en-US" sz="4800" dirty="0">
                <a:latin typeface="王漢宗顏楷體"/>
                <a:ea typeface="王漢宗顏楷體"/>
                <a:cs typeface="王漢宗顏楷體"/>
                <a:sym typeface="王漢宗顏楷體"/>
              </a:rPr>
              <a:t>學習環境</a:t>
            </a:r>
            <a:endParaRPr lang="zh-TW" altLang="en-US" sz="4800" dirty="0"/>
          </a:p>
        </p:txBody>
      </p:sp>
      <p:sp>
        <p:nvSpPr>
          <p:cNvPr id="20" name="文字方塊 19">
            <a:extLst>
              <a:ext uri="{FF2B5EF4-FFF2-40B4-BE49-F238E27FC236}">
                <a16:creationId xmlns:a16="http://schemas.microsoft.com/office/drawing/2014/main" id="{1276FB52-6D3A-E204-956C-FE85643C75D3}"/>
              </a:ext>
            </a:extLst>
          </p:cNvPr>
          <p:cNvSpPr txBox="1"/>
          <p:nvPr/>
        </p:nvSpPr>
        <p:spPr>
          <a:xfrm>
            <a:off x="1134322" y="2712263"/>
            <a:ext cx="4021133" cy="861774"/>
          </a:xfrm>
          <a:prstGeom prst="rect">
            <a:avLst/>
          </a:prstGeom>
          <a:noFill/>
        </p:spPr>
        <p:txBody>
          <a:bodyPr wrap="square">
            <a:spAutoFit/>
          </a:bodyPr>
          <a:lstStyle/>
          <a:p>
            <a:r>
              <a:rPr lang="zh-TW" altLang="en-US" sz="5000" dirty="0">
                <a:latin typeface="王漢宗顏楷體"/>
                <a:ea typeface="王漢宗顏楷體"/>
                <a:cs typeface="王漢宗顏楷體"/>
                <a:sym typeface="王漢宗顏楷體"/>
              </a:rPr>
              <a:t>教師自我調整</a:t>
            </a:r>
            <a:endParaRPr lang="zh-TW" altLang="en-US" sz="5000" dirty="0"/>
          </a:p>
        </p:txBody>
      </p:sp>
      <p:cxnSp>
        <p:nvCxnSpPr>
          <p:cNvPr id="21" name="直線接點 20">
            <a:extLst>
              <a:ext uri="{FF2B5EF4-FFF2-40B4-BE49-F238E27FC236}">
                <a16:creationId xmlns:a16="http://schemas.microsoft.com/office/drawing/2014/main" id="{8AED3655-7D54-C1E2-C427-0C28EC6E70BA}"/>
              </a:ext>
            </a:extLst>
          </p:cNvPr>
          <p:cNvCxnSpPr>
            <a:cxnSpLocks/>
          </p:cNvCxnSpPr>
          <p:nvPr/>
        </p:nvCxnSpPr>
        <p:spPr>
          <a:xfrm>
            <a:off x="826596" y="3627256"/>
            <a:ext cx="4770987" cy="0"/>
          </a:xfrm>
          <a:prstGeom prst="line">
            <a:avLst/>
          </a:prstGeom>
        </p:spPr>
        <p:style>
          <a:lnRef idx="1">
            <a:schemeClr val="dk1"/>
          </a:lnRef>
          <a:fillRef idx="0">
            <a:schemeClr val="dk1"/>
          </a:fillRef>
          <a:effectRef idx="0">
            <a:schemeClr val="dk1"/>
          </a:effectRef>
          <a:fontRef idx="minor">
            <a:schemeClr val="tx1"/>
          </a:fontRef>
        </p:style>
      </p:cxnSp>
      <p:cxnSp>
        <p:nvCxnSpPr>
          <p:cNvPr id="23" name="直線接點 22">
            <a:extLst>
              <a:ext uri="{FF2B5EF4-FFF2-40B4-BE49-F238E27FC236}">
                <a16:creationId xmlns:a16="http://schemas.microsoft.com/office/drawing/2014/main" id="{CE23F3BF-0517-F39C-44C9-F48F1C52F786}"/>
              </a:ext>
            </a:extLst>
          </p:cNvPr>
          <p:cNvCxnSpPr>
            <a:cxnSpLocks/>
          </p:cNvCxnSpPr>
          <p:nvPr/>
        </p:nvCxnSpPr>
        <p:spPr>
          <a:xfrm>
            <a:off x="6032899" y="3627256"/>
            <a:ext cx="4770987"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接點 23">
            <a:extLst>
              <a:ext uri="{FF2B5EF4-FFF2-40B4-BE49-F238E27FC236}">
                <a16:creationId xmlns:a16="http://schemas.microsoft.com/office/drawing/2014/main" id="{5EB8BC2B-58EF-47AF-653C-ED67E51C5246}"/>
              </a:ext>
            </a:extLst>
          </p:cNvPr>
          <p:cNvCxnSpPr>
            <a:cxnSpLocks/>
          </p:cNvCxnSpPr>
          <p:nvPr/>
        </p:nvCxnSpPr>
        <p:spPr>
          <a:xfrm>
            <a:off x="11420517" y="4026230"/>
            <a:ext cx="59681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437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582351"/>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4483240" y="6922"/>
            <a:ext cx="9088659" cy="1691131"/>
          </a:xfrm>
          <a:prstGeom prst="rect">
            <a:avLst/>
          </a:prstGeom>
        </p:spPr>
        <p:txBody>
          <a:bodyPr lIns="0" tIns="0" rIns="0" bIns="0" rtlCol="0" anchor="t">
            <a:spAutoFit/>
          </a:bodyPr>
          <a:lstStyle/>
          <a:p>
            <a:pPr algn="ctr">
              <a:lnSpc>
                <a:spcPts val="12313"/>
              </a:lnSpc>
            </a:pPr>
            <a:r>
              <a:rPr lang="en-US" sz="8795">
                <a:solidFill>
                  <a:srgbClr val="000000"/>
                </a:solidFill>
                <a:latin typeface="王漢宗顏楷體"/>
                <a:ea typeface="王漢宗顏楷體"/>
                <a:cs typeface="王漢宗顏楷體"/>
                <a:sym typeface="王漢宗顏楷體"/>
              </a:rPr>
              <a:t>本文之研究動機</a:t>
            </a:r>
          </a:p>
        </p:txBody>
      </p:sp>
      <p:sp>
        <p:nvSpPr>
          <p:cNvPr id="9" name="TextBox 9"/>
          <p:cNvSpPr txBox="1"/>
          <p:nvPr/>
        </p:nvSpPr>
        <p:spPr>
          <a:xfrm>
            <a:off x="701241" y="2826316"/>
            <a:ext cx="16357118" cy="5296322"/>
          </a:xfrm>
          <a:prstGeom prst="rect">
            <a:avLst/>
          </a:prstGeom>
        </p:spPr>
        <p:txBody>
          <a:bodyPr wrap="square" lIns="0" tIns="0" rIns="0" bIns="0" rtlCol="0" anchor="t">
            <a:spAutoFit/>
          </a:bodyPr>
          <a:lstStyle/>
          <a:p>
            <a:pPr marL="914400" indent="-914400">
              <a:lnSpc>
                <a:spcPts val="5865"/>
              </a:lnSpc>
              <a:buFont typeface="+mj-lt"/>
              <a:buAutoNum type="arabicPeriod"/>
            </a:pPr>
            <a:r>
              <a:rPr lang="en-US" sz="5100" dirty="0" err="1">
                <a:latin typeface="王漢宗顏楷體"/>
                <a:ea typeface="王漢宗顏楷體"/>
                <a:cs typeface="王漢宗顏楷體"/>
                <a:sym typeface="王漢宗顏楷體"/>
              </a:rPr>
              <a:t>本研究者雖非注意力缺陷過動症（ADHD）患者，但因早年接受傳統教學模式，曾出現低自尊與低成就的學習經驗</a:t>
            </a:r>
            <a:r>
              <a:rPr lang="en-US" sz="5100" dirty="0">
                <a:latin typeface="王漢宗顏楷體"/>
                <a:ea typeface="王漢宗顏楷體"/>
                <a:cs typeface="王漢宗顏楷體"/>
                <a:sym typeface="王漢宗顏楷體"/>
              </a:rPr>
              <a:t>。</a:t>
            </a:r>
          </a:p>
          <a:p>
            <a:pPr marL="914400" indent="-914400">
              <a:lnSpc>
                <a:spcPts val="5865"/>
              </a:lnSpc>
              <a:buFont typeface="+mj-lt"/>
              <a:buAutoNum type="arabicPeriod"/>
            </a:pPr>
            <a:endParaRPr lang="en-US" sz="3200" dirty="0">
              <a:latin typeface="王漢宗顏楷體"/>
              <a:ea typeface="王漢宗顏楷體"/>
              <a:cs typeface="王漢宗顏楷體"/>
              <a:sym typeface="王漢宗顏楷體"/>
            </a:endParaRPr>
          </a:p>
          <a:p>
            <a:pPr marL="914400" indent="-914400">
              <a:lnSpc>
                <a:spcPts val="5865"/>
              </a:lnSpc>
              <a:buFont typeface="+mj-lt"/>
              <a:buAutoNum type="arabicPeriod"/>
            </a:pPr>
            <a:r>
              <a:rPr lang="en-US" sz="5100" dirty="0" err="1">
                <a:latin typeface="王漢宗顏楷體"/>
                <a:ea typeface="王漢宗顏楷體"/>
                <a:cs typeface="王漢宗顏楷體"/>
                <a:sym typeface="王漢宗顏楷體"/>
              </a:rPr>
              <a:t>持續性注意力是學習的核心，而ADHD兒童常在此方面表現不足。隨著社會變遷與科技進步，學生在幼兒與兒童時期的專注力亦受到影響</a:t>
            </a:r>
            <a:r>
              <a:rPr lang="en-US" sz="5100" dirty="0">
                <a:latin typeface="王漢宗顏楷體"/>
                <a:ea typeface="王漢宗顏楷體"/>
                <a:cs typeface="王漢宗顏楷體"/>
                <a:sym typeface="王漢宗顏楷體"/>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90257" y="7823451"/>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299507"/>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6127643" y="6922"/>
            <a:ext cx="5504314" cy="1691131"/>
          </a:xfrm>
          <a:prstGeom prst="rect">
            <a:avLst/>
          </a:prstGeom>
        </p:spPr>
        <p:txBody>
          <a:bodyPr lIns="0" tIns="0" rIns="0" bIns="0" rtlCol="0" anchor="t">
            <a:spAutoFit/>
          </a:bodyPr>
          <a:lstStyle/>
          <a:p>
            <a:pPr algn="ctr">
              <a:lnSpc>
                <a:spcPts val="12313"/>
              </a:lnSpc>
            </a:pPr>
            <a:r>
              <a:rPr lang="en-US" sz="8795">
                <a:solidFill>
                  <a:srgbClr val="000000"/>
                </a:solidFill>
                <a:latin typeface="王漢宗顏楷體"/>
                <a:ea typeface="王漢宗顏楷體"/>
                <a:cs typeface="王漢宗顏楷體"/>
                <a:sym typeface="王漢宗顏楷體"/>
              </a:rPr>
              <a:t>研究目的</a:t>
            </a:r>
          </a:p>
        </p:txBody>
      </p:sp>
      <p:sp>
        <p:nvSpPr>
          <p:cNvPr id="9" name="TextBox 9"/>
          <p:cNvSpPr txBox="1"/>
          <p:nvPr/>
        </p:nvSpPr>
        <p:spPr>
          <a:xfrm>
            <a:off x="795840" y="1602803"/>
            <a:ext cx="16463460" cy="2423740"/>
          </a:xfrm>
          <a:prstGeom prst="rect">
            <a:avLst/>
          </a:prstGeom>
        </p:spPr>
        <p:txBody>
          <a:bodyPr lIns="0" tIns="0" rIns="0" bIns="0" rtlCol="0" anchor="t">
            <a:spAutoFit/>
          </a:bodyPr>
          <a:lstStyle/>
          <a:p>
            <a:pPr algn="l">
              <a:lnSpc>
                <a:spcPts val="6324"/>
              </a:lnSpc>
            </a:pPr>
            <a:r>
              <a:rPr lang="en-US" sz="5499" dirty="0">
                <a:solidFill>
                  <a:srgbClr val="000000"/>
                </a:solidFill>
                <a:latin typeface="王漢宗顏楷體"/>
                <a:ea typeface="王漢宗顏楷體"/>
                <a:cs typeface="王漢宗顏楷體"/>
                <a:sym typeface="王漢宗顏楷體"/>
              </a:rPr>
              <a:t>    </a:t>
            </a:r>
            <a:r>
              <a:rPr lang="en-US" sz="5499" dirty="0" err="1">
                <a:solidFill>
                  <a:srgbClr val="000000"/>
                </a:solidFill>
                <a:latin typeface="王漢宗顏楷體"/>
                <a:ea typeface="王漢宗顏楷體"/>
                <a:cs typeface="王漢宗顏楷體"/>
                <a:sym typeface="王漢宗顏楷體"/>
              </a:rPr>
              <a:t>本研究目的為探究近十</a:t>
            </a:r>
            <a:r>
              <a:rPr lang="zh-TW" altLang="en-US" sz="5499" dirty="0">
                <a:solidFill>
                  <a:srgbClr val="000000"/>
                </a:solidFill>
                <a:latin typeface="王漢宗顏楷體"/>
                <a:ea typeface="王漢宗顏楷體"/>
                <a:cs typeface="王漢宗顏楷體"/>
                <a:sym typeface="王漢宗顏楷體"/>
              </a:rPr>
              <a:t>五</a:t>
            </a:r>
            <a:r>
              <a:rPr lang="en-US" sz="5499" dirty="0" err="1">
                <a:solidFill>
                  <a:srgbClr val="000000"/>
                </a:solidFill>
                <a:latin typeface="王漢宗顏楷體"/>
                <a:ea typeface="王漢宗顏楷體"/>
                <a:cs typeface="王漢宗顏楷體"/>
                <a:sym typeface="王漢宗顏楷體"/>
              </a:rPr>
              <a:t>年來教師使用正向管教方式對於注意力缺陷過動症學生在上課表現、表達能力及人際關係的影響</a:t>
            </a:r>
            <a:r>
              <a:rPr lang="en-US" sz="5499" dirty="0">
                <a:solidFill>
                  <a:srgbClr val="000000"/>
                </a:solidFill>
                <a:latin typeface="王漢宗顏楷體"/>
                <a:ea typeface="王漢宗顏楷體"/>
                <a:cs typeface="王漢宗顏楷體"/>
                <a:sym typeface="王漢宗顏楷體"/>
              </a:rPr>
              <a:t>。</a:t>
            </a:r>
          </a:p>
        </p:txBody>
      </p:sp>
      <p:sp>
        <p:nvSpPr>
          <p:cNvPr id="10" name="TextBox 10"/>
          <p:cNvSpPr txBox="1"/>
          <p:nvPr/>
        </p:nvSpPr>
        <p:spPr>
          <a:xfrm>
            <a:off x="6391842" y="4585684"/>
            <a:ext cx="5504314" cy="1691131"/>
          </a:xfrm>
          <a:prstGeom prst="rect">
            <a:avLst/>
          </a:prstGeom>
        </p:spPr>
        <p:txBody>
          <a:bodyPr lIns="0" tIns="0" rIns="0" bIns="0" rtlCol="0" anchor="t">
            <a:spAutoFit/>
          </a:bodyPr>
          <a:lstStyle/>
          <a:p>
            <a:pPr algn="ctr">
              <a:lnSpc>
                <a:spcPts val="12313"/>
              </a:lnSpc>
            </a:pPr>
            <a:r>
              <a:rPr lang="en-US" sz="8795" dirty="0" err="1">
                <a:solidFill>
                  <a:srgbClr val="000000"/>
                </a:solidFill>
                <a:latin typeface="王漢宗顏楷體"/>
                <a:ea typeface="王漢宗顏楷體"/>
                <a:cs typeface="王漢宗顏楷體"/>
                <a:sym typeface="王漢宗顏楷體"/>
              </a:rPr>
              <a:t>研究問題</a:t>
            </a:r>
            <a:endParaRPr lang="en-US" sz="8795" dirty="0">
              <a:solidFill>
                <a:srgbClr val="000000"/>
              </a:solidFill>
              <a:latin typeface="王漢宗顏楷體"/>
              <a:ea typeface="王漢宗顏楷體"/>
              <a:cs typeface="王漢宗顏楷體"/>
              <a:sym typeface="王漢宗顏楷體"/>
            </a:endParaRPr>
          </a:p>
        </p:txBody>
      </p:sp>
      <p:sp>
        <p:nvSpPr>
          <p:cNvPr id="11" name="TextBox 11"/>
          <p:cNvSpPr txBox="1"/>
          <p:nvPr/>
        </p:nvSpPr>
        <p:spPr>
          <a:xfrm>
            <a:off x="544936" y="6234564"/>
            <a:ext cx="16965268" cy="3330575"/>
          </a:xfrm>
          <a:prstGeom prst="rect">
            <a:avLst/>
          </a:prstGeom>
        </p:spPr>
        <p:txBody>
          <a:bodyPr lIns="0" tIns="0" rIns="0" bIns="0" rtlCol="0" anchor="t">
            <a:spAutoFit/>
          </a:bodyPr>
          <a:lstStyle/>
          <a:p>
            <a:pPr algn="l">
              <a:lnSpc>
                <a:spcPts val="6324"/>
              </a:lnSpc>
            </a:pPr>
            <a:r>
              <a:rPr lang="en-US" sz="5499" dirty="0">
                <a:solidFill>
                  <a:srgbClr val="000000"/>
                </a:solidFill>
                <a:latin typeface="王漢宗顏楷體"/>
                <a:ea typeface="王漢宗顏楷體"/>
                <a:cs typeface="王漢宗顏楷體"/>
                <a:sym typeface="王漢宗顏楷體"/>
              </a:rPr>
              <a:t>(一)</a:t>
            </a:r>
            <a:r>
              <a:rPr lang="en-US" sz="5499" dirty="0" err="1">
                <a:solidFill>
                  <a:srgbClr val="000000"/>
                </a:solidFill>
                <a:latin typeface="王漢宗顏楷體"/>
                <a:ea typeface="王漢宗顏楷體"/>
                <a:cs typeface="王漢宗顏楷體"/>
                <a:sym typeface="王漢宗顏楷體"/>
              </a:rPr>
              <a:t>如何在課堂中運用正向管教方式?運用哪些正向管教的方式</a:t>
            </a:r>
            <a:r>
              <a:rPr lang="en-US" sz="5499" dirty="0">
                <a:solidFill>
                  <a:srgbClr val="000000"/>
                </a:solidFill>
                <a:latin typeface="王漢宗顏楷體"/>
                <a:ea typeface="王漢宗顏楷體"/>
                <a:cs typeface="王漢宗顏楷體"/>
                <a:sym typeface="王漢宗顏楷體"/>
              </a:rPr>
              <a:t>?</a:t>
            </a:r>
          </a:p>
          <a:p>
            <a:pPr algn="l">
              <a:lnSpc>
                <a:spcPts val="6324"/>
              </a:lnSpc>
            </a:pPr>
            <a:r>
              <a:rPr lang="en-US" sz="5499" dirty="0">
                <a:solidFill>
                  <a:srgbClr val="000000"/>
                </a:solidFill>
                <a:latin typeface="王漢宗顏楷體"/>
                <a:ea typeface="王漢宗顏楷體"/>
                <a:cs typeface="王漢宗顏楷體"/>
                <a:sym typeface="王漢宗顏楷體"/>
              </a:rPr>
              <a:t>(二)</a:t>
            </a:r>
            <a:r>
              <a:rPr lang="en-US" sz="5499" dirty="0" err="1">
                <a:solidFill>
                  <a:srgbClr val="000000"/>
                </a:solidFill>
                <a:latin typeface="王漢宗顏楷體"/>
                <a:ea typeface="王漢宗顏楷體"/>
                <a:cs typeface="王漢宗顏楷體"/>
                <a:sym typeface="王漢宗顏楷體"/>
              </a:rPr>
              <a:t>教師的正向管教對注意力缺陷過動症學生上課表現、表達能力及人際關係的影響為何</a:t>
            </a:r>
            <a:r>
              <a:rPr lang="en-US" sz="5499" dirty="0">
                <a:solidFill>
                  <a:srgbClr val="000000"/>
                </a:solidFill>
                <a:latin typeface="王漢宗顏楷體"/>
                <a:ea typeface="王漢宗顏楷體"/>
                <a:cs typeface="王漢宗顏楷體"/>
                <a:sym typeface="王漢宗顏楷體"/>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947215">
            <a:off x="-570593" y="8923046"/>
            <a:ext cx="2262122" cy="1369612"/>
          </a:xfrm>
          <a:custGeom>
            <a:avLst/>
            <a:gdLst/>
            <a:ahLst/>
            <a:cxnLst/>
            <a:rect l="l" t="t" r="r" b="b"/>
            <a:pathLst>
              <a:path w="2262122" h="1369612">
                <a:moveTo>
                  <a:pt x="0" y="0"/>
                </a:moveTo>
                <a:lnTo>
                  <a:pt x="2262122" y="0"/>
                </a:lnTo>
                <a:lnTo>
                  <a:pt x="2262122" y="1369612"/>
                </a:lnTo>
                <a:lnTo>
                  <a:pt x="0" y="1369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5527744" y="9331042"/>
            <a:ext cx="3128698" cy="3352540"/>
          </a:xfrm>
          <a:custGeom>
            <a:avLst/>
            <a:gdLst/>
            <a:ahLst/>
            <a:cxnLst/>
            <a:rect l="l" t="t" r="r" b="b"/>
            <a:pathLst>
              <a:path w="3128698" h="3352540">
                <a:moveTo>
                  <a:pt x="0" y="0"/>
                </a:moveTo>
                <a:lnTo>
                  <a:pt x="3128698" y="0"/>
                </a:lnTo>
                <a:lnTo>
                  <a:pt x="3128698" y="3352540"/>
                </a:lnTo>
                <a:lnTo>
                  <a:pt x="0" y="33525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11000218" y="3389115"/>
            <a:ext cx="717125" cy="721195"/>
          </a:xfrm>
          <a:custGeom>
            <a:avLst/>
            <a:gdLst/>
            <a:ahLst/>
            <a:cxnLst/>
            <a:rect l="l" t="t" r="r" b="b"/>
            <a:pathLst>
              <a:path w="717125" h="721195">
                <a:moveTo>
                  <a:pt x="0" y="0"/>
                </a:moveTo>
                <a:lnTo>
                  <a:pt x="717126" y="0"/>
                </a:lnTo>
                <a:lnTo>
                  <a:pt x="717126"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TextBox 11"/>
          <p:cNvSpPr txBox="1"/>
          <p:nvPr/>
        </p:nvSpPr>
        <p:spPr>
          <a:xfrm>
            <a:off x="1028700" y="822333"/>
            <a:ext cx="16291810" cy="1446230"/>
          </a:xfrm>
          <a:prstGeom prst="rect">
            <a:avLst/>
          </a:prstGeom>
        </p:spPr>
        <p:txBody>
          <a:bodyPr lIns="0" tIns="0" rIns="0" bIns="0" rtlCol="0" anchor="t">
            <a:spAutoFit/>
          </a:bodyPr>
          <a:lstStyle/>
          <a:p>
            <a:pPr algn="ctr">
              <a:lnSpc>
                <a:spcPts val="12313"/>
              </a:lnSpc>
            </a:pPr>
            <a:r>
              <a:rPr lang="en-US" sz="8795" dirty="0" err="1">
                <a:solidFill>
                  <a:srgbClr val="000000"/>
                </a:solidFill>
                <a:latin typeface="王漢宗顏楷體"/>
                <a:ea typeface="王漢宗顏楷體"/>
                <a:cs typeface="王漢宗顏楷體"/>
                <a:sym typeface="王漢宗顏楷體"/>
              </a:rPr>
              <a:t>研究搜尋方法、標準及結果</a:t>
            </a:r>
            <a:endParaRPr lang="en-US" sz="8795" dirty="0">
              <a:solidFill>
                <a:srgbClr val="000000"/>
              </a:solidFill>
              <a:latin typeface="王漢宗顏楷體"/>
              <a:ea typeface="王漢宗顏楷體"/>
              <a:cs typeface="王漢宗顏楷體"/>
              <a:sym typeface="王漢宗顏楷體"/>
            </a:endParaRPr>
          </a:p>
        </p:txBody>
      </p:sp>
      <p:sp>
        <p:nvSpPr>
          <p:cNvPr id="12" name="TextBox 12"/>
          <p:cNvSpPr txBox="1"/>
          <p:nvPr/>
        </p:nvSpPr>
        <p:spPr>
          <a:xfrm>
            <a:off x="4423839" y="4895850"/>
            <a:ext cx="3048160"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搜尋標準</a:t>
            </a:r>
          </a:p>
        </p:txBody>
      </p:sp>
      <p:sp>
        <p:nvSpPr>
          <p:cNvPr id="13" name="Freeform 13"/>
          <p:cNvSpPr/>
          <p:nvPr/>
        </p:nvSpPr>
        <p:spPr>
          <a:xfrm>
            <a:off x="3150503" y="3485717"/>
            <a:ext cx="717125" cy="721195"/>
          </a:xfrm>
          <a:custGeom>
            <a:avLst/>
            <a:gdLst/>
            <a:ahLst/>
            <a:cxnLst/>
            <a:rect l="l" t="t" r="r" b="b"/>
            <a:pathLst>
              <a:path w="717125" h="721195">
                <a:moveTo>
                  <a:pt x="0" y="0"/>
                </a:moveTo>
                <a:lnTo>
                  <a:pt x="717125" y="0"/>
                </a:lnTo>
                <a:lnTo>
                  <a:pt x="717125"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4" name="Freeform 14"/>
          <p:cNvSpPr/>
          <p:nvPr/>
        </p:nvSpPr>
        <p:spPr>
          <a:xfrm>
            <a:off x="3150503" y="5240102"/>
            <a:ext cx="717125" cy="721195"/>
          </a:xfrm>
          <a:custGeom>
            <a:avLst/>
            <a:gdLst/>
            <a:ahLst/>
            <a:cxnLst/>
            <a:rect l="l" t="t" r="r" b="b"/>
            <a:pathLst>
              <a:path w="717125" h="721195">
                <a:moveTo>
                  <a:pt x="0" y="0"/>
                </a:moveTo>
                <a:lnTo>
                  <a:pt x="717125" y="0"/>
                </a:lnTo>
                <a:lnTo>
                  <a:pt x="717125" y="721196"/>
                </a:lnTo>
                <a:lnTo>
                  <a:pt x="0" y="721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TextBox 15"/>
          <p:cNvSpPr txBox="1"/>
          <p:nvPr/>
        </p:nvSpPr>
        <p:spPr>
          <a:xfrm>
            <a:off x="4423839" y="3200400"/>
            <a:ext cx="4720161"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資料蒐集方法</a:t>
            </a:r>
          </a:p>
        </p:txBody>
      </p:sp>
      <p:sp>
        <p:nvSpPr>
          <p:cNvPr id="16" name="TextBox 16"/>
          <p:cNvSpPr txBox="1"/>
          <p:nvPr/>
        </p:nvSpPr>
        <p:spPr>
          <a:xfrm>
            <a:off x="4423839" y="6510422"/>
            <a:ext cx="3048160"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搜尋策略</a:t>
            </a:r>
          </a:p>
        </p:txBody>
      </p:sp>
      <p:sp>
        <p:nvSpPr>
          <p:cNvPr id="17" name="TextBox 17"/>
          <p:cNvSpPr txBox="1"/>
          <p:nvPr/>
        </p:nvSpPr>
        <p:spPr>
          <a:xfrm>
            <a:off x="12455826" y="3044862"/>
            <a:ext cx="3048160"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篩選策略</a:t>
            </a:r>
          </a:p>
        </p:txBody>
      </p:sp>
      <p:sp>
        <p:nvSpPr>
          <p:cNvPr id="18" name="Freeform 18"/>
          <p:cNvSpPr/>
          <p:nvPr/>
        </p:nvSpPr>
        <p:spPr>
          <a:xfrm>
            <a:off x="3150503" y="6951277"/>
            <a:ext cx="717125" cy="721195"/>
          </a:xfrm>
          <a:custGeom>
            <a:avLst/>
            <a:gdLst/>
            <a:ahLst/>
            <a:cxnLst/>
            <a:rect l="l" t="t" r="r" b="b"/>
            <a:pathLst>
              <a:path w="717125" h="721195">
                <a:moveTo>
                  <a:pt x="0" y="0"/>
                </a:moveTo>
                <a:lnTo>
                  <a:pt x="717125" y="0"/>
                </a:lnTo>
                <a:lnTo>
                  <a:pt x="717125"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9" name="TextBox 19"/>
          <p:cNvSpPr txBox="1"/>
          <p:nvPr/>
        </p:nvSpPr>
        <p:spPr>
          <a:xfrm>
            <a:off x="12455826" y="4814972"/>
            <a:ext cx="3336375"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篩選結果</a:t>
            </a:r>
          </a:p>
        </p:txBody>
      </p:sp>
      <p:sp>
        <p:nvSpPr>
          <p:cNvPr id="20" name="TextBox 20"/>
          <p:cNvSpPr txBox="1"/>
          <p:nvPr/>
        </p:nvSpPr>
        <p:spPr>
          <a:xfrm>
            <a:off x="12583809" y="6510422"/>
            <a:ext cx="1723420" cy="1162050"/>
          </a:xfrm>
          <a:prstGeom prst="rect">
            <a:avLst/>
          </a:prstGeom>
        </p:spPr>
        <p:txBody>
          <a:bodyPr lIns="0" tIns="0" rIns="0" bIns="0" rtlCol="0" anchor="t">
            <a:spAutoFit/>
          </a:bodyPr>
          <a:lstStyle/>
          <a:p>
            <a:pPr algn="l">
              <a:lnSpc>
                <a:spcPts val="8400"/>
              </a:lnSpc>
            </a:pPr>
            <a:r>
              <a:rPr lang="en-US" sz="6000">
                <a:solidFill>
                  <a:srgbClr val="000000"/>
                </a:solidFill>
                <a:latin typeface="王漢宗顏楷體"/>
                <a:ea typeface="王漢宗顏楷體"/>
                <a:cs typeface="王漢宗顏楷體"/>
                <a:sym typeface="王漢宗顏楷體"/>
              </a:rPr>
              <a:t>結論</a:t>
            </a:r>
          </a:p>
        </p:txBody>
      </p:sp>
      <p:sp>
        <p:nvSpPr>
          <p:cNvPr id="21" name="Freeform 21"/>
          <p:cNvSpPr/>
          <p:nvPr/>
        </p:nvSpPr>
        <p:spPr>
          <a:xfrm>
            <a:off x="11000218" y="5143500"/>
            <a:ext cx="717125" cy="721195"/>
          </a:xfrm>
          <a:custGeom>
            <a:avLst/>
            <a:gdLst/>
            <a:ahLst/>
            <a:cxnLst/>
            <a:rect l="l" t="t" r="r" b="b"/>
            <a:pathLst>
              <a:path w="717125" h="721195">
                <a:moveTo>
                  <a:pt x="0" y="0"/>
                </a:moveTo>
                <a:lnTo>
                  <a:pt x="717126" y="0"/>
                </a:lnTo>
                <a:lnTo>
                  <a:pt x="717126"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22"/>
          <p:cNvSpPr/>
          <p:nvPr/>
        </p:nvSpPr>
        <p:spPr>
          <a:xfrm>
            <a:off x="11000218" y="6854675"/>
            <a:ext cx="717125" cy="721195"/>
          </a:xfrm>
          <a:custGeom>
            <a:avLst/>
            <a:gdLst/>
            <a:ahLst/>
            <a:cxnLst/>
            <a:rect l="l" t="t" r="r" b="b"/>
            <a:pathLst>
              <a:path w="717125" h="721195">
                <a:moveTo>
                  <a:pt x="0" y="0"/>
                </a:moveTo>
                <a:lnTo>
                  <a:pt x="717126" y="0"/>
                </a:lnTo>
                <a:lnTo>
                  <a:pt x="717126" y="721195"/>
                </a:lnTo>
                <a:lnTo>
                  <a:pt x="0" y="7211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7E4"/>
        </a:solidFill>
        <a:effectLst/>
      </p:bgPr>
    </p:bg>
    <p:spTree>
      <p:nvGrpSpPr>
        <p:cNvPr id="1" name=""/>
        <p:cNvGrpSpPr/>
        <p:nvPr/>
      </p:nvGrpSpPr>
      <p:grpSpPr>
        <a:xfrm>
          <a:off x="0" y="0"/>
          <a:ext cx="0" cy="0"/>
          <a:chOff x="0" y="0"/>
          <a:chExt cx="0" cy="0"/>
        </a:xfrm>
      </p:grpSpPr>
      <p:sp>
        <p:nvSpPr>
          <p:cNvPr id="2" name="Freeform 2"/>
          <p:cNvSpPr/>
          <p:nvPr/>
        </p:nvSpPr>
        <p:spPr>
          <a:xfrm>
            <a:off x="8357296" y="9331042"/>
            <a:ext cx="1573407" cy="1504749"/>
          </a:xfrm>
          <a:custGeom>
            <a:avLst/>
            <a:gdLst/>
            <a:ahLst/>
            <a:cxnLst/>
            <a:rect l="l" t="t" r="r" b="b"/>
            <a:pathLst>
              <a:path w="1573407" h="1504749">
                <a:moveTo>
                  <a:pt x="0" y="0"/>
                </a:moveTo>
                <a:lnTo>
                  <a:pt x="1573408" y="0"/>
                </a:lnTo>
                <a:lnTo>
                  <a:pt x="1573408" y="1504749"/>
                </a:lnTo>
                <a:lnTo>
                  <a:pt x="0" y="1504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09066" y="8033070"/>
            <a:ext cx="6991137" cy="5082948"/>
          </a:xfrm>
          <a:custGeom>
            <a:avLst/>
            <a:gdLst/>
            <a:ahLst/>
            <a:cxnLst/>
            <a:rect l="l" t="t" r="r" b="b"/>
            <a:pathLst>
              <a:path w="6991137" h="5082948">
                <a:moveTo>
                  <a:pt x="0" y="0"/>
                </a:moveTo>
                <a:lnTo>
                  <a:pt x="6991137" y="0"/>
                </a:lnTo>
                <a:lnTo>
                  <a:pt x="6991137" y="5082948"/>
                </a:lnTo>
                <a:lnTo>
                  <a:pt x="0" y="508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445519" y="8033070"/>
            <a:ext cx="7627562" cy="6462625"/>
          </a:xfrm>
          <a:custGeom>
            <a:avLst/>
            <a:gdLst/>
            <a:ahLst/>
            <a:cxnLst/>
            <a:rect l="l" t="t" r="r" b="b"/>
            <a:pathLst>
              <a:path w="7627562" h="6462625">
                <a:moveTo>
                  <a:pt x="0" y="0"/>
                </a:moveTo>
                <a:lnTo>
                  <a:pt x="7627562" y="0"/>
                </a:lnTo>
                <a:lnTo>
                  <a:pt x="7627562" y="6462625"/>
                </a:lnTo>
                <a:lnTo>
                  <a:pt x="0" y="6462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79800" y="8454088"/>
            <a:ext cx="7152052" cy="7087033"/>
          </a:xfrm>
          <a:custGeom>
            <a:avLst/>
            <a:gdLst/>
            <a:ahLst/>
            <a:cxnLst/>
            <a:rect l="l" t="t" r="r" b="b"/>
            <a:pathLst>
              <a:path w="7152052" h="7087033">
                <a:moveTo>
                  <a:pt x="0" y="0"/>
                </a:moveTo>
                <a:lnTo>
                  <a:pt x="7152052" y="0"/>
                </a:lnTo>
                <a:lnTo>
                  <a:pt x="7152052" y="7087034"/>
                </a:lnTo>
                <a:lnTo>
                  <a:pt x="0" y="7087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232548" y="8276396"/>
            <a:ext cx="7536935" cy="4946970"/>
          </a:xfrm>
          <a:custGeom>
            <a:avLst/>
            <a:gdLst/>
            <a:ahLst/>
            <a:cxnLst/>
            <a:rect l="l" t="t" r="r" b="b"/>
            <a:pathLst>
              <a:path w="7536935" h="4946970">
                <a:moveTo>
                  <a:pt x="0" y="0"/>
                </a:moveTo>
                <a:lnTo>
                  <a:pt x="7536934" y="0"/>
                </a:lnTo>
                <a:lnTo>
                  <a:pt x="7536934" y="4946970"/>
                </a:lnTo>
                <a:lnTo>
                  <a:pt x="0" y="49469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031852" y="9108566"/>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514350" y="347677"/>
            <a:ext cx="17259300" cy="1247745"/>
          </a:xfrm>
          <a:prstGeom prst="rect">
            <a:avLst/>
          </a:prstGeom>
        </p:spPr>
        <p:txBody>
          <a:bodyPr lIns="0" tIns="0" rIns="0" bIns="0" rtlCol="0" anchor="t">
            <a:spAutoFit/>
          </a:bodyPr>
          <a:lstStyle/>
          <a:p>
            <a:pPr algn="ctr">
              <a:lnSpc>
                <a:spcPts val="8619"/>
              </a:lnSpc>
            </a:pPr>
            <a:r>
              <a:rPr lang="en-US" sz="7495">
                <a:solidFill>
                  <a:srgbClr val="000000"/>
                </a:solidFill>
                <a:latin typeface="王漢宗顏楷體"/>
                <a:ea typeface="王漢宗顏楷體"/>
                <a:cs typeface="王漢宗顏楷體"/>
                <a:sym typeface="王漢宗顏楷體"/>
              </a:rPr>
              <a:t>資料蒐集方式</a:t>
            </a:r>
          </a:p>
        </p:txBody>
      </p:sp>
      <p:sp>
        <p:nvSpPr>
          <p:cNvPr id="9" name="TextBox 9"/>
          <p:cNvSpPr txBox="1"/>
          <p:nvPr/>
        </p:nvSpPr>
        <p:spPr>
          <a:xfrm>
            <a:off x="257174" y="1745218"/>
            <a:ext cx="17726026" cy="7616316"/>
          </a:xfrm>
          <a:prstGeom prst="rect">
            <a:avLst/>
          </a:prstGeom>
        </p:spPr>
        <p:txBody>
          <a:bodyPr wrap="square" lIns="0" tIns="0" rIns="0" bIns="0" rtlCol="0" anchor="t">
            <a:spAutoFit/>
          </a:bodyPr>
          <a:lstStyle/>
          <a:p>
            <a:pPr marL="914400" indent="-914400" algn="l">
              <a:buFont typeface="+mj-ea"/>
              <a:buAutoNum type="ea1ChtPeriod"/>
            </a:pPr>
            <a:r>
              <a:rPr lang="en-US" sz="5499" dirty="0" err="1">
                <a:solidFill>
                  <a:srgbClr val="000000"/>
                </a:solidFill>
                <a:latin typeface="王漢宗顏楷體"/>
                <a:ea typeface="王漢宗顏楷體"/>
                <a:cs typeface="王漢宗顏楷體"/>
                <a:sym typeface="王漢宗顏楷體"/>
              </a:rPr>
              <a:t>本研究採系統性文獻分析法</a:t>
            </a:r>
            <a:r>
              <a:rPr lang="zh-TW" altLang="en-US" sz="5499" dirty="0">
                <a:solidFill>
                  <a:srgbClr val="000000"/>
                </a:solidFill>
                <a:latin typeface="王漢宗顏楷體"/>
                <a:ea typeface="王漢宗顏楷體"/>
                <a:cs typeface="王漢宗顏楷體"/>
                <a:sym typeface="王漢宗顏楷體"/>
              </a:rPr>
              <a:t>。</a:t>
            </a:r>
            <a:endParaRPr lang="en-US" sz="5499" dirty="0">
              <a:solidFill>
                <a:srgbClr val="000000"/>
              </a:solidFill>
              <a:latin typeface="王漢宗顏楷體"/>
              <a:ea typeface="王漢宗顏楷體"/>
              <a:cs typeface="王漢宗顏楷體"/>
              <a:sym typeface="王漢宗顏楷體"/>
            </a:endParaRPr>
          </a:p>
          <a:p>
            <a:pPr marL="914400" indent="-914400" algn="l">
              <a:buFont typeface="+mj-ea"/>
              <a:buAutoNum type="ea1ChtPeriod"/>
            </a:pPr>
            <a:r>
              <a:rPr lang="en-US" sz="5499" dirty="0" err="1">
                <a:solidFill>
                  <a:srgbClr val="000000"/>
                </a:solidFill>
                <a:latin typeface="王漢宗顏楷體"/>
                <a:ea typeface="王漢宗顏楷體"/>
                <a:cs typeface="王漢宗顏楷體"/>
                <a:sym typeface="王漢宗顏楷體"/>
              </a:rPr>
              <a:t>資料蒐集方式為透過「Airiti</a:t>
            </a:r>
            <a:r>
              <a:rPr lang="en-US" sz="5499" dirty="0">
                <a:solidFill>
                  <a:srgbClr val="000000"/>
                </a:solidFill>
                <a:latin typeface="王漢宗顏楷體"/>
                <a:ea typeface="王漢宗顏楷體"/>
                <a:cs typeface="王漢宗顏楷體"/>
                <a:sym typeface="王漢宗顏楷體"/>
              </a:rPr>
              <a:t> Library </a:t>
            </a:r>
            <a:r>
              <a:rPr lang="en-US" sz="5499" dirty="0" err="1">
                <a:solidFill>
                  <a:srgbClr val="000000"/>
                </a:solidFill>
                <a:latin typeface="王漢宗顏楷體"/>
                <a:ea typeface="王漢宗顏楷體"/>
                <a:cs typeface="王漢宗顏楷體"/>
                <a:sym typeface="王漢宗顏楷體"/>
              </a:rPr>
              <a:t>華藝圖書館</a:t>
            </a:r>
            <a:r>
              <a:rPr lang="en-US" sz="5499" dirty="0">
                <a:solidFill>
                  <a:srgbClr val="000000"/>
                </a:solidFill>
                <a:latin typeface="王漢宗顏楷體"/>
                <a:ea typeface="王漢宗顏楷體"/>
                <a:cs typeface="王漢宗顏楷體"/>
                <a:sym typeface="王漢宗顏楷體"/>
              </a:rPr>
              <a:t>」、「</a:t>
            </a:r>
            <a:r>
              <a:rPr lang="en-US" sz="5499" dirty="0" err="1">
                <a:solidFill>
                  <a:srgbClr val="000000"/>
                </a:solidFill>
                <a:latin typeface="王漢宗顏楷體"/>
                <a:ea typeface="王漢宗顏楷體"/>
                <a:cs typeface="王漢宗顏楷體"/>
                <a:sym typeface="王漢宗顏楷體"/>
              </a:rPr>
              <a:t>臺灣博碩士論文知識加值系統」等資料庫進行檢索</a:t>
            </a:r>
            <a:r>
              <a:rPr lang="zh-TW" altLang="en-US" sz="5499" dirty="0">
                <a:solidFill>
                  <a:srgbClr val="000000"/>
                </a:solidFill>
                <a:latin typeface="王漢宗顏楷體"/>
                <a:ea typeface="王漢宗顏楷體"/>
                <a:cs typeface="王漢宗顏楷體"/>
                <a:sym typeface="王漢宗顏楷體"/>
              </a:rPr>
              <a:t>。</a:t>
            </a:r>
            <a:endParaRPr lang="en-US" sz="5499" dirty="0">
              <a:solidFill>
                <a:srgbClr val="000000"/>
              </a:solidFill>
              <a:latin typeface="王漢宗顏楷體"/>
              <a:ea typeface="王漢宗顏楷體"/>
              <a:cs typeface="王漢宗顏楷體"/>
              <a:sym typeface="王漢宗顏楷體"/>
            </a:endParaRPr>
          </a:p>
          <a:p>
            <a:pPr marL="914400" indent="-914400" algn="l">
              <a:buFont typeface="+mj-ea"/>
              <a:buAutoNum type="ea1ChtPeriod"/>
            </a:pPr>
            <a:r>
              <a:rPr lang="en-US" sz="5499" dirty="0" err="1">
                <a:solidFill>
                  <a:srgbClr val="000000"/>
                </a:solidFill>
                <a:latin typeface="王漢宗顏楷體"/>
                <a:ea typeface="王漢宗顏楷體"/>
                <a:cs typeface="王漢宗顏楷體"/>
                <a:sym typeface="王漢宗顏楷體"/>
              </a:rPr>
              <a:t>並以「正向管教</a:t>
            </a:r>
            <a:r>
              <a:rPr lang="en-US" sz="5499" dirty="0">
                <a:solidFill>
                  <a:srgbClr val="000000"/>
                </a:solidFill>
                <a:latin typeface="王漢宗顏楷體"/>
                <a:ea typeface="王漢宗顏楷體"/>
                <a:cs typeface="王漢宗顏楷體"/>
                <a:sym typeface="王漢宗顏楷體"/>
              </a:rPr>
              <a:t>」、「</a:t>
            </a:r>
            <a:r>
              <a:rPr lang="en-US" sz="5499" dirty="0" err="1">
                <a:solidFill>
                  <a:srgbClr val="000000"/>
                </a:solidFill>
                <a:latin typeface="王漢宗顏楷體"/>
                <a:ea typeface="王漢宗顏楷體"/>
                <a:cs typeface="王漢宗顏楷體"/>
                <a:sym typeface="王漢宗顏楷體"/>
              </a:rPr>
              <a:t>正向支持</a:t>
            </a:r>
            <a:r>
              <a:rPr lang="en-US" sz="5499" dirty="0">
                <a:solidFill>
                  <a:srgbClr val="000000"/>
                </a:solidFill>
                <a:latin typeface="王漢宗顏楷體"/>
                <a:ea typeface="王漢宗顏楷體"/>
                <a:cs typeface="王漢宗顏楷體"/>
                <a:sym typeface="王漢宗顏楷體"/>
              </a:rPr>
              <a:t>」、「</a:t>
            </a:r>
            <a:r>
              <a:rPr lang="en-US" sz="5499" dirty="0" err="1">
                <a:solidFill>
                  <a:srgbClr val="000000"/>
                </a:solidFill>
                <a:latin typeface="王漢宗顏楷體"/>
                <a:ea typeface="王漢宗顏楷體"/>
                <a:cs typeface="王漢宗顏楷體"/>
                <a:sym typeface="王漢宗顏楷體"/>
              </a:rPr>
              <a:t>正向行為</a:t>
            </a:r>
            <a:r>
              <a:rPr lang="en-US" sz="5499" dirty="0">
                <a:solidFill>
                  <a:srgbClr val="000000"/>
                </a:solidFill>
                <a:latin typeface="王漢宗顏楷體"/>
                <a:ea typeface="王漢宗顏楷體"/>
                <a:cs typeface="王漢宗顏楷體"/>
                <a:sym typeface="王漢宗顏楷體"/>
              </a:rPr>
              <a:t>」、「</a:t>
            </a:r>
            <a:r>
              <a:rPr lang="en-US" sz="5499" dirty="0" err="1">
                <a:solidFill>
                  <a:srgbClr val="000000"/>
                </a:solidFill>
                <a:latin typeface="王漢宗顏楷體"/>
                <a:ea typeface="王漢宗顏楷體"/>
                <a:cs typeface="王漢宗顏楷體"/>
                <a:sym typeface="王漢宗顏楷體"/>
              </a:rPr>
              <a:t>認知行為</a:t>
            </a:r>
            <a:r>
              <a:rPr lang="en-US" sz="5499" dirty="0">
                <a:solidFill>
                  <a:srgbClr val="000000"/>
                </a:solidFill>
                <a:latin typeface="王漢宗顏楷體"/>
                <a:ea typeface="王漢宗顏楷體"/>
                <a:cs typeface="王漢宗顏楷體"/>
                <a:sym typeface="王漢宗顏楷體"/>
              </a:rPr>
              <a:t>」、「</a:t>
            </a:r>
            <a:r>
              <a:rPr lang="en-US" sz="5499" dirty="0" err="1">
                <a:solidFill>
                  <a:srgbClr val="000000"/>
                </a:solidFill>
                <a:latin typeface="王漢宗顏楷體"/>
                <a:ea typeface="王漢宗顏楷體"/>
                <a:cs typeface="王漢宗顏楷體"/>
                <a:sym typeface="王漢宗顏楷體"/>
              </a:rPr>
              <a:t>注意力缺陷過動症</a:t>
            </a:r>
            <a:r>
              <a:rPr lang="en-US" sz="5499" dirty="0">
                <a:solidFill>
                  <a:srgbClr val="000000"/>
                </a:solidFill>
                <a:latin typeface="王漢宗顏楷體"/>
                <a:ea typeface="王漢宗顏楷體"/>
                <a:cs typeface="王漢宗顏楷體"/>
                <a:sym typeface="王漢宗顏楷體"/>
              </a:rPr>
              <a:t>」、「Attention Deficit Hyperactivity Disorder」、「</a:t>
            </a:r>
            <a:r>
              <a:rPr lang="en-US" sz="5499" dirty="0" err="1">
                <a:solidFill>
                  <a:srgbClr val="000000"/>
                </a:solidFill>
                <a:latin typeface="王漢宗顏楷體"/>
                <a:ea typeface="王漢宗顏楷體"/>
                <a:cs typeface="王漢宗顏楷體"/>
                <a:sym typeface="王漢宗顏楷體"/>
              </a:rPr>
              <a:t>ADHD」等關鍵字作為搜尋</a:t>
            </a:r>
            <a:r>
              <a:rPr lang="zh-TW" altLang="en-US" sz="5499" dirty="0">
                <a:solidFill>
                  <a:srgbClr val="000000"/>
                </a:solidFill>
                <a:latin typeface="王漢宗顏楷體"/>
                <a:ea typeface="王漢宗顏楷體"/>
                <a:cs typeface="王漢宗顏楷體"/>
                <a:sym typeface="王漢宗顏楷體"/>
              </a:rPr>
              <a:t>。</a:t>
            </a:r>
            <a:endParaRPr lang="en-US" sz="5499" dirty="0">
              <a:solidFill>
                <a:srgbClr val="000000"/>
              </a:solidFill>
              <a:latin typeface="王漢宗顏楷體"/>
              <a:ea typeface="王漢宗顏楷體"/>
              <a:cs typeface="王漢宗顏楷體"/>
              <a:sym typeface="王漢宗顏楷體"/>
            </a:endParaRPr>
          </a:p>
          <a:p>
            <a:pPr marL="914400" indent="-914400" algn="l">
              <a:buFont typeface="+mj-ea"/>
              <a:buAutoNum type="ea1ChtPeriod"/>
            </a:pPr>
            <a:r>
              <a:rPr lang="en-US" sz="5499" dirty="0" err="1">
                <a:solidFill>
                  <a:srgbClr val="000000"/>
                </a:solidFill>
                <a:latin typeface="王漢宗顏楷體"/>
                <a:ea typeface="王漢宗顏楷體"/>
                <a:cs typeface="王漢宗顏楷體"/>
                <a:sym typeface="王漢宗顏楷體"/>
              </a:rPr>
              <a:t>聚焦於探討正向管教應用於注意力缺陷過動症（ADHD）學生之教學研究</a:t>
            </a:r>
            <a:r>
              <a:rPr lang="en-US" sz="5499" dirty="0">
                <a:solidFill>
                  <a:srgbClr val="000000"/>
                </a:solidFill>
                <a:latin typeface="王漢宗顏楷體"/>
                <a:ea typeface="王漢宗顏楷體"/>
                <a:cs typeface="王漢宗顏楷體"/>
                <a:sym typeface="王漢宗顏楷體"/>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1962</Words>
  <Application>Microsoft Office PowerPoint</Application>
  <PresentationFormat>自訂</PresentationFormat>
  <Paragraphs>284</Paragraphs>
  <Slides>36</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36</vt:i4>
      </vt:variant>
    </vt:vector>
  </HeadingPairs>
  <TitlesOfParts>
    <vt:vector size="42" baseType="lpstr">
      <vt:lpstr>Calibri</vt:lpstr>
      <vt:lpstr>標楷體</vt:lpstr>
      <vt:lpstr>Arial</vt:lpstr>
      <vt:lpstr>Happy Font TH</vt:lpstr>
      <vt:lpstr>王漢宗顏楷體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正向管教對注意力缺陷過動症學生的影響之 系統性文獻回顧</dc:title>
  <dc:creator>小鴨鴨</dc:creator>
  <cp:lastModifiedBy>User</cp:lastModifiedBy>
  <cp:revision>23</cp:revision>
  <dcterms:created xsi:type="dcterms:W3CDTF">2006-08-16T00:00:00Z</dcterms:created>
  <dcterms:modified xsi:type="dcterms:W3CDTF">2025-09-13T04:26:03Z</dcterms:modified>
  <dc:identifier>DAGvGMvbUUE</dc:identifier>
</cp:coreProperties>
</file>