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81" r:id="rId2"/>
    <p:sldMasterId id="2147483693" r:id="rId3"/>
  </p:sldMasterIdLst>
  <p:notesMasterIdLst>
    <p:notesMasterId r:id="rId40"/>
  </p:notesMasterIdLst>
  <p:handoutMasterIdLst>
    <p:handoutMasterId r:id="rId41"/>
  </p:handoutMasterIdLst>
  <p:sldIdLst>
    <p:sldId id="645" r:id="rId4"/>
    <p:sldId id="697" r:id="rId5"/>
    <p:sldId id="788" r:id="rId6"/>
    <p:sldId id="789" r:id="rId7"/>
    <p:sldId id="766" r:id="rId8"/>
    <p:sldId id="712" r:id="rId9"/>
    <p:sldId id="742" r:id="rId10"/>
    <p:sldId id="741" r:id="rId11"/>
    <p:sldId id="802" r:id="rId12"/>
    <p:sldId id="767" r:id="rId13"/>
    <p:sldId id="801" r:id="rId14"/>
    <p:sldId id="768" r:id="rId15"/>
    <p:sldId id="791" r:id="rId16"/>
    <p:sldId id="792" r:id="rId17"/>
    <p:sldId id="773" r:id="rId18"/>
    <p:sldId id="785" r:id="rId19"/>
    <p:sldId id="779" r:id="rId20"/>
    <p:sldId id="771" r:id="rId21"/>
    <p:sldId id="772" r:id="rId22"/>
    <p:sldId id="786" r:id="rId23"/>
    <p:sldId id="769" r:id="rId24"/>
    <p:sldId id="787" r:id="rId25"/>
    <p:sldId id="774" r:id="rId26"/>
    <p:sldId id="781" r:id="rId27"/>
    <p:sldId id="782" r:id="rId28"/>
    <p:sldId id="795" r:id="rId29"/>
    <p:sldId id="797" r:id="rId30"/>
    <p:sldId id="796" r:id="rId31"/>
    <p:sldId id="803" r:id="rId32"/>
    <p:sldId id="804" r:id="rId33"/>
    <p:sldId id="805" r:id="rId34"/>
    <p:sldId id="798" r:id="rId35"/>
    <p:sldId id="799" r:id="rId36"/>
    <p:sldId id="806" r:id="rId37"/>
    <p:sldId id="794" r:id="rId38"/>
    <p:sldId id="739" r:id="rId39"/>
  </p:sldIdLst>
  <p:sldSz cx="12192000" cy="6858000"/>
  <p:notesSz cx="6797675" cy="9928225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A1C"/>
    <a:srgbClr val="FFC811"/>
    <a:srgbClr val="FCB907"/>
    <a:srgbClr val="FFD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347" autoAdjust="0"/>
  </p:normalViewPr>
  <p:slideViewPr>
    <p:cSldViewPr snapToGrid="0" snapToObjects="1">
      <p:cViewPr varScale="1">
        <p:scale>
          <a:sx n="61" d="100"/>
          <a:sy n="61" d="100"/>
        </p:scale>
        <p:origin x="-552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480"/>
    </p:cViewPr>
  </p:sorterViewPr>
  <p:notesViewPr>
    <p:cSldViewPr snapToGrid="0" snapToObjects="1">
      <p:cViewPr varScale="1">
        <p:scale>
          <a:sx n="46" d="100"/>
          <a:sy n="46" d="100"/>
        </p:scale>
        <p:origin x="2736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EFDD1-8DF0-4975-BA2F-5758F13B5EEE}" type="datetimeFigureOut">
              <a:rPr lang="zh-TW" altLang="en-US" smtClean="0"/>
              <a:t>2025/9/12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0D67C-4070-4347-8A63-D91EAAF23E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01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253F4-AE9E-457F-9DFA-D57F1C3E3C4D}" type="datetimeFigureOut">
              <a:rPr lang="zh-TW" altLang="en-US" smtClean="0"/>
              <a:t>2025/9/12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70583-40AC-442B-8D9D-E8EE13CC9C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6352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70583-40AC-442B-8D9D-E8EE13CC9C1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980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70583-40AC-442B-8D9D-E8EE13CC9C1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842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70583-40AC-442B-8D9D-E8EE13CC9C1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37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70583-40AC-442B-8D9D-E8EE13CC9C17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70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70583-40AC-442B-8D9D-E8EE13CC9C1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2644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70583-40AC-442B-8D9D-E8EE13CC9C17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4726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70583-40AC-442B-8D9D-E8EE13CC9C17}" type="slidenum">
              <a:rPr lang="zh-TW" altLang="en-US" smtClean="0">
                <a:solidFill>
                  <a:prstClr val="black"/>
                </a:solidFill>
              </a:rPr>
              <a:pPr/>
              <a:t>22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70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70583-40AC-442B-8D9D-E8EE13CC9C17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30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70583-40AC-442B-8D9D-E8EE13CC9C17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06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gradFill flip="none" rotWithShape="1">
          <a:gsLst>
            <a:gs pos="51000">
              <a:srgbClr val="FCB907"/>
            </a:gs>
            <a:gs pos="100000">
              <a:srgbClr val="FFD01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9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4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94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91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19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1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11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32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9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6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93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91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14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49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75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64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40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58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1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5"/>
            <a:ext cx="4868117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  <p:sp>
        <p:nvSpPr>
          <p:cNvPr id="3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1386592" y="171547"/>
            <a:ext cx="805408" cy="616255"/>
          </a:xfrm>
          <a:prstGeom prst="rect">
            <a:avLst/>
          </a:prstGeom>
          <a:solidFill>
            <a:schemeClr val="tx1"/>
          </a:solidFill>
        </p:spPr>
        <p:txBody>
          <a:bodyPr vert="horz" anchor="ctr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01</a:t>
            </a:r>
            <a:endParaRPr kumimoji="1" lang="zh-CN" altLang="en-US" dirty="0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70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/>
            </a:lvl1pPr>
          </a:lstStyle>
          <a:p>
            <a:r>
              <a:rPr kumimoji="1" lang="en-US" altLang="zh-CN" sz="1600" b="1" dirty="0" smtClean="0"/>
              <a:t>LOGO&amp;PIC</a:t>
            </a:r>
            <a:r>
              <a:rPr kumimoji="1" lang="zh-CN" altLang="en-US" sz="1600" b="1" dirty="0" smtClean="0"/>
              <a:t> </a:t>
            </a:r>
            <a:r>
              <a:rPr kumimoji="1" lang="en-US" altLang="zh-CN" sz="1600" b="1" dirty="0" smtClean="0"/>
              <a:t>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40608" y="759873"/>
            <a:ext cx="161775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7" dirty="0" smtClean="0">
                <a:solidFill>
                  <a:srgbClr val="000000"/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  <a:endParaRPr lang="zh-CN" altLang="en-US" sz="1867" dirty="0">
              <a:solidFill>
                <a:srgbClr val="000000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440606" y="182449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67" smtClean="0">
                <a:solidFill>
                  <a:srgbClr val="000000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000000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40606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  <a:endParaRPr lang="zh-CN" altLang="en-US" sz="1867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857677" y="841948"/>
            <a:ext cx="1402001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395054" y="841950"/>
            <a:ext cx="3727457" cy="3825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333" dirty="0" smtClean="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cn.bing.com</a:t>
            </a:r>
            <a:endParaRPr lang="zh-CN" altLang="en-US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kumimoji="1" lang="en-US" altLang="zh-CN" sz="1333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r>
              <a:rPr lang="zh-CN" altLang="en-US" sz="1333" dirty="0" smtClean="0">
                <a:solidFill>
                  <a:prstClr val="white"/>
                </a:solidFill>
                <a:latin typeface="Century Gothic"/>
                <a:ea typeface="微软雅黑" charset="0"/>
              </a:rPr>
              <a:t> 部分</a:t>
            </a: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如有建议请</a:t>
            </a:r>
            <a:r>
              <a:rPr lang="zh-CN" altLang="en-US" sz="1333" dirty="0" smtClean="0">
                <a:solidFill>
                  <a:prstClr val="white"/>
                </a:solidFill>
                <a:latin typeface="Century Gothic"/>
                <a:ea typeface="微软雅黑" charset="0"/>
              </a:rPr>
              <a:t>联系 </a:t>
            </a:r>
            <a:r>
              <a:rPr lang="zh-CN" altLang="en-US" sz="1333" dirty="0" smtClean="0">
                <a:solidFill>
                  <a:prstClr val="white"/>
                </a:solidFill>
                <a:latin typeface="Segoe UI Light" charset="0"/>
                <a:ea typeface="Segoe UI Light" charset="0"/>
                <a:cs typeface="Segoe UI Light" charset="0"/>
              </a:rPr>
              <a:t>officeplus@microsoft.com</a:t>
            </a: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40606" y="182449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smtClean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67" dirty="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8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 dirty="0" smtClean="0">
                <a:solidFill>
                  <a:srgbClr val="000000"/>
                </a:solidFill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dirty="0" smtClean="0">
                <a:solidFill>
                  <a:srgbClr val="000000"/>
                </a:solidFill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dirty="0" smtClean="0">
                <a:solidFill>
                  <a:srgbClr val="000000"/>
                </a:solidFill>
                <a:latin typeface="Century Gothic"/>
                <a:ea typeface="微软雅黑" charset="0"/>
              </a:rPr>
              <a:t>获取更多优质模板（放映模式）</a:t>
            </a:r>
            <a:endParaRPr kumimoji="1" lang="zh-CN" altLang="en-US" sz="1333" dirty="0">
              <a:solidFill>
                <a:srgbClr val="000000"/>
              </a:solidFill>
              <a:latin typeface="Century Gothic"/>
              <a:ea typeface="微软雅黑" charset="0"/>
            </a:endParaRPr>
          </a:p>
        </p:txBody>
      </p:sp>
      <p:pic>
        <p:nvPicPr>
          <p:cNvPr id="8" name="图片 7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3246653"/>
            <a:ext cx="2489200" cy="4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3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7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9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4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61" r:id="rId2"/>
    <p:sldLayoutId id="2147483662" r:id="rId3"/>
    <p:sldLayoutId id="2147483664" r:id="rId4"/>
    <p:sldLayoutId id="2147483663" r:id="rId5"/>
    <p:sldLayoutId id="214748366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6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51422F-69B1-4B64-8D9A-1417540A26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38C3254-123E-4345-8384-F7B72E3FD88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0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2325" y="333639"/>
            <a:ext cx="10867807" cy="60269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zh-TW" altLang="en-US" sz="6000" b="1" cap="all" dirty="0" smtClean="0">
                <a:solidFill>
                  <a:schemeClr val="tx1"/>
                </a:solidFill>
                <a:effectLst>
                  <a:reflection blurRad="12700" stA="34000" endA="740" endPos="53000" dir="5400000" sy="-100000" algn="bl" rotWithShape="0"/>
                </a:effectLst>
                <a:latin typeface="新細明體" panose="02020500000000000000" pitchFamily="18" charset="-120"/>
                <a:cs typeface="Times New Roman" pitchFamily="18" charset="0"/>
              </a:rPr>
              <a:t>             </a:t>
            </a:r>
            <a:endParaRPr lang="zh-TW" altLang="en-US" sz="6000" b="1" dirty="0">
              <a:solidFill>
                <a:schemeClr val="tx1"/>
              </a:solidFill>
              <a:latin typeface="新細明體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394766" y="773871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椭圆 6"/>
          <p:cNvSpPr/>
          <p:nvPr/>
        </p:nvSpPr>
        <p:spPr>
          <a:xfrm flipH="1" flipV="1">
            <a:off x="10748939" y="774470"/>
            <a:ext cx="223863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pic>
        <p:nvPicPr>
          <p:cNvPr id="103" name="图片 6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44" y="4523682"/>
            <a:ext cx="7299965" cy="126006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07280" y="2758702"/>
            <a:ext cx="6507933" cy="284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584" anchor="b"/>
          <a:lstStyle>
            <a:lvl1pPr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>
                <a:schemeClr val="tx2"/>
              </a:buClr>
              <a:buSzPct val="95000"/>
              <a:buNone/>
            </a:pPr>
            <a:r>
              <a:rPr lang="zh-TW" altLang="en-US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論文宣讀</a:t>
            </a:r>
          </a:p>
          <a:p>
            <a:pPr algn="ctr">
              <a:spcBef>
                <a:spcPct val="0"/>
              </a:spcBef>
              <a:buClr>
                <a:schemeClr val="tx2"/>
              </a:buClr>
              <a:buSzPct val="95000"/>
              <a:buNone/>
            </a:pPr>
            <a:r>
              <a:rPr lang="zh-TW" altLang="en-US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謝明昆</a:t>
            </a: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None/>
            </a:pPr>
            <a:endParaRPr kumimoji="0" lang="en-US" altLang="zh-TW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None/>
            </a:pPr>
            <a:endParaRPr kumimoji="0" lang="en-US" altLang="zh-TW" b="1" dirty="0" smtClean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chemeClr val="tx2"/>
              </a:buClr>
              <a:buSzPct val="95000"/>
              <a:buNone/>
            </a:pPr>
            <a:r>
              <a:rPr lang="en-US" altLang="zh-TW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106496" y="820189"/>
            <a:ext cx="7942280" cy="12557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中華溝通障礙教育學會年會</a:t>
            </a:r>
            <a:r>
              <a:rPr lang="zh-TW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暨</a:t>
            </a:r>
            <a:r>
              <a:rPr lang="zh-TW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學術研討會</a:t>
            </a:r>
          </a:p>
          <a:p>
            <a:pPr>
              <a:defRPr/>
            </a:pP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24391" y="5736724"/>
            <a:ext cx="45719" cy="4702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319" y="1377216"/>
            <a:ext cx="2330116" cy="23301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9766342" y="5501308"/>
            <a:ext cx="45719" cy="4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kern="100" dirty="0">
                <a:solidFill>
                  <a:srgbClr val="FF0000"/>
                </a:solidFill>
                <a:latin typeface="宋体"/>
                <a:ea typeface="宋体"/>
                <a:cs typeface="Times New Roman"/>
              </a:rPr>
              <a:t>名詞釋</a:t>
            </a:r>
            <a:r>
              <a:rPr lang="zh-TW" altLang="en-US" sz="6000" b="1" kern="100" dirty="0" smtClean="0">
                <a:solidFill>
                  <a:srgbClr val="FF0000"/>
                </a:solidFill>
                <a:latin typeface="宋体"/>
                <a:ea typeface="宋体"/>
                <a:cs typeface="Times New Roman"/>
              </a:rPr>
              <a:t>義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zh-TW" altLang="en-US" sz="6000" b="1" kern="100" dirty="0" smtClean="0">
                <a:solidFill>
                  <a:srgbClr val="002060"/>
                </a:solidFill>
                <a:latin typeface="宋体"/>
                <a:ea typeface="宋体"/>
                <a:cs typeface="Times New Roman"/>
              </a:rPr>
              <a:t>比</a:t>
            </a:r>
            <a:r>
              <a:rPr lang="zh-TW" altLang="en-US" sz="6000" b="1" kern="100" dirty="0">
                <a:solidFill>
                  <a:srgbClr val="002060"/>
                </a:solidFill>
                <a:latin typeface="宋体"/>
                <a:ea typeface="宋体"/>
                <a:cs typeface="Times New Roman"/>
              </a:rPr>
              <a:t>較兩個概念</a:t>
            </a:r>
            <a:endParaRPr lang="en-US" altLang="zh-CN" sz="6000" kern="100" dirty="0" smtClean="0">
              <a:solidFill>
                <a:srgbClr val="002060"/>
              </a:solidFill>
              <a:latin typeface="PMingLiU-ExtB"/>
              <a:cs typeface="Times New Roman"/>
            </a:endParaRPr>
          </a:p>
          <a:p>
            <a:pPr indent="276225" algn="just">
              <a:spcAft>
                <a:spcPts val="0"/>
              </a:spcAft>
            </a:pPr>
            <a:r>
              <a:rPr lang="en-US" altLang="zh-CN" sz="6000" kern="100" dirty="0" smtClean="0">
                <a:latin typeface="PMingLiU-ExtB"/>
                <a:cs typeface="Times New Roman"/>
              </a:rPr>
              <a:t>1</a:t>
            </a:r>
            <a:r>
              <a:rPr lang="en-US" altLang="zh-CN" sz="6000" kern="100" dirty="0">
                <a:latin typeface="PMingLiU-ExtB"/>
                <a:cs typeface="Times New Roman"/>
              </a:rPr>
              <a:t>.</a:t>
            </a:r>
            <a:r>
              <a:rPr lang="zh-TW" altLang="zh-CN" sz="6000" kern="100" dirty="0">
                <a:ea typeface="宋体"/>
                <a:cs typeface="宋体"/>
              </a:rPr>
              <a:t>寂靜之</a:t>
            </a:r>
            <a:r>
              <a:rPr lang="zh-TW" altLang="zh-CN" sz="6000" kern="100" dirty="0" smtClean="0">
                <a:ea typeface="宋体"/>
                <a:cs typeface="宋体"/>
              </a:rPr>
              <a:t>聲</a:t>
            </a:r>
            <a:r>
              <a:rPr lang="zh-TW" altLang="en-US" sz="6000" kern="100" dirty="0" smtClean="0">
                <a:latin typeface="宋体"/>
                <a:ea typeface="宋体"/>
                <a:cs typeface="宋体"/>
              </a:rPr>
              <a:t>。</a:t>
            </a:r>
            <a:endParaRPr lang="en-US" altLang="zh-TW" sz="6000" kern="100" dirty="0">
              <a:ea typeface="宋体"/>
              <a:cs typeface="宋体"/>
            </a:endParaRPr>
          </a:p>
          <a:p>
            <a:pPr indent="276225" algn="just">
              <a:spcAft>
                <a:spcPts val="0"/>
              </a:spcAft>
            </a:pPr>
            <a:r>
              <a:rPr lang="en-US" altLang="zh-CN" sz="6000" kern="100" dirty="0">
                <a:latin typeface="PMingLiU-ExtB"/>
                <a:cs typeface="Times New Roman"/>
              </a:rPr>
              <a:t>2.</a:t>
            </a:r>
            <a:r>
              <a:rPr lang="zh-TW" altLang="zh-CN" sz="6000" kern="100" dirty="0">
                <a:ea typeface="宋体"/>
                <a:cs typeface="宋体"/>
              </a:rPr>
              <a:t>寂</a:t>
            </a:r>
            <a:r>
              <a:rPr lang="zh-TW" altLang="zh-CN" sz="6000" kern="100" dirty="0" smtClean="0">
                <a:ea typeface="宋体"/>
                <a:cs typeface="宋体"/>
              </a:rPr>
              <a:t>靜</a:t>
            </a:r>
            <a:r>
              <a:rPr lang="zh-TW" altLang="en-US" sz="6000" kern="100" dirty="0" smtClean="0">
                <a:ea typeface="宋体"/>
                <a:cs typeface="宋体"/>
              </a:rPr>
              <a:t>暗</a:t>
            </a:r>
            <a:r>
              <a:rPr lang="zh-TW" altLang="zh-CN" sz="6000" kern="100" dirty="0" smtClean="0">
                <a:ea typeface="宋体"/>
                <a:cs typeface="宋体"/>
              </a:rPr>
              <a:t>夜</a:t>
            </a:r>
            <a:r>
              <a:rPr lang="zh-TW" altLang="zh-CN" sz="6000" kern="100" dirty="0">
                <a:ea typeface="宋体"/>
                <a:cs typeface="宋体"/>
              </a:rPr>
              <a:t>中的人</a:t>
            </a:r>
            <a:r>
              <a:rPr lang="zh-TW" altLang="zh-CN" sz="6000" kern="100" dirty="0" smtClean="0">
                <a:ea typeface="宋体"/>
                <a:cs typeface="宋体"/>
              </a:rPr>
              <a:t>。</a:t>
            </a:r>
            <a:endParaRPr lang="en-US" altLang="zh-TW" sz="6000" kern="100" dirty="0" smtClean="0">
              <a:ea typeface="宋体"/>
              <a:cs typeface="宋体"/>
            </a:endParaRPr>
          </a:p>
          <a:p>
            <a:pPr indent="0" algn="just">
              <a:buNone/>
            </a:pPr>
            <a:r>
              <a:rPr lang="zh-TW" altLang="en-US" sz="3600" b="1" kern="100" dirty="0" smtClean="0">
                <a:solidFill>
                  <a:srgbClr val="0070C0"/>
                </a:solidFill>
                <a:latin typeface="宋体"/>
                <a:ea typeface="宋体"/>
                <a:cs typeface="宋体"/>
              </a:rPr>
              <a:t>√</a:t>
            </a:r>
            <a:r>
              <a:rPr lang="zh-TW" altLang="zh-CN" sz="3600" b="1" kern="100" dirty="0" smtClean="0">
                <a:solidFill>
                  <a:srgbClr val="0070C0"/>
                </a:solidFill>
                <a:ea typeface="宋体"/>
                <a:cs typeface="宋体"/>
              </a:rPr>
              <a:t>前</a:t>
            </a:r>
            <a:r>
              <a:rPr lang="zh-TW" altLang="zh-CN" sz="3600" b="1" kern="100" dirty="0">
                <a:solidFill>
                  <a:srgbClr val="0070C0"/>
                </a:solidFill>
                <a:ea typeface="宋体"/>
                <a:cs typeface="宋体"/>
              </a:rPr>
              <a:t>者是一首創作歌曲的歌名﹐敘述眼盲障礙者生活心理</a:t>
            </a:r>
            <a:r>
              <a:rPr lang="zh-TW" altLang="zh-CN" sz="3600" b="1" kern="100" dirty="0" smtClean="0">
                <a:solidFill>
                  <a:srgbClr val="0070C0"/>
                </a:solidFill>
                <a:ea typeface="宋体"/>
                <a:cs typeface="宋体"/>
              </a:rPr>
              <a:t>﹔</a:t>
            </a:r>
            <a:r>
              <a:rPr lang="zh-TW" altLang="en-US" sz="3600" b="1" kern="100" dirty="0" smtClean="0">
                <a:solidFill>
                  <a:srgbClr val="0070C0"/>
                </a:solidFill>
                <a:ea typeface="宋体"/>
                <a:cs typeface="宋体"/>
              </a:rPr>
              <a:t>當代社會氛圍的生活。</a:t>
            </a:r>
            <a:endParaRPr lang="en-US" altLang="zh-TW" sz="3600" b="1" kern="100" dirty="0" smtClean="0">
              <a:solidFill>
                <a:srgbClr val="0070C0"/>
              </a:solidFill>
              <a:ea typeface="宋体"/>
              <a:cs typeface="宋体"/>
            </a:endParaRPr>
          </a:p>
          <a:p>
            <a:pPr indent="0" algn="just">
              <a:buNone/>
            </a:pPr>
            <a:r>
              <a:rPr lang="zh-TW" altLang="en-US" sz="3600" b="1" kern="100" dirty="0" smtClean="0">
                <a:solidFill>
                  <a:srgbClr val="0070C0"/>
                </a:solidFill>
                <a:latin typeface="宋体"/>
                <a:ea typeface="宋体"/>
                <a:cs typeface="宋体"/>
              </a:rPr>
              <a:t>▲</a:t>
            </a:r>
            <a:r>
              <a:rPr lang="zh-TW" altLang="zh-CN" sz="3600" b="1" kern="100" dirty="0" smtClean="0">
                <a:solidFill>
                  <a:srgbClr val="0070C0"/>
                </a:solidFill>
                <a:ea typeface="宋体"/>
                <a:cs typeface="宋体"/>
              </a:rPr>
              <a:t>後</a:t>
            </a:r>
            <a:r>
              <a:rPr lang="zh-TW" altLang="zh-CN" sz="3600" b="1" kern="100" dirty="0">
                <a:solidFill>
                  <a:srgbClr val="0070C0"/>
                </a:solidFill>
                <a:ea typeface="宋体"/>
                <a:cs typeface="宋体"/>
              </a:rPr>
              <a:t>者是盲聾雙重障礙者。</a:t>
            </a:r>
            <a:endParaRPr lang="zh-CN" altLang="zh-CN" sz="3600" b="1" kern="100" dirty="0">
              <a:solidFill>
                <a:srgbClr val="0070C0"/>
              </a:solidFill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endParaRPr lang="en-US" altLang="zh-TW" sz="3600" kern="100" dirty="0"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630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研究方法</a:t>
            </a:r>
            <a:endParaRPr lang="zh-CN" altLang="en-US" sz="60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本研究</a:t>
            </a:r>
            <a:r>
              <a:rPr lang="zh-TW" altLang="en-US" dirty="0"/>
              <a:t>依</a:t>
            </a:r>
            <a:r>
              <a:rPr lang="zh-TW" altLang="en-US" dirty="0" smtClean="0"/>
              <a:t>據</a:t>
            </a:r>
            <a:r>
              <a:rPr lang="zh-TW" altLang="en-US" dirty="0" smtClean="0">
                <a:latin typeface="宋体"/>
                <a:ea typeface="宋体"/>
              </a:rPr>
              <a:t>「</a:t>
            </a:r>
            <a:r>
              <a:rPr lang="zh-TW" altLang="en-US" dirty="0" smtClean="0"/>
              <a:t>中</a:t>
            </a:r>
            <a:r>
              <a:rPr lang="zh-TW" altLang="en-US" dirty="0"/>
              <a:t>華溝通障礙教育學</a:t>
            </a:r>
            <a:r>
              <a:rPr lang="zh-TW" altLang="en-US" dirty="0" smtClean="0"/>
              <a:t>會</a:t>
            </a:r>
            <a:r>
              <a:rPr lang="zh-TW" altLang="en-US" dirty="0" smtClean="0">
                <a:latin typeface="宋体"/>
                <a:ea typeface="宋体"/>
              </a:rPr>
              <a:t>」</a:t>
            </a:r>
            <a:r>
              <a:rPr lang="zh-TW" altLang="en-US" dirty="0" smtClean="0"/>
              <a:t>強調教育實施</a:t>
            </a:r>
            <a:r>
              <a:rPr lang="zh-TW" altLang="en-US" dirty="0" smtClean="0">
                <a:latin typeface="宋体"/>
                <a:ea typeface="宋体"/>
              </a:rPr>
              <a:t>「改善溝通障礙」</a:t>
            </a:r>
            <a:r>
              <a:rPr lang="en-US" altLang="zh-TW" dirty="0" smtClean="0">
                <a:latin typeface="宋体"/>
                <a:ea typeface="宋体"/>
              </a:rPr>
              <a:t>﹑</a:t>
            </a:r>
            <a:r>
              <a:rPr lang="zh-TW" altLang="en-US" dirty="0" smtClean="0">
                <a:latin typeface="宋体"/>
                <a:ea typeface="宋体"/>
              </a:rPr>
              <a:t>「</a:t>
            </a:r>
            <a:r>
              <a:rPr lang="zh-TW" altLang="en-US" dirty="0">
                <a:solidFill>
                  <a:prstClr val="black"/>
                </a:solidFill>
                <a:latin typeface="宋体"/>
                <a:ea typeface="宋体"/>
              </a:rPr>
              <a:t>溝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通沒有障</a:t>
            </a:r>
            <a:r>
              <a:rPr lang="zh-TW" altLang="en-US" dirty="0">
                <a:solidFill>
                  <a:prstClr val="black"/>
                </a:solidFill>
                <a:latin typeface="宋体"/>
                <a:ea typeface="宋体"/>
              </a:rPr>
              <a:t>礙</a:t>
            </a:r>
            <a:r>
              <a:rPr lang="zh-TW" altLang="en-US" dirty="0" smtClean="0">
                <a:latin typeface="宋体"/>
                <a:ea typeface="宋体"/>
              </a:rPr>
              <a:t>」的宗旨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TW" altLang="en-US" dirty="0" smtClean="0">
                <a:latin typeface="宋体"/>
                <a:ea typeface="宋体"/>
              </a:rPr>
              <a:t>蒐集早期與學前教育資料、</a:t>
            </a:r>
            <a:r>
              <a:rPr lang="zh-TW" altLang="en-US" dirty="0">
                <a:latin typeface="宋体"/>
                <a:ea typeface="宋体"/>
              </a:rPr>
              <a:t>教育</a:t>
            </a:r>
            <a:r>
              <a:rPr lang="zh-TW" altLang="en-US" dirty="0" smtClean="0">
                <a:latin typeface="宋体"/>
                <a:ea typeface="宋体"/>
              </a:rPr>
              <a:t>研究與社會時事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TW" altLang="en-US" dirty="0" smtClean="0">
                <a:latin typeface="宋体"/>
                <a:ea typeface="宋体"/>
              </a:rPr>
              <a:t>進行</a:t>
            </a:r>
            <a:r>
              <a:rPr lang="zh-TW" altLang="en-US" dirty="0">
                <a:latin typeface="宋体"/>
                <a:ea typeface="宋体"/>
              </a:rPr>
              <a:t>邏輯</a:t>
            </a:r>
            <a:r>
              <a:rPr lang="zh-TW" altLang="en-US" dirty="0" smtClean="0">
                <a:latin typeface="宋体"/>
                <a:ea typeface="宋体"/>
              </a:rPr>
              <a:t>分析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TW" altLang="en-US" dirty="0" smtClean="0">
                <a:latin typeface="宋体"/>
                <a:ea typeface="宋体"/>
              </a:rPr>
              <a:t>歸納結論。</a:t>
            </a:r>
            <a:endParaRPr lang="en-US" altLang="zh-TW" dirty="0" smtClean="0"/>
          </a:p>
          <a:p>
            <a:r>
              <a:rPr lang="zh-TW" altLang="en-US" dirty="0" smtClean="0"/>
              <a:t>採取</a:t>
            </a:r>
            <a:r>
              <a:rPr lang="zh-TW" altLang="en-US" b="1" dirty="0" smtClean="0">
                <a:solidFill>
                  <a:srgbClr val="0070C0"/>
                </a:solidFill>
              </a:rPr>
              <a:t>文獻分析法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TW" altLang="en-US" dirty="0"/>
              <a:t>提出結論與建</a:t>
            </a:r>
            <a:r>
              <a:rPr lang="zh-TW" altLang="en-US" dirty="0" smtClean="0"/>
              <a:t>議。</a:t>
            </a:r>
            <a:endParaRPr lang="en-US" altLang="zh-CN" dirty="0" smtClean="0">
              <a:latin typeface="宋体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268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kern="100" dirty="0" smtClean="0">
                <a:solidFill>
                  <a:srgbClr val="C00000"/>
                </a:solidFill>
                <a:cs typeface="Times New Roman"/>
              </a:rPr>
              <a:t>文獻探討</a:t>
            </a:r>
            <a:endParaRPr lang="zh-CN" altLang="en-US" sz="6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b="1" kern="100" dirty="0" smtClean="0">
                <a:solidFill>
                  <a:srgbClr val="0070C0"/>
                </a:solidFill>
                <a:cs typeface="宋体"/>
              </a:rPr>
              <a:t>一、課程領域</a:t>
            </a:r>
            <a:endParaRPr lang="en-US" altLang="zh-TW" b="1" kern="100" dirty="0" smtClean="0">
              <a:solidFill>
                <a:srgbClr val="0070C0"/>
              </a:solidFill>
              <a:cs typeface="宋体"/>
            </a:endParaRPr>
          </a:p>
          <a:p>
            <a:pPr marL="0" indent="0">
              <a:buNone/>
            </a:pPr>
            <a:r>
              <a:rPr lang="zh-TW" altLang="en-US" kern="100" dirty="0"/>
              <a:t> </a:t>
            </a:r>
            <a:r>
              <a:rPr lang="zh-TW" altLang="en-US" kern="100" dirty="0" smtClean="0"/>
              <a:t>       早期教育</a:t>
            </a:r>
            <a:r>
              <a:rPr lang="en-US" altLang="zh-TW" kern="100" dirty="0" smtClean="0">
                <a:latin typeface="宋体"/>
                <a:ea typeface="宋体"/>
              </a:rPr>
              <a:t>-</a:t>
            </a:r>
            <a:r>
              <a:rPr lang="zh-TW" altLang="en-US" kern="100" dirty="0" smtClean="0">
                <a:latin typeface="宋体"/>
                <a:ea typeface="宋体"/>
              </a:rPr>
              <a:t> </a:t>
            </a:r>
            <a:r>
              <a:rPr lang="en-US" altLang="zh-TW" kern="100" dirty="0" smtClean="0">
                <a:latin typeface="宋体"/>
                <a:ea typeface="宋体"/>
              </a:rPr>
              <a:t>-2</a:t>
            </a:r>
            <a:r>
              <a:rPr lang="zh-TW" altLang="en-US" kern="100" dirty="0" smtClean="0">
                <a:latin typeface="宋体"/>
                <a:ea typeface="宋体"/>
              </a:rPr>
              <a:t>歲前的教保課程</a:t>
            </a:r>
            <a:r>
              <a:rPr lang="en-US" altLang="zh-TW" kern="100" dirty="0" smtClean="0">
                <a:latin typeface="宋体"/>
                <a:ea typeface="宋体"/>
              </a:rPr>
              <a:t>︰</a:t>
            </a:r>
            <a:r>
              <a:rPr lang="zh-TW" altLang="en-US" kern="100" dirty="0" smtClean="0">
                <a:latin typeface="宋体"/>
                <a:ea typeface="宋体"/>
              </a:rPr>
              <a:t>身體動作、認知、語言溝通、社會情緒、生活自理。</a:t>
            </a:r>
            <a:endParaRPr lang="en-US" altLang="zh-TW" kern="100" dirty="0" smtClean="0">
              <a:latin typeface="宋体"/>
              <a:ea typeface="宋体"/>
            </a:endParaRPr>
          </a:p>
          <a:p>
            <a:pPr marL="0" indent="0">
              <a:buNone/>
            </a:pPr>
            <a:r>
              <a:rPr lang="zh-TW" altLang="en-US" kern="100" dirty="0">
                <a:latin typeface="宋体"/>
                <a:ea typeface="宋体"/>
              </a:rPr>
              <a:t> </a:t>
            </a:r>
            <a:r>
              <a:rPr lang="zh-TW" altLang="en-US" kern="100" dirty="0" smtClean="0">
                <a:latin typeface="宋体"/>
                <a:ea typeface="宋体"/>
              </a:rPr>
              <a:t>   學前教育</a:t>
            </a:r>
            <a:r>
              <a:rPr lang="en-US" altLang="zh-TW" kern="100" dirty="0">
                <a:latin typeface="宋体"/>
                <a:ea typeface="宋体"/>
              </a:rPr>
              <a:t>- </a:t>
            </a:r>
            <a:r>
              <a:rPr lang="en-US" altLang="zh-TW" kern="100" dirty="0" smtClean="0">
                <a:latin typeface="宋体"/>
                <a:ea typeface="宋体"/>
              </a:rPr>
              <a:t>-</a:t>
            </a:r>
            <a:r>
              <a:rPr lang="zh-TW" altLang="en-US" kern="100" dirty="0">
                <a:latin typeface="宋体"/>
                <a:ea typeface="宋体"/>
              </a:rPr>
              <a:t>進入國民小學</a:t>
            </a:r>
            <a:r>
              <a:rPr lang="zh-TW" altLang="en-US" kern="100" dirty="0" smtClean="0">
                <a:latin typeface="宋体"/>
                <a:ea typeface="宋体"/>
              </a:rPr>
              <a:t>前</a:t>
            </a:r>
            <a:r>
              <a:rPr lang="en-US" altLang="zh-TW" kern="100" dirty="0" smtClean="0">
                <a:latin typeface="宋体"/>
                <a:ea typeface="宋体"/>
              </a:rPr>
              <a:t>(</a:t>
            </a:r>
            <a:r>
              <a:rPr lang="zh-TW" altLang="en-US" kern="100" dirty="0" smtClean="0">
                <a:latin typeface="宋体"/>
                <a:ea typeface="宋体"/>
              </a:rPr>
              <a:t>指大部分的</a:t>
            </a:r>
            <a:r>
              <a:rPr lang="en-US" altLang="zh-TW" kern="100" dirty="0" smtClean="0">
                <a:latin typeface="宋体"/>
                <a:ea typeface="宋体"/>
              </a:rPr>
              <a:t>2</a:t>
            </a:r>
            <a:r>
              <a:rPr lang="zh-TW" altLang="en-US" kern="100" dirty="0" smtClean="0">
                <a:latin typeface="宋体"/>
                <a:ea typeface="宋体"/>
              </a:rPr>
              <a:t>歲到</a:t>
            </a:r>
            <a:r>
              <a:rPr lang="en-US" altLang="zh-TW" kern="100" dirty="0" smtClean="0">
                <a:latin typeface="宋体"/>
                <a:ea typeface="宋体"/>
              </a:rPr>
              <a:t>6</a:t>
            </a:r>
            <a:r>
              <a:rPr lang="zh-TW" altLang="en-US" kern="100" dirty="0" smtClean="0">
                <a:latin typeface="宋体"/>
                <a:ea typeface="宋体"/>
              </a:rPr>
              <a:t>歲</a:t>
            </a:r>
            <a:r>
              <a:rPr lang="en-US" altLang="zh-TW" kern="100" dirty="0" smtClean="0">
                <a:latin typeface="宋体"/>
                <a:ea typeface="宋体"/>
              </a:rPr>
              <a:t>)</a:t>
            </a:r>
            <a:r>
              <a:rPr lang="zh-TW" altLang="en-US" kern="100" dirty="0" smtClean="0">
                <a:latin typeface="宋体"/>
                <a:ea typeface="宋体"/>
              </a:rPr>
              <a:t>的</a:t>
            </a:r>
            <a:r>
              <a:rPr lang="zh-TW" altLang="en-US" kern="100" dirty="0">
                <a:latin typeface="宋体"/>
                <a:ea typeface="宋体"/>
              </a:rPr>
              <a:t>教保課程</a:t>
            </a:r>
            <a:r>
              <a:rPr lang="en-US" altLang="zh-TW" kern="100" dirty="0" smtClean="0">
                <a:latin typeface="宋体"/>
                <a:ea typeface="宋体"/>
              </a:rPr>
              <a:t>︰</a:t>
            </a:r>
            <a:r>
              <a:rPr lang="zh-CN" altLang="en-US" kern="100" dirty="0">
                <a:latin typeface="宋体"/>
              </a:rPr>
              <a:t>身體動</a:t>
            </a:r>
            <a:r>
              <a:rPr lang="zh-CN" altLang="en-US" kern="100" dirty="0" smtClean="0">
                <a:latin typeface="宋体"/>
              </a:rPr>
              <a:t>作</a:t>
            </a:r>
            <a:r>
              <a:rPr lang="zh-TW" altLang="en-US" kern="100" dirty="0" smtClean="0">
                <a:latin typeface="宋体"/>
              </a:rPr>
              <a:t>與健康</a:t>
            </a:r>
            <a:r>
              <a:rPr lang="zh-CN" altLang="en-US" kern="100" dirty="0" smtClean="0">
                <a:latin typeface="宋体"/>
              </a:rPr>
              <a:t>、</a:t>
            </a:r>
            <a:r>
              <a:rPr lang="zh-CN" altLang="en-US" kern="100" dirty="0">
                <a:latin typeface="宋体"/>
              </a:rPr>
              <a:t>認知、</a:t>
            </a:r>
            <a:r>
              <a:rPr lang="zh-CN" altLang="en-US" kern="100" dirty="0" smtClean="0">
                <a:latin typeface="宋体"/>
              </a:rPr>
              <a:t>語</a:t>
            </a:r>
            <a:r>
              <a:rPr lang="zh-TW" altLang="en-US" kern="100" dirty="0">
                <a:latin typeface="宋体"/>
              </a:rPr>
              <a:t>文</a:t>
            </a:r>
            <a:r>
              <a:rPr lang="zh-CN" altLang="en-US" kern="100" dirty="0" smtClean="0">
                <a:latin typeface="宋体"/>
              </a:rPr>
              <a:t>、</a:t>
            </a:r>
            <a:r>
              <a:rPr lang="zh-CN" altLang="en-US" kern="100" dirty="0">
                <a:latin typeface="宋体"/>
              </a:rPr>
              <a:t>社</a:t>
            </a:r>
            <a:r>
              <a:rPr lang="zh-CN" altLang="en-US" kern="100" dirty="0" smtClean="0">
                <a:latin typeface="宋体"/>
              </a:rPr>
              <a:t>會</a:t>
            </a:r>
            <a:r>
              <a:rPr lang="zh-TW" altLang="en-US" kern="100" dirty="0" smtClean="0">
                <a:latin typeface="宋体"/>
              </a:rPr>
              <a:t>、</a:t>
            </a:r>
            <a:r>
              <a:rPr lang="zh-CN" altLang="en-US" kern="100" dirty="0" smtClean="0">
                <a:latin typeface="宋体"/>
              </a:rPr>
              <a:t>情</a:t>
            </a:r>
            <a:r>
              <a:rPr lang="zh-CN" altLang="en-US" kern="100" dirty="0">
                <a:latin typeface="宋体"/>
              </a:rPr>
              <a:t>緒</a:t>
            </a:r>
            <a:r>
              <a:rPr lang="zh-CN" altLang="en-US" kern="100" dirty="0" smtClean="0">
                <a:latin typeface="宋体"/>
              </a:rPr>
              <a:t>、</a:t>
            </a:r>
            <a:r>
              <a:rPr lang="zh-TW" altLang="en-US" kern="100" dirty="0" smtClean="0">
                <a:latin typeface="宋体"/>
              </a:rPr>
              <a:t>美感</a:t>
            </a:r>
            <a:r>
              <a:rPr lang="zh-CN" altLang="en-US" kern="100" dirty="0" smtClean="0">
                <a:latin typeface="宋体"/>
              </a:rPr>
              <a:t>。</a:t>
            </a:r>
            <a:endParaRPr lang="en-US" altLang="zh-CN" kern="100" dirty="0">
              <a:latin typeface="宋体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70C0"/>
                </a:solidFill>
              </a:rPr>
              <a:t>二</a:t>
            </a:r>
            <a:r>
              <a:rPr lang="zh-TW" altLang="en-US" b="1" dirty="0" smtClean="0">
                <a:solidFill>
                  <a:srgbClr val="0070C0"/>
                </a:solidFill>
              </a:rPr>
              <a:t>、實</a:t>
            </a:r>
            <a:r>
              <a:rPr lang="zh-TW" altLang="en-US" b="1" dirty="0">
                <a:solidFill>
                  <a:srgbClr val="0070C0"/>
                </a:solidFill>
              </a:rPr>
              <a:t>施以「沒有溝通障礙」為核心的領域教育</a:t>
            </a:r>
            <a:r>
              <a:rPr lang="zh-TW" altLang="en-US" b="1" dirty="0" smtClean="0">
                <a:solidFill>
                  <a:srgbClr val="0070C0"/>
                </a:solidFill>
              </a:rPr>
              <a:t>。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70C0"/>
                </a:solidFill>
              </a:rPr>
              <a:t> </a:t>
            </a:r>
            <a:r>
              <a:rPr lang="zh-TW" altLang="en-US" b="1" dirty="0" smtClean="0">
                <a:solidFill>
                  <a:srgbClr val="0070C0"/>
                </a:solidFill>
              </a:rPr>
              <a:t>       </a:t>
            </a:r>
            <a:r>
              <a:rPr lang="en-US" altLang="zh-TW" dirty="0" smtClean="0"/>
              <a:t>2</a:t>
            </a:r>
            <a:r>
              <a:rPr lang="zh-TW" altLang="en-US" dirty="0"/>
              <a:t>歲前</a:t>
            </a:r>
            <a:r>
              <a:rPr lang="zh-TW" altLang="en-US" dirty="0">
                <a:solidFill>
                  <a:srgbClr val="0070C0"/>
                </a:solidFill>
              </a:rPr>
              <a:t>早期教</a:t>
            </a:r>
            <a:r>
              <a:rPr lang="zh-TW" altLang="en-US" dirty="0" smtClean="0">
                <a:solidFill>
                  <a:srgbClr val="0070C0"/>
                </a:solidFill>
              </a:rPr>
              <a:t>育</a:t>
            </a:r>
            <a:r>
              <a:rPr lang="zh-TW" altLang="en-US" dirty="0" smtClean="0"/>
              <a:t>的嬰幼兒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TW" altLang="en-US" dirty="0">
                <a:latin typeface="宋体"/>
                <a:ea typeface="宋体"/>
              </a:rPr>
              <a:t>以及進入國民小學</a:t>
            </a:r>
            <a:r>
              <a:rPr lang="zh-TW" altLang="en-US" dirty="0" smtClean="0">
                <a:latin typeface="宋体"/>
                <a:ea typeface="宋体"/>
              </a:rPr>
              <a:t>前的</a:t>
            </a:r>
            <a:r>
              <a:rPr lang="zh-TW" altLang="en-US" dirty="0" smtClean="0">
                <a:solidFill>
                  <a:srgbClr val="0070C0"/>
                </a:solidFill>
                <a:latin typeface="宋体"/>
                <a:ea typeface="宋体"/>
              </a:rPr>
              <a:t>學</a:t>
            </a:r>
            <a:r>
              <a:rPr lang="zh-TW" altLang="en-US" dirty="0">
                <a:solidFill>
                  <a:srgbClr val="0070C0"/>
                </a:solidFill>
                <a:latin typeface="宋体"/>
                <a:ea typeface="宋体"/>
              </a:rPr>
              <a:t>前教</a:t>
            </a:r>
            <a:r>
              <a:rPr lang="zh-TW" altLang="en-US" dirty="0" smtClean="0">
                <a:solidFill>
                  <a:srgbClr val="0070C0"/>
                </a:solidFill>
                <a:latin typeface="宋体"/>
                <a:ea typeface="宋体"/>
              </a:rPr>
              <a:t>育</a:t>
            </a:r>
            <a:r>
              <a:rPr lang="zh-TW" altLang="en-US" dirty="0" smtClean="0">
                <a:latin typeface="宋体"/>
                <a:ea typeface="宋体"/>
              </a:rPr>
              <a:t>的幼兒園幼</a:t>
            </a:r>
            <a:r>
              <a:rPr lang="zh-TW" altLang="en-US" dirty="0" smtClean="0">
                <a:latin typeface="宋体"/>
                <a:ea typeface="宋体"/>
              </a:rPr>
              <a:t>兒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CN" altLang="en-US" dirty="0"/>
              <a:t>實施「沒有溝通障礙」為核心的領域教</a:t>
            </a:r>
            <a:r>
              <a:rPr lang="zh-CN" altLang="en-US" dirty="0" smtClean="0"/>
              <a:t>育</a:t>
            </a:r>
            <a:r>
              <a:rPr lang="en-US" altLang="zh-CN" dirty="0" smtClean="0">
                <a:latin typeface="宋体"/>
                <a:ea typeface="宋体"/>
              </a:rPr>
              <a:t>,</a:t>
            </a:r>
            <a:r>
              <a:rPr lang="zh-TW" altLang="en-US" dirty="0" smtClean="0">
                <a:latin typeface="宋体"/>
                <a:ea typeface="宋体"/>
              </a:rPr>
              <a:t>發展</a:t>
            </a:r>
            <a:r>
              <a:rPr lang="zh-TW" altLang="en-US" b="1" dirty="0" smtClean="0">
                <a:solidFill>
                  <a:srgbClr val="FF0000"/>
                </a:solidFill>
                <a:latin typeface="宋体"/>
                <a:ea typeface="宋体"/>
              </a:rPr>
              <a:t>安全依附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TW" altLang="en-US" dirty="0" smtClean="0">
                <a:latin typeface="宋体"/>
                <a:ea typeface="宋体"/>
              </a:rPr>
              <a:t>啟</a:t>
            </a:r>
            <a:r>
              <a:rPr lang="zh-TW" altLang="en-US" dirty="0" smtClean="0">
                <a:latin typeface="宋体"/>
                <a:ea typeface="宋体"/>
              </a:rPr>
              <a:t>發孩子生活中</a:t>
            </a:r>
            <a:r>
              <a:rPr lang="zh-TW" altLang="en-US" dirty="0" smtClean="0">
                <a:solidFill>
                  <a:srgbClr val="0070C0"/>
                </a:solidFill>
                <a:latin typeface="宋体"/>
                <a:ea typeface="宋体"/>
              </a:rPr>
              <a:t>生成「小確幸」生活事件</a:t>
            </a:r>
            <a:r>
              <a:rPr lang="zh-CN" altLang="en-US" dirty="0" smtClean="0"/>
              <a:t>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9076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4800" b="1" kern="100" dirty="0" smtClean="0">
                <a:solidFill>
                  <a:srgbClr val="002060"/>
                </a:solidFill>
                <a:cs typeface="宋体"/>
              </a:rPr>
              <a:t>二、</a:t>
            </a:r>
            <a:r>
              <a:rPr lang="zh-CN" altLang="en-US" sz="4800" b="1" kern="100" dirty="0">
                <a:solidFill>
                  <a:srgbClr val="002060"/>
                </a:solidFill>
                <a:cs typeface="宋体"/>
              </a:rPr>
              <a:t>眼盲障礙者</a:t>
            </a:r>
            <a:r>
              <a:rPr lang="zh-TW" altLang="en-US" sz="4800" b="1" kern="100" dirty="0">
                <a:solidFill>
                  <a:srgbClr val="002060"/>
                </a:solidFill>
                <a:cs typeface="宋体"/>
              </a:rPr>
              <a:t>的</a:t>
            </a:r>
            <a:r>
              <a:rPr lang="zh-CN" altLang="en-US" sz="4800" b="1" kern="100" dirty="0">
                <a:solidFill>
                  <a:srgbClr val="002060"/>
                </a:solidFill>
                <a:cs typeface="宋体"/>
              </a:rPr>
              <a:t>發展影</a:t>
            </a:r>
            <a:r>
              <a:rPr lang="zh-CN" altLang="en-US" sz="4800" b="1" kern="100" dirty="0" smtClean="0">
                <a:solidFill>
                  <a:srgbClr val="002060"/>
                </a:solidFill>
                <a:cs typeface="宋体"/>
              </a:rPr>
              <a:t>響</a:t>
            </a:r>
            <a:endParaRPr lang="zh-CN" altLang="en-US" sz="4800" b="1" dirty="0">
              <a:solidFill>
                <a:srgbClr val="00206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kern="100" dirty="0" smtClean="0">
              <a:ea typeface="PMingLiU"/>
              <a:cs typeface="宋体"/>
            </a:endParaRPr>
          </a:p>
          <a:p>
            <a:r>
              <a:rPr lang="zh-TW" altLang="en-US" kern="100" dirty="0">
                <a:ea typeface="PMingLiU"/>
                <a:cs typeface="宋体"/>
              </a:rPr>
              <a:t>眼盲重大地改變並且重組了個體的整個心理生活</a:t>
            </a:r>
            <a:r>
              <a:rPr lang="en-US" altLang="zh-TW" kern="100" dirty="0">
                <a:ea typeface="PMingLiU"/>
                <a:cs typeface="宋体"/>
              </a:rPr>
              <a:t>﹐</a:t>
            </a:r>
            <a:r>
              <a:rPr lang="zh-TW" altLang="en-US" kern="100" dirty="0">
                <a:ea typeface="PMingLiU"/>
                <a:cs typeface="宋体"/>
              </a:rPr>
              <a:t>這種挫折發生得越早</a:t>
            </a:r>
            <a:r>
              <a:rPr lang="en-US" altLang="zh-TW" kern="100" dirty="0">
                <a:ea typeface="PMingLiU"/>
                <a:cs typeface="宋体"/>
              </a:rPr>
              <a:t>﹐</a:t>
            </a:r>
            <a:r>
              <a:rPr lang="zh-TW" altLang="en-US" kern="100" dirty="0">
                <a:ea typeface="PMingLiU"/>
                <a:cs typeface="宋体"/>
              </a:rPr>
              <a:t>越需要重組的工作。（毛連溫譯</a:t>
            </a:r>
            <a:r>
              <a:rPr lang="en-US" altLang="zh-TW" kern="100" dirty="0">
                <a:ea typeface="PMingLiU"/>
                <a:cs typeface="宋体"/>
              </a:rPr>
              <a:t>﹐1968</a:t>
            </a:r>
            <a:r>
              <a:rPr lang="zh-TW" altLang="en-US" kern="100" dirty="0">
                <a:ea typeface="PMingLiU"/>
                <a:cs typeface="宋体"/>
              </a:rPr>
              <a:t>）</a:t>
            </a:r>
          </a:p>
          <a:p>
            <a:pPr marL="0" indent="0">
              <a:buNone/>
            </a:pPr>
            <a:r>
              <a:rPr lang="zh-TW" altLang="en-US" kern="100" dirty="0" smtClean="0">
                <a:ea typeface="PMingLiU"/>
                <a:cs typeface="宋体"/>
              </a:rPr>
              <a:t>    它</a:t>
            </a:r>
            <a:r>
              <a:rPr lang="zh-TW" altLang="en-US" kern="100" dirty="0">
                <a:ea typeface="PMingLiU"/>
                <a:cs typeface="宋体"/>
              </a:rPr>
              <a:t>並非單一感官的喪失或損傷。</a:t>
            </a:r>
          </a:p>
          <a:p>
            <a:endParaRPr lang="en-US" altLang="zh-TW" kern="100" dirty="0" smtClean="0">
              <a:ea typeface="PMingLiU"/>
              <a:cs typeface="宋体"/>
            </a:endParaRPr>
          </a:p>
          <a:p>
            <a:r>
              <a:rPr lang="zh-TW" altLang="zh-CN" b="1" kern="100" dirty="0" smtClean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眼</a:t>
            </a:r>
            <a:r>
              <a:rPr lang="zh-TW" altLang="zh-CN" b="1" kern="100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盲障礙者受先天與後天障礙影響</a:t>
            </a:r>
            <a:r>
              <a:rPr lang="zh-TW" altLang="zh-CN" b="1" kern="100" dirty="0">
                <a:solidFill>
                  <a:srgbClr val="0070C0"/>
                </a:solidFill>
                <a:ea typeface="宋体"/>
                <a:cs typeface="宋体"/>
              </a:rPr>
              <a:t>﹐</a:t>
            </a:r>
            <a:r>
              <a:rPr lang="zh-TW" altLang="zh-CN" b="1" kern="100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先天性眼盲由於從來沒有視覺經驗</a:t>
            </a:r>
            <a:r>
              <a:rPr lang="zh-TW" altLang="zh-CN" b="1" kern="100" dirty="0">
                <a:solidFill>
                  <a:srgbClr val="0070C0"/>
                </a:solidFill>
                <a:ea typeface="宋体"/>
                <a:cs typeface="宋体"/>
              </a:rPr>
              <a:t>﹐</a:t>
            </a:r>
            <a:r>
              <a:rPr lang="zh-TW" altLang="zh-CN" b="1" kern="100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在學習方面的障礙較諸後天失明者為巨</a:t>
            </a:r>
            <a:r>
              <a:rPr lang="zh-TW" altLang="zh-CN" b="1" kern="100" dirty="0">
                <a:solidFill>
                  <a:srgbClr val="0070C0"/>
                </a:solidFill>
                <a:ea typeface="宋体"/>
                <a:cs typeface="宋体"/>
              </a:rPr>
              <a:t>。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98901" cy="1259694"/>
          </a:xfrm>
        </p:spPr>
        <p:txBody>
          <a:bodyPr/>
          <a:lstStyle/>
          <a:p>
            <a:r>
              <a:rPr lang="zh-TW" altLang="en-US" sz="4000" b="1" kern="100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三 、</a:t>
            </a:r>
            <a:r>
              <a:rPr lang="zh-TW" altLang="zh-CN" sz="4000" b="1" kern="100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盲人心理特質</a:t>
            </a:r>
            <a:r>
              <a:rPr lang="zh-TW" altLang="en-US" sz="4800" b="1" kern="100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 </a:t>
            </a:r>
            <a:r>
              <a:rPr lang="zh-TW" altLang="zh-CN" sz="2800" dirty="0">
                <a:solidFill>
                  <a:srgbClr val="C00000"/>
                </a:solidFill>
                <a:latin typeface="宋体"/>
                <a:ea typeface="PMingLiU"/>
                <a:cs typeface="宋体"/>
              </a:rPr>
              <a:t>郭為藩</a:t>
            </a:r>
            <a:r>
              <a:rPr lang="zh-TW" altLang="zh-CN" sz="2800" dirty="0">
                <a:solidFill>
                  <a:srgbClr val="C00000"/>
                </a:solidFill>
                <a:ea typeface="宋体"/>
                <a:cs typeface="宋体"/>
              </a:rPr>
              <a:t>（</a:t>
            </a:r>
            <a:r>
              <a:rPr lang="en-US" altLang="zh-CN" sz="2800" dirty="0">
                <a:solidFill>
                  <a:srgbClr val="C00000"/>
                </a:solidFill>
                <a:latin typeface="宋体"/>
                <a:ea typeface="PMingLiU"/>
                <a:cs typeface="宋体"/>
              </a:rPr>
              <a:t>1993</a:t>
            </a:r>
            <a:r>
              <a:rPr lang="zh-TW" altLang="zh-CN" sz="2800" dirty="0" smtClean="0">
                <a:solidFill>
                  <a:srgbClr val="C00000"/>
                </a:solidFill>
                <a:ea typeface="宋体"/>
                <a:cs typeface="宋体"/>
              </a:rPr>
              <a:t>）</a:t>
            </a:r>
            <a:r>
              <a:rPr lang="zh-TW" altLang="en-US" sz="2800" dirty="0" smtClean="0">
                <a:solidFill>
                  <a:srgbClr val="C00000"/>
                </a:solidFill>
                <a:ea typeface="宋体"/>
                <a:cs typeface="宋体"/>
              </a:rPr>
              <a:t>第</a:t>
            </a:r>
            <a:r>
              <a:rPr lang="en-US" altLang="zh-TW" sz="2800" dirty="0" smtClean="0">
                <a:solidFill>
                  <a:srgbClr val="C00000"/>
                </a:solidFill>
                <a:ea typeface="宋体"/>
                <a:cs typeface="宋体"/>
              </a:rPr>
              <a:t>1</a:t>
            </a:r>
            <a:r>
              <a:rPr lang="en-US" altLang="zh-TW" sz="2800" dirty="0" smtClean="0">
                <a:solidFill>
                  <a:srgbClr val="C00000"/>
                </a:solidFill>
                <a:latin typeface="宋体"/>
                <a:ea typeface="宋体"/>
                <a:cs typeface="宋体"/>
              </a:rPr>
              <a:t>-5</a:t>
            </a:r>
            <a:r>
              <a:rPr lang="zh-TW" altLang="en-US" sz="2800" dirty="0" smtClean="0">
                <a:solidFill>
                  <a:srgbClr val="C00000"/>
                </a:solidFill>
                <a:ea typeface="宋体"/>
                <a:cs typeface="宋体"/>
              </a:rPr>
              <a:t>摘</a:t>
            </a:r>
            <a:r>
              <a:rPr lang="zh-TW" altLang="en-US" sz="2800" dirty="0">
                <a:solidFill>
                  <a:srgbClr val="C00000"/>
                </a:solidFill>
                <a:ea typeface="宋体"/>
                <a:cs typeface="宋体"/>
              </a:rPr>
              <a:t>錄</a:t>
            </a:r>
            <a:r>
              <a:rPr lang="en-US" altLang="zh-TW" sz="2800" dirty="0" smtClean="0">
                <a:solidFill>
                  <a:srgbClr val="C00000"/>
                </a:solidFill>
                <a:ea typeface="宋体"/>
                <a:cs typeface="宋体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ea typeface="宋体"/>
                <a:cs typeface="宋体"/>
              </a:rPr>
            </a:br>
            <a:r>
              <a:rPr lang="zh-CN" altLang="en-US" sz="2800" dirty="0">
                <a:solidFill>
                  <a:srgbClr val="C00000"/>
                </a:solidFill>
                <a:cs typeface="宋体"/>
              </a:rPr>
              <a:t>第</a:t>
            </a:r>
            <a:r>
              <a:rPr lang="en-US" altLang="zh-CN" sz="2800" dirty="0">
                <a:solidFill>
                  <a:srgbClr val="C00000"/>
                </a:solidFill>
                <a:cs typeface="宋体"/>
              </a:rPr>
              <a:t>6</a:t>
            </a:r>
            <a:r>
              <a:rPr lang="zh-CN" altLang="en-US" sz="2800" dirty="0">
                <a:solidFill>
                  <a:srgbClr val="C00000"/>
                </a:solidFill>
                <a:cs typeface="宋体"/>
              </a:rPr>
              <a:t>、</a:t>
            </a:r>
            <a:r>
              <a:rPr lang="en-US" altLang="zh-CN" sz="2800" dirty="0">
                <a:solidFill>
                  <a:srgbClr val="C00000"/>
                </a:solidFill>
                <a:cs typeface="宋体"/>
              </a:rPr>
              <a:t>7</a:t>
            </a:r>
            <a:r>
              <a:rPr lang="zh-CN" altLang="en-US" sz="2800" dirty="0">
                <a:solidFill>
                  <a:srgbClr val="C00000"/>
                </a:solidFill>
                <a:cs typeface="宋体"/>
              </a:rPr>
              <a:t>項心理諮商部分</a:t>
            </a:r>
            <a:r>
              <a:rPr lang="en-US" altLang="zh-CN" sz="2800" dirty="0">
                <a:solidFill>
                  <a:srgbClr val="C00000"/>
                </a:solidFill>
                <a:cs typeface="宋体"/>
              </a:rPr>
              <a:t>﹐</a:t>
            </a:r>
            <a:r>
              <a:rPr lang="zh-CN" altLang="en-US" sz="2800" dirty="0">
                <a:solidFill>
                  <a:srgbClr val="C00000"/>
                </a:solidFill>
                <a:cs typeface="宋体"/>
              </a:rPr>
              <a:t>吸引學者研</a:t>
            </a:r>
            <a:r>
              <a:rPr lang="zh-CN" altLang="en-US" sz="2800" dirty="0" smtClean="0">
                <a:solidFill>
                  <a:srgbClr val="C00000"/>
                </a:solidFill>
                <a:cs typeface="宋体"/>
              </a:rPr>
              <a:t>究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1007436" y="1534333"/>
            <a:ext cx="5191886" cy="54399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一 </a:t>
            </a:r>
            <a:r>
              <a:rPr lang="en-US" altLang="zh-TW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﹑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盲人的</a:t>
            </a: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聽覺與觸覺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敏銳度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是後天訓練與注意力專注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的結果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pPr marL="0" indent="0">
              <a:buNone/>
            </a:pPr>
            <a:r>
              <a:rPr lang="zh-TW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二 </a:t>
            </a:r>
            <a:r>
              <a:rPr lang="en-US" altLang="zh-TW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﹑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顏面視覺的能力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﹐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是聽覺發展出來的結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果</a:t>
            </a:r>
            <a:r>
              <a:rPr lang="zh-TW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TW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三、盲人雖是被剝奪了視覺能力</a:t>
            </a:r>
            <a:r>
              <a:rPr lang="en-US" altLang="zh-TW" sz="2400" dirty="0">
                <a:latin typeface="宋体" panose="02010600030101010101" pitchFamily="2" charset="-122"/>
                <a:ea typeface="宋体" panose="02010600030101010101" pitchFamily="2" charset="-122"/>
              </a:rPr>
              <a:t>﹐</a:t>
            </a:r>
            <a:r>
              <a:rPr lang="zh-TW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有視</a:t>
            </a:r>
            <a:r>
              <a:rPr lang="zh-TW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覺方面的想</a:t>
            </a:r>
            <a:r>
              <a:rPr lang="zh-TW" altLang="en-US" sz="24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像</a:t>
            </a:r>
            <a:r>
              <a:rPr lang="en-US" altLang="zh-TW" sz="2400" dirty="0" smtClean="0">
                <a:solidFill>
                  <a:srgbClr val="FF0000"/>
                </a:solidFill>
                <a:latin typeface="宋体"/>
                <a:ea typeface="宋体"/>
              </a:rPr>
              <a:t>,</a:t>
            </a:r>
            <a:r>
              <a:rPr lang="zh-TW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卻</a:t>
            </a:r>
            <a:r>
              <a:rPr lang="zh-TW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並未如同一般人的想法生活在空虛而黑暗一片的世界</a:t>
            </a:r>
            <a:r>
              <a:rPr lang="zh-TW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中。</a:t>
            </a:r>
            <a:endParaRPr lang="en-US" altLang="zh-TW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四、</a:t>
            </a:r>
            <a:r>
              <a:rPr lang="zh-TW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語意不合現象</a:t>
            </a:r>
            <a:r>
              <a:rPr lang="zh-TW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常為盲人初學得語言的現</a:t>
            </a:r>
            <a:r>
              <a:rPr lang="zh-TW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象。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五、</a:t>
            </a:r>
            <a:r>
              <a:rPr lang="zh-TW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盲人的</a:t>
            </a:r>
            <a:r>
              <a:rPr lang="zh-TW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智力及學力</a:t>
            </a:r>
            <a:r>
              <a:rPr lang="zh-TW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受到視覺經驗影響。除外也受後天學習環境影</a:t>
            </a:r>
            <a:r>
              <a:rPr lang="zh-TW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響。</a:t>
            </a:r>
            <a:endParaRPr lang="zh-CN" altLang="en-US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400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6338807" y="1534334"/>
            <a:ext cx="4269694" cy="5176432"/>
          </a:xfrm>
        </p:spPr>
        <p:txBody>
          <a:bodyPr>
            <a:normAutofit fontScale="70000" lnSpcReduction="20000"/>
          </a:bodyPr>
          <a:lstStyle/>
          <a:p>
            <a:endParaRPr lang="en-US" altLang="zh-CN" dirty="0" smtClean="0"/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六、盲人常出現盲人的幻想</a:t>
            </a:r>
            <a:r>
              <a:rPr lang="en-US" altLang="zh-TW" sz="40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﹐</a:t>
            </a:r>
            <a:r>
              <a:rPr lang="zh-TW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有為了消除社會煩惱來源而生的幻想</a:t>
            </a:r>
            <a:r>
              <a:rPr lang="en-US" altLang="zh-TW" sz="4000" dirty="0">
                <a:latin typeface="宋体" panose="02010600030101010101" pitchFamily="2" charset="-122"/>
                <a:ea typeface="宋体" panose="02010600030101010101" pitchFamily="2" charset="-122"/>
              </a:rPr>
              <a:t>﹐</a:t>
            </a:r>
            <a:r>
              <a:rPr lang="zh-TW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有為了獲得顯著自尊心與安全感而起的幻想</a:t>
            </a:r>
            <a:r>
              <a:rPr lang="en-US" altLang="zh-TW" sz="4000" dirty="0">
                <a:latin typeface="宋体" panose="02010600030101010101" pitchFamily="2" charset="-122"/>
                <a:ea typeface="宋体" panose="02010600030101010101" pitchFamily="2" charset="-122"/>
              </a:rPr>
              <a:t>﹐</a:t>
            </a:r>
            <a:r>
              <a:rPr lang="zh-TW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有因為情緒作用的幻想等</a:t>
            </a:r>
            <a:r>
              <a:rPr lang="zh-TW" altLang="en-US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等。</a:t>
            </a:r>
            <a:endParaRPr lang="en-US" altLang="zh-TW" sz="4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七、盲人有焦慮傾向</a:t>
            </a:r>
            <a:r>
              <a:rPr lang="en-US" altLang="zh-TW" sz="40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﹐</a:t>
            </a:r>
            <a:r>
              <a:rPr lang="zh-TW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係因為移動的困難</a:t>
            </a:r>
            <a:r>
              <a:rPr lang="en-US" altLang="zh-TW" sz="4000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TW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也有因為內疚感引起</a:t>
            </a:r>
            <a:r>
              <a:rPr lang="en-US" altLang="zh-TW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﹐</a:t>
            </a:r>
            <a:r>
              <a:rPr lang="zh-TW" altLang="en-US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惟</a:t>
            </a:r>
            <a:r>
              <a:rPr lang="zh-TW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焦慮現象與其生活環境關聯性很大</a:t>
            </a:r>
            <a:r>
              <a:rPr lang="en-US" altLang="zh-TW" sz="4000" dirty="0">
                <a:latin typeface="宋体" panose="02010600030101010101" pitchFamily="2" charset="-122"/>
                <a:ea typeface="宋体" panose="02010600030101010101" pitchFamily="2" charset="-122"/>
              </a:rPr>
              <a:t>﹐</a:t>
            </a:r>
            <a:r>
              <a:rPr lang="zh-TW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係後天習得的人格傾向</a:t>
            </a:r>
            <a:r>
              <a:rPr lang="zh-TW" altLang="en-US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TW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3300" b="1" dirty="0">
              <a:solidFill>
                <a:srgbClr val="7030A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628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kern="100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四、</a:t>
            </a:r>
            <a:r>
              <a:rPr lang="zh-TW" altLang="zh-CN" sz="4000" b="1" kern="100" dirty="0" smtClean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心</a:t>
            </a:r>
            <a:r>
              <a:rPr lang="zh-TW" altLang="zh-CN" sz="4000" b="1" kern="100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理諮</a:t>
            </a:r>
            <a:r>
              <a:rPr lang="zh-TW" altLang="zh-CN" sz="4000" b="1" kern="100" dirty="0" smtClean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商學者</a:t>
            </a:r>
            <a:r>
              <a:rPr lang="zh-TW" altLang="en-US" sz="4000" b="1" kern="100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重</a:t>
            </a:r>
            <a:r>
              <a:rPr lang="zh-TW" altLang="en-US" sz="4000" b="1" kern="100" dirty="0" smtClean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視盲人</a:t>
            </a:r>
            <a:r>
              <a:rPr lang="zh-TW" altLang="zh-CN" sz="4000" b="1" dirty="0" smtClean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情緒</a:t>
            </a:r>
            <a:r>
              <a:rPr lang="zh-TW" altLang="en-US" sz="4000" b="1" dirty="0">
                <a:solidFill>
                  <a:srgbClr val="0070C0"/>
                </a:solidFill>
                <a:latin typeface="宋体"/>
                <a:ea typeface="PMingLiU"/>
                <a:cs typeface="宋体"/>
              </a:rPr>
              <a:t>發展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4083"/>
            <a:ext cx="10972800" cy="4525963"/>
          </a:xfrm>
        </p:spPr>
        <p:txBody>
          <a:bodyPr>
            <a:normAutofit/>
          </a:bodyPr>
          <a:lstStyle/>
          <a:p>
            <a:r>
              <a:rPr lang="zh-TW" altLang="zh-CN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國際政治事件﹐仍有可能出現在盲人與盲聾障礙者生活﹐從事溝通障礙者的教育人﹐不應忽視情緒</a:t>
            </a:r>
            <a:r>
              <a:rPr lang="zh-TW" altLang="zh-CN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與毒品</a:t>
            </a:r>
            <a:r>
              <a:rPr lang="zh-TW" altLang="zh-CN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的高關聯性</a:t>
            </a:r>
            <a:r>
              <a:rPr lang="zh-TW" altLang="zh-CN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。</a:t>
            </a:r>
            <a:endParaRPr lang="en-US" altLang="zh-TW" sz="4000" dirty="0" smtClean="0"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r>
              <a:rPr lang="en-US" altLang="zh-TW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TVBS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新聞網（</a:t>
            </a:r>
            <a:r>
              <a:rPr lang="en-US" altLang="zh-CN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2025/05/13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）</a:t>
            </a:r>
            <a:r>
              <a:rPr lang="en-US" altLang="zh-CN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﹐</a:t>
            </a:r>
            <a:r>
              <a:rPr lang="zh-CN" altLang="en-US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美中</a:t>
            </a:r>
            <a:r>
              <a:rPr lang="en-US" altLang="zh-CN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10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日在瑞士 日內瓦展開為期</a:t>
            </a:r>
            <a:r>
              <a:rPr lang="en-US" altLang="zh-CN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2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天的貿易會談</a:t>
            </a:r>
            <a:r>
              <a:rPr lang="en-US" altLang="zh-CN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﹐《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美中會談秘辛</a:t>
            </a:r>
            <a:r>
              <a:rPr lang="en-US" altLang="zh-CN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》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嚗露</a:t>
            </a:r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︰</a:t>
            </a:r>
            <a:endParaRPr lang="en-US" altLang="zh-TW" sz="4000" dirty="0" smtClean="0"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endParaRPr lang="en-US" altLang="zh-TW" sz="4000" dirty="0" smtClean="0"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34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76291"/>
          </a:xfrm>
        </p:spPr>
        <p:txBody>
          <a:bodyPr>
            <a:normAutofit fontScale="90000"/>
          </a:bodyPr>
          <a:lstStyle/>
          <a:p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53886"/>
            <a:ext cx="10972800" cy="50722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4000" dirty="0">
                <a:solidFill>
                  <a:srgbClr val="FF0000"/>
                </a:solidFill>
                <a:ea typeface="PMingLiU"/>
                <a:cs typeface="宋体"/>
              </a:rPr>
              <a:t>情緒與毒品的高關聯性</a:t>
            </a:r>
            <a:endParaRPr lang="en-US" altLang="zh-TW" sz="4000" dirty="0" smtClean="0">
              <a:solidFill>
                <a:srgbClr val="FF0000"/>
              </a:solidFill>
              <a:ea typeface="PMingLiU"/>
              <a:cs typeface="宋体"/>
            </a:endParaRPr>
          </a:p>
          <a:p>
            <a:r>
              <a:rPr lang="zh-TW" altLang="zh-CN" sz="4000" dirty="0" smtClean="0">
                <a:ea typeface="PMingLiU"/>
                <a:cs typeface="宋体"/>
              </a:rPr>
              <a:t>據</a:t>
            </a:r>
            <a:r>
              <a:rPr lang="zh-TW" altLang="zh-CN" sz="4000" dirty="0">
                <a:ea typeface="宋体"/>
                <a:cs typeface="宋体"/>
              </a:rPr>
              <a:t>《</a:t>
            </a:r>
            <a:r>
              <a:rPr lang="zh-TW" altLang="zh-CN" sz="4000" dirty="0">
                <a:ea typeface="PMingLiU"/>
                <a:cs typeface="宋体"/>
              </a:rPr>
              <a:t>彭博</a:t>
            </a:r>
            <a:r>
              <a:rPr lang="zh-TW" altLang="zh-CN" sz="4000" dirty="0">
                <a:ea typeface="宋体"/>
                <a:cs typeface="宋体"/>
              </a:rPr>
              <a:t>》</a:t>
            </a:r>
            <a:r>
              <a:rPr lang="zh-TW" altLang="zh-CN" sz="4000" dirty="0">
                <a:ea typeface="PMingLiU"/>
                <a:cs typeface="宋体"/>
              </a:rPr>
              <a:t>報導</a:t>
            </a:r>
            <a:r>
              <a:rPr lang="zh-TW" altLang="zh-CN" sz="4000" dirty="0">
                <a:ea typeface="宋体"/>
                <a:cs typeface="宋体"/>
              </a:rPr>
              <a:t>﹐</a:t>
            </a:r>
            <a:r>
              <a:rPr lang="zh-TW" altLang="zh-CN" sz="4000" dirty="0">
                <a:ea typeface="PMingLiU"/>
                <a:cs typeface="宋体"/>
              </a:rPr>
              <a:t>一位知情人士透露</a:t>
            </a:r>
            <a:r>
              <a:rPr lang="zh-TW" altLang="zh-CN" sz="4000" dirty="0">
                <a:ea typeface="宋体"/>
                <a:cs typeface="宋体"/>
              </a:rPr>
              <a:t>﹐</a:t>
            </a:r>
            <a:r>
              <a:rPr lang="zh-TW" altLang="zh-CN" sz="4000" dirty="0">
                <a:ea typeface="PMingLiU"/>
                <a:cs typeface="宋体"/>
              </a:rPr>
              <a:t>在週末的會談中</a:t>
            </a:r>
            <a:r>
              <a:rPr lang="zh-TW" altLang="zh-CN" sz="4000" dirty="0">
                <a:ea typeface="宋体"/>
                <a:cs typeface="宋体"/>
              </a:rPr>
              <a:t>﹐</a:t>
            </a:r>
            <a:r>
              <a:rPr lang="zh-TW" altLang="zh-CN" sz="4000" dirty="0">
                <a:ea typeface="PMingLiU"/>
                <a:cs typeface="宋体"/>
              </a:rPr>
              <a:t>美國財政部長貝森特</a:t>
            </a:r>
            <a:r>
              <a:rPr lang="zh-TW" altLang="zh-CN" sz="4000" dirty="0">
                <a:ea typeface="宋体"/>
                <a:cs typeface="宋体"/>
              </a:rPr>
              <a:t>（</a:t>
            </a:r>
            <a:r>
              <a:rPr lang="en-US" altLang="zh-CN" sz="4000" dirty="0">
                <a:latin typeface="宋体"/>
                <a:ea typeface="PMingLiU"/>
                <a:cs typeface="宋体"/>
              </a:rPr>
              <a:t>Scott Bessent</a:t>
            </a:r>
            <a:r>
              <a:rPr lang="zh-TW" altLang="zh-CN" sz="4000" dirty="0">
                <a:ea typeface="宋体"/>
                <a:cs typeface="宋体"/>
              </a:rPr>
              <a:t>）</a:t>
            </a:r>
            <a:r>
              <a:rPr lang="zh-TW" altLang="zh-CN" sz="4000" dirty="0">
                <a:latin typeface="宋体"/>
                <a:ea typeface="PMingLiU"/>
                <a:cs typeface="宋体"/>
              </a:rPr>
              <a:t>曾把手伸進面前的小碗裡</a:t>
            </a:r>
            <a:r>
              <a:rPr lang="zh-TW" altLang="zh-CN" sz="4000" dirty="0">
                <a:ea typeface="宋体"/>
                <a:cs typeface="宋体"/>
              </a:rPr>
              <a:t>﹐</a:t>
            </a:r>
            <a:r>
              <a:rPr lang="zh-TW" altLang="zh-CN" sz="4000" dirty="0">
                <a:latin typeface="宋体"/>
                <a:ea typeface="PMingLiU"/>
                <a:cs typeface="宋体"/>
              </a:rPr>
              <a:t>取少量的糖放在手掌中</a:t>
            </a:r>
            <a:r>
              <a:rPr lang="zh-TW" altLang="zh-CN" sz="4000" dirty="0">
                <a:ea typeface="宋体"/>
                <a:cs typeface="宋体"/>
              </a:rPr>
              <a:t>﹐</a:t>
            </a:r>
            <a:r>
              <a:rPr lang="zh-TW" altLang="zh-CN" sz="4000" dirty="0">
                <a:latin typeface="宋体"/>
                <a:ea typeface="PMingLiU"/>
                <a:cs typeface="宋体"/>
              </a:rPr>
              <a:t>並告訴中國談判代表</a:t>
            </a:r>
            <a:r>
              <a:rPr lang="zh-TW" altLang="zh-CN" sz="4000" dirty="0">
                <a:ea typeface="宋体"/>
                <a:cs typeface="宋体"/>
              </a:rPr>
              <a:t>︰「</a:t>
            </a:r>
            <a:r>
              <a:rPr lang="zh-TW" altLang="zh-CN" sz="4000" dirty="0">
                <a:ea typeface="PMingLiU"/>
                <a:cs typeface="宋体"/>
              </a:rPr>
              <a:t>這個量足以殺死這個房間裡的所有人</a:t>
            </a:r>
            <a:r>
              <a:rPr lang="zh-TW" altLang="zh-CN" sz="4000" dirty="0" smtClean="0">
                <a:ea typeface="宋体"/>
                <a:cs typeface="宋体"/>
              </a:rPr>
              <a:t>。」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44953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123" y="-1755640"/>
            <a:ext cx="45719" cy="45719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endParaRPr lang="zh-CN" altLang="en-US" sz="5400" b="1" dirty="0">
              <a:solidFill>
                <a:prstClr val="black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3695" y="428849"/>
            <a:ext cx="10848815" cy="9025121"/>
          </a:xfrm>
        </p:spPr>
        <p:txBody>
          <a:bodyPr>
            <a:normAutofit/>
          </a:bodyPr>
          <a:lstStyle/>
          <a:p>
            <a:pPr lvl="0"/>
            <a:r>
              <a:rPr lang="zh-TW" altLang="en-US" dirty="0">
                <a:solidFill>
                  <a:prstClr val="black"/>
                </a:solidFill>
                <a:latin typeface="宋体"/>
                <a:ea typeface="宋体"/>
              </a:rPr>
              <a:t>「</a:t>
            </a:r>
            <a:r>
              <a:rPr lang="zh-TW" altLang="en-US" dirty="0">
                <a:solidFill>
                  <a:prstClr val="black"/>
                </a:solidFill>
              </a:rPr>
              <a:t>芬太尼彎折</a:t>
            </a:r>
            <a:r>
              <a:rPr lang="zh-TW" altLang="en-US" dirty="0">
                <a:solidFill>
                  <a:prstClr val="black"/>
                </a:solidFill>
                <a:latin typeface="宋体"/>
                <a:ea typeface="宋体"/>
              </a:rPr>
              <a:t>」</a:t>
            </a:r>
            <a:r>
              <a:rPr lang="en-US" altLang="zh-TW" dirty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dirty="0">
                <a:solidFill>
                  <a:prstClr val="black"/>
                </a:solidFill>
                <a:latin typeface="宋体"/>
                <a:ea typeface="宋体"/>
              </a:rPr>
              <a:t>意指</a:t>
            </a:r>
            <a:r>
              <a:rPr lang="zh-TW" altLang="en-US" dirty="0">
                <a:solidFill>
                  <a:prstClr val="black"/>
                </a:solidFill>
              </a:rPr>
              <a:t>芬太尼成癮者街頭</a:t>
            </a:r>
            <a:r>
              <a:rPr lang="zh-TW" altLang="en-US" dirty="0">
                <a:solidFill>
                  <a:prstClr val="black"/>
                </a:solidFill>
                <a:latin typeface="宋体"/>
                <a:ea typeface="宋体"/>
              </a:rPr>
              <a:t>「入夢」</a:t>
            </a:r>
            <a:r>
              <a:rPr lang="en-US" altLang="zh-TW" dirty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dirty="0">
                <a:solidFill>
                  <a:prstClr val="black"/>
                </a:solidFill>
                <a:latin typeface="宋体"/>
                <a:ea typeface="宋体"/>
              </a:rPr>
              <a:t>呈現詭異摺疊姿勢。或稱「喪屍」形容。</a:t>
            </a:r>
            <a:endParaRPr lang="en-US" altLang="zh-TW" dirty="0">
              <a:solidFill>
                <a:prstClr val="black"/>
              </a:solidFill>
              <a:latin typeface="宋体"/>
              <a:ea typeface="宋体"/>
            </a:endParaRPr>
          </a:p>
        </p:txBody>
      </p:sp>
      <p:pic>
        <p:nvPicPr>
          <p:cNvPr id="9218" name="Picture 2" descr="C:\Users\Administrator\Desktop\S__60334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9" y="1658321"/>
            <a:ext cx="10036689" cy="50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771" y="274642"/>
            <a:ext cx="45719" cy="4571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9488" y="181648"/>
            <a:ext cx="10621504" cy="1100380"/>
          </a:xfrm>
        </p:spPr>
        <p:txBody>
          <a:bodyPr>
            <a:noAutofit/>
          </a:bodyPr>
          <a:lstStyle/>
          <a:p>
            <a:pPr marL="914400" lvl="2" indent="0" algn="ctr">
              <a:buNone/>
            </a:pPr>
            <a:r>
              <a:rPr lang="zh-TW" altLang="en-US" sz="4800" b="1" dirty="0" smtClean="0">
                <a:solidFill>
                  <a:prstClr val="black"/>
                </a:solidFill>
              </a:rPr>
              <a:t>芬</a:t>
            </a:r>
            <a:r>
              <a:rPr lang="zh-TW" altLang="en-US" sz="4800" b="1" dirty="0">
                <a:solidFill>
                  <a:prstClr val="black"/>
                </a:solidFill>
              </a:rPr>
              <a:t>太尼彎折</a:t>
            </a:r>
            <a:endParaRPr lang="zh-CN" altLang="en-US" sz="4800" b="1" dirty="0"/>
          </a:p>
        </p:txBody>
      </p:sp>
      <p:pic>
        <p:nvPicPr>
          <p:cNvPr id="10242" name="Picture 2" descr="C:\Users\Administrator\Desktop\S__60334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9" y="1443508"/>
            <a:ext cx="10766931" cy="50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2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zh-TW" altLang="en-US" b="1" dirty="0">
                <a:solidFill>
                  <a:prstClr val="black"/>
                </a:solidFill>
              </a:rPr>
              <a:t>芬太尼彎折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 descr="C:\Users\Administrator\Desktop\S__60350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19" y="1600207"/>
            <a:ext cx="8167607" cy="55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6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47899" y="382386"/>
            <a:ext cx="10390908" cy="59422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zh-TW" sz="4000" b="1" dirty="0">
                <a:solidFill>
                  <a:srgbClr val="000000"/>
                </a:solidFill>
                <a:latin typeface="新細明體"/>
              </a:rPr>
              <a:t/>
            </a:r>
            <a:br>
              <a:rPr lang="en-US" altLang="zh-TW" sz="4000" b="1" dirty="0">
                <a:solidFill>
                  <a:srgbClr val="000000"/>
                </a:solidFill>
                <a:latin typeface="新細明體"/>
              </a:rPr>
            </a:br>
            <a:endParaRPr lang="zh-TW" altLang="en-US" sz="4000" dirty="0">
              <a:solidFill>
                <a:srgbClr val="000000"/>
              </a:solidFill>
              <a:latin typeface="新細明體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173120" y="548375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337743" y="508974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682240" y="799606"/>
            <a:ext cx="3703320" cy="6180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682242" y="2358887"/>
            <a:ext cx="6686612" cy="377209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All </a:t>
            </a:r>
            <a:r>
              <a:rPr lang="en-US" altLang="zh-TW" sz="36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About</a:t>
            </a:r>
            <a:r>
              <a:rPr lang="zh-TW" altLang="en-US" sz="36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</a:t>
            </a:r>
            <a:r>
              <a:rPr lang="zh-TW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謝明昆</a:t>
            </a:r>
            <a:endParaRPr lang="en-US" altLang="zh-TW" sz="36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TW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教育學博士</a:t>
            </a:r>
            <a:endParaRPr lang="en-US" altLang="zh-TW" sz="36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TW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幼兒教</a:t>
            </a:r>
            <a:r>
              <a:rPr lang="zh-TW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育</a:t>
            </a:r>
            <a:endParaRPr lang="en-US" altLang="zh-TW" sz="36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TW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諮商心理</a:t>
            </a:r>
            <a:r>
              <a:rPr lang="zh-TW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師</a:t>
            </a:r>
            <a:endParaRPr lang="en-US" altLang="zh-TW" sz="36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TW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托嬰中心負責人</a:t>
            </a:r>
            <a:endParaRPr lang="en-US" altLang="zh-TW" sz="36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851833" y="654703"/>
            <a:ext cx="8383043" cy="140692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眼盲與盲聾溝通障礙</a:t>
            </a:r>
            <a:r>
              <a:rPr lang="zh-TW" altLang="en-US" sz="5400" b="1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者</a:t>
            </a:r>
            <a:endParaRPr lang="en-US" altLang="zh-TW" sz="5400" b="1" kern="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800" b="1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增進快</a:t>
            </a:r>
            <a:r>
              <a:rPr lang="zh-TW" altLang="en-US" sz="4800" b="1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樂幸福心理諮商研究</a:t>
            </a:r>
            <a:endParaRPr lang="zh-TW" altLang="en-US" sz="4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8076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kern="100" dirty="0" smtClean="0">
                <a:solidFill>
                  <a:srgbClr val="C00000"/>
                </a:solidFill>
                <a:cs typeface="Times New Roman"/>
              </a:rPr>
              <a:t>五、</a:t>
            </a:r>
            <a:r>
              <a:rPr lang="zh-CN" altLang="en-US" b="1" kern="100" dirty="0" smtClean="0">
                <a:solidFill>
                  <a:srgbClr val="C00000"/>
                </a:solidFill>
                <a:cs typeface="Times New Roman"/>
              </a:rPr>
              <a:t>人</a:t>
            </a:r>
            <a:r>
              <a:rPr lang="zh-CN" altLang="en-US" b="1" kern="100" dirty="0">
                <a:solidFill>
                  <a:srgbClr val="C00000"/>
                </a:solidFill>
                <a:cs typeface="Times New Roman"/>
              </a:rPr>
              <a:t>格是每天生活的產</a:t>
            </a:r>
            <a:r>
              <a:rPr lang="zh-CN" altLang="en-US" b="1" kern="100" dirty="0" smtClean="0">
                <a:solidFill>
                  <a:srgbClr val="C00000"/>
                </a:solidFill>
                <a:cs typeface="Times New Roman"/>
              </a:rPr>
              <a:t>物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zh-CN" sz="5200" dirty="0">
                <a:latin typeface="宋体" panose="02010600030101010101" pitchFamily="2" charset="-122"/>
                <a:ea typeface="宋体" panose="02010600030101010101" pitchFamily="2" charset="-122"/>
              </a:rPr>
              <a:t>教育活動重</a:t>
            </a:r>
            <a:r>
              <a:rPr lang="zh-TW" altLang="zh-CN" sz="5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視</a:t>
            </a:r>
            <a:r>
              <a:rPr lang="zh-TW" altLang="en-US" sz="5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感官</a:t>
            </a:r>
            <a:r>
              <a:rPr lang="zh-TW" altLang="en-US" sz="52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情</a:t>
            </a:r>
            <a:r>
              <a:rPr lang="zh-TW" altLang="en-US" sz="52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境探</a:t>
            </a:r>
            <a:r>
              <a:rPr lang="zh-TW" altLang="en-US" sz="52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索、樂趣溝通、安全依附、生</a:t>
            </a:r>
            <a:r>
              <a:rPr lang="zh-TW" altLang="en-US" sz="52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活</a:t>
            </a:r>
            <a:r>
              <a:rPr lang="zh-TW" altLang="zh-CN" sz="5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自</a:t>
            </a:r>
            <a:r>
              <a:rPr lang="zh-TW" altLang="zh-CN" sz="5200" dirty="0">
                <a:latin typeface="宋体" panose="02010600030101010101" pitchFamily="2" charset="-122"/>
                <a:ea typeface="宋体" panose="02010600030101010101" pitchFamily="2" charset="-122"/>
              </a:rPr>
              <a:t>理能</a:t>
            </a:r>
            <a:r>
              <a:rPr lang="zh-TW" altLang="zh-CN" sz="5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力</a:t>
            </a:r>
            <a:r>
              <a:rPr lang="zh-TW" altLang="en-US" sz="5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的學習。</a:t>
            </a:r>
            <a:endParaRPr lang="en-US" altLang="zh-TW" sz="52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5000"/>
              </a:lnSpc>
            </a:pPr>
            <a:r>
              <a:rPr lang="zh-TW" altLang="en-US" sz="5200" dirty="0">
                <a:latin typeface="宋体" panose="02010600030101010101" pitchFamily="2" charset="-122"/>
                <a:ea typeface="宋体" panose="02010600030101010101" pitchFamily="2" charset="-122"/>
              </a:rPr>
              <a:t>認知學習的三階</a:t>
            </a:r>
            <a:r>
              <a:rPr lang="zh-TW" altLang="en-US" sz="5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段</a:t>
            </a:r>
            <a:r>
              <a:rPr lang="en-US" altLang="zh-TW" sz="5200" dirty="0" smtClean="0">
                <a:latin typeface="宋体"/>
                <a:ea typeface="宋体"/>
              </a:rPr>
              <a:t>︰</a:t>
            </a:r>
            <a:r>
              <a:rPr lang="zh-TW" altLang="en-US" sz="2800" dirty="0" smtClean="0">
                <a:latin typeface="宋体"/>
                <a:ea typeface="宋体"/>
              </a:rPr>
              <a:t>包含</a:t>
            </a:r>
            <a:r>
              <a:rPr lang="en-US" altLang="zh-TW" sz="2800" dirty="0" smtClean="0">
                <a:latin typeface="宋体"/>
                <a:ea typeface="宋体"/>
              </a:rPr>
              <a:t>5</a:t>
            </a:r>
            <a:r>
              <a:rPr lang="zh-TW" altLang="en-US" sz="2800" dirty="0" smtClean="0">
                <a:latin typeface="宋体"/>
                <a:ea typeface="宋体"/>
              </a:rPr>
              <a:t>個或</a:t>
            </a:r>
            <a:r>
              <a:rPr lang="en-US" altLang="zh-TW" sz="2800" dirty="0" smtClean="0">
                <a:latin typeface="宋体"/>
                <a:ea typeface="宋体"/>
              </a:rPr>
              <a:t>6</a:t>
            </a:r>
            <a:r>
              <a:rPr lang="zh-TW" altLang="en-US" sz="2800" dirty="0">
                <a:latin typeface="宋体"/>
                <a:ea typeface="宋体"/>
              </a:rPr>
              <a:t>個領域</a:t>
            </a:r>
            <a:r>
              <a:rPr lang="zh-TW" altLang="en-US" sz="2800" dirty="0" smtClean="0">
                <a:latin typeface="宋体"/>
                <a:ea typeface="宋体"/>
              </a:rPr>
              <a:t>的教保活動</a:t>
            </a:r>
            <a:endParaRPr lang="en-US" altLang="zh-TW" sz="2800" dirty="0" smtClean="0">
              <a:latin typeface="宋体"/>
              <a:ea typeface="宋体"/>
            </a:endParaRPr>
          </a:p>
          <a:p>
            <a:pPr marL="0" indent="0">
              <a:lnSpc>
                <a:spcPts val="4500"/>
              </a:lnSpc>
              <a:buNone/>
            </a:pPr>
            <a:r>
              <a:rPr lang="zh-TW" altLang="en-US" sz="6000" dirty="0">
                <a:latin typeface="宋体"/>
                <a:ea typeface="宋体"/>
              </a:rPr>
              <a:t> </a:t>
            </a:r>
            <a:r>
              <a:rPr lang="zh-TW" altLang="en-US" sz="3600" dirty="0" smtClean="0">
                <a:latin typeface="宋体"/>
                <a:ea typeface="宋体"/>
              </a:rPr>
              <a:t>第</a:t>
            </a:r>
            <a:r>
              <a:rPr lang="zh-TW" altLang="en-US" sz="3600" dirty="0">
                <a:latin typeface="宋体"/>
                <a:ea typeface="宋体"/>
              </a:rPr>
              <a:t>一階段</a:t>
            </a:r>
            <a:r>
              <a:rPr lang="en-US" altLang="zh-TW" sz="3600" dirty="0" smtClean="0">
                <a:latin typeface="宋体"/>
                <a:ea typeface="宋体"/>
              </a:rPr>
              <a:t>︰</a:t>
            </a:r>
            <a:r>
              <a:rPr lang="zh-TW" altLang="en-US" sz="4000" dirty="0">
                <a:latin typeface="宋体"/>
                <a:ea typeface="宋体"/>
              </a:rPr>
              <a:t>模仿</a:t>
            </a:r>
            <a:r>
              <a:rPr lang="zh-TW" altLang="en-US" sz="4000" dirty="0" smtClean="0">
                <a:latin typeface="宋体"/>
                <a:ea typeface="宋体"/>
              </a:rPr>
              <a:t>學習說</a:t>
            </a:r>
            <a:r>
              <a:rPr lang="en-US" altLang="zh-TW" sz="4000" dirty="0" smtClean="0">
                <a:latin typeface="宋体"/>
                <a:ea typeface="宋体"/>
              </a:rPr>
              <a:t>A</a:t>
            </a:r>
            <a:r>
              <a:rPr lang="zh-TW" altLang="en-US" sz="4000" dirty="0" smtClean="0">
                <a:latin typeface="宋体"/>
                <a:ea typeface="宋体"/>
              </a:rPr>
              <a:t>物、</a:t>
            </a:r>
            <a:r>
              <a:rPr lang="en-US" altLang="zh-TW" sz="4000" dirty="0" smtClean="0">
                <a:latin typeface="宋体"/>
                <a:ea typeface="宋体"/>
              </a:rPr>
              <a:t>B</a:t>
            </a:r>
            <a:r>
              <a:rPr lang="zh-TW" altLang="en-US" sz="4000" dirty="0" smtClean="0">
                <a:latin typeface="宋体"/>
                <a:ea typeface="宋体"/>
              </a:rPr>
              <a:t>物、</a:t>
            </a:r>
            <a:r>
              <a:rPr lang="en-US" altLang="zh-TW" sz="4000" dirty="0" smtClean="0">
                <a:latin typeface="宋体"/>
                <a:ea typeface="宋体"/>
              </a:rPr>
              <a:t>C</a:t>
            </a:r>
            <a:r>
              <a:rPr lang="zh-TW" altLang="en-US" sz="4000" dirty="0" smtClean="0">
                <a:latin typeface="宋体"/>
                <a:ea typeface="宋体"/>
              </a:rPr>
              <a:t>物、</a:t>
            </a:r>
            <a:r>
              <a:rPr lang="en-US" altLang="zh-TW" sz="4000" dirty="0" smtClean="0">
                <a:latin typeface="宋体"/>
                <a:ea typeface="宋体"/>
              </a:rPr>
              <a:t>D</a:t>
            </a:r>
            <a:r>
              <a:rPr lang="zh-TW" altLang="en-US" sz="4000" dirty="0" smtClean="0">
                <a:latin typeface="宋体"/>
                <a:ea typeface="宋体"/>
              </a:rPr>
              <a:t>物</a:t>
            </a:r>
            <a:r>
              <a:rPr lang="en-US" altLang="zh-TW" sz="4000" dirty="0" smtClean="0">
                <a:latin typeface="宋体"/>
                <a:ea typeface="宋体"/>
              </a:rPr>
              <a:t>…</a:t>
            </a:r>
            <a:r>
              <a:rPr lang="zh-TW" altLang="en-US" sz="4000" dirty="0" smtClean="0">
                <a:latin typeface="宋体"/>
                <a:ea typeface="宋体"/>
              </a:rPr>
              <a:t>實物名稱</a:t>
            </a:r>
            <a:endParaRPr lang="en-US" altLang="zh-TW" sz="4000" dirty="0" smtClean="0">
              <a:latin typeface="宋体"/>
              <a:ea typeface="宋体"/>
            </a:endParaRPr>
          </a:p>
          <a:p>
            <a:pPr marL="0" indent="0">
              <a:lnSpc>
                <a:spcPts val="4500"/>
              </a:lnSpc>
              <a:buNone/>
            </a:pPr>
            <a:r>
              <a:rPr lang="zh-TW" altLang="en-US" sz="4000" dirty="0">
                <a:latin typeface="宋体"/>
                <a:ea typeface="宋体"/>
              </a:rPr>
              <a:t> </a:t>
            </a:r>
            <a:r>
              <a:rPr lang="zh-TW" altLang="en-US" sz="4000" dirty="0" smtClean="0">
                <a:latin typeface="宋体"/>
                <a:ea typeface="宋体"/>
              </a:rPr>
              <a:t> </a:t>
            </a:r>
            <a:r>
              <a:rPr lang="zh-TW" altLang="en-US" sz="3600" dirty="0" smtClean="0">
                <a:latin typeface="宋体"/>
                <a:ea typeface="宋体"/>
              </a:rPr>
              <a:t>第二階段</a:t>
            </a:r>
            <a:r>
              <a:rPr lang="en-US" altLang="zh-TW" sz="3600" dirty="0" smtClean="0">
                <a:latin typeface="宋体"/>
                <a:ea typeface="宋体"/>
              </a:rPr>
              <a:t>︰</a:t>
            </a:r>
            <a:r>
              <a:rPr lang="zh-CN" altLang="en-US" sz="3600" dirty="0">
                <a:latin typeface="宋体"/>
              </a:rPr>
              <a:t>學習</a:t>
            </a:r>
            <a:r>
              <a:rPr lang="zh-TW" altLang="en-US" sz="3600" dirty="0" smtClean="0">
                <a:latin typeface="宋体"/>
                <a:ea typeface="宋体"/>
              </a:rPr>
              <a:t>指</a:t>
            </a:r>
            <a:r>
              <a:rPr lang="zh-TW" altLang="en-US" sz="3600" dirty="0">
                <a:latin typeface="宋体"/>
                <a:ea typeface="宋体"/>
              </a:rPr>
              <a:t>認</a:t>
            </a:r>
            <a:r>
              <a:rPr lang="en-US" altLang="zh-TW" sz="3600" dirty="0" smtClean="0">
                <a:latin typeface="宋体"/>
                <a:ea typeface="宋体"/>
              </a:rPr>
              <a:t>A</a:t>
            </a:r>
            <a:r>
              <a:rPr lang="zh-TW" altLang="en-US" sz="3600" dirty="0" smtClean="0">
                <a:latin typeface="宋体"/>
                <a:ea typeface="宋体"/>
              </a:rPr>
              <a:t>物、</a:t>
            </a:r>
            <a:r>
              <a:rPr lang="en-US" altLang="zh-TW" sz="3600" dirty="0" smtClean="0">
                <a:latin typeface="宋体"/>
                <a:ea typeface="宋体"/>
              </a:rPr>
              <a:t>B</a:t>
            </a:r>
            <a:r>
              <a:rPr lang="zh-TW" altLang="en-US" sz="3600" dirty="0" smtClean="0">
                <a:latin typeface="宋体"/>
                <a:ea typeface="宋体"/>
              </a:rPr>
              <a:t>物、</a:t>
            </a:r>
            <a:r>
              <a:rPr lang="en-US" altLang="zh-TW" sz="3600" dirty="0" smtClean="0">
                <a:latin typeface="宋体"/>
                <a:ea typeface="宋体"/>
              </a:rPr>
              <a:t>C</a:t>
            </a:r>
            <a:r>
              <a:rPr lang="zh-TW" altLang="en-US" sz="3600" dirty="0" smtClean="0">
                <a:latin typeface="宋体"/>
                <a:ea typeface="宋体"/>
              </a:rPr>
              <a:t>物、</a:t>
            </a:r>
            <a:r>
              <a:rPr lang="en-US" altLang="zh-TW" sz="3600" dirty="0" smtClean="0">
                <a:latin typeface="宋体"/>
                <a:ea typeface="宋体"/>
              </a:rPr>
              <a:t>D</a:t>
            </a:r>
            <a:r>
              <a:rPr lang="zh-TW" altLang="en-US" sz="3600" dirty="0" smtClean="0">
                <a:latin typeface="宋体"/>
                <a:ea typeface="宋体"/>
              </a:rPr>
              <a:t>物</a:t>
            </a:r>
            <a:r>
              <a:rPr lang="en-US" altLang="zh-TW" sz="3600" dirty="0" smtClean="0">
                <a:latin typeface="宋体"/>
                <a:ea typeface="宋体"/>
              </a:rPr>
              <a:t>…</a:t>
            </a:r>
            <a:r>
              <a:rPr lang="zh-TW" altLang="en-US" sz="3600" dirty="0" smtClean="0">
                <a:latin typeface="宋体"/>
                <a:ea typeface="宋体"/>
              </a:rPr>
              <a:t>實</a:t>
            </a:r>
            <a:r>
              <a:rPr lang="zh-TW" altLang="en-US" sz="3600" dirty="0">
                <a:latin typeface="宋体"/>
                <a:ea typeface="宋体"/>
              </a:rPr>
              <a:t>物名</a:t>
            </a:r>
            <a:r>
              <a:rPr lang="zh-TW" altLang="en-US" sz="3600" dirty="0" smtClean="0">
                <a:latin typeface="宋体"/>
                <a:ea typeface="宋体"/>
              </a:rPr>
              <a:t>稱</a:t>
            </a:r>
            <a:endParaRPr lang="en-US" altLang="zh-TW" sz="3600" dirty="0" smtClean="0">
              <a:latin typeface="宋体"/>
              <a:ea typeface="宋体"/>
            </a:endParaRPr>
          </a:p>
          <a:p>
            <a:pPr marL="0" indent="0">
              <a:lnSpc>
                <a:spcPts val="4500"/>
              </a:lnSpc>
              <a:buNone/>
            </a:pPr>
            <a:r>
              <a:rPr lang="zh-TW" altLang="en-US" sz="3600" dirty="0" smtClean="0">
                <a:latin typeface="宋体"/>
              </a:rPr>
              <a:t>  </a:t>
            </a:r>
            <a:r>
              <a:rPr lang="zh-CN" altLang="en-US" sz="3600" dirty="0" smtClean="0">
                <a:latin typeface="宋体"/>
              </a:rPr>
              <a:t>第</a:t>
            </a:r>
            <a:r>
              <a:rPr lang="zh-TW" altLang="en-US" sz="3600" dirty="0" smtClean="0">
                <a:latin typeface="宋体"/>
              </a:rPr>
              <a:t>三</a:t>
            </a:r>
            <a:r>
              <a:rPr lang="zh-CN" altLang="en-US" sz="3600" dirty="0" smtClean="0">
                <a:latin typeface="宋体"/>
              </a:rPr>
              <a:t>階段</a:t>
            </a:r>
            <a:r>
              <a:rPr lang="en-US" altLang="zh-CN" sz="3600" dirty="0" smtClean="0">
                <a:latin typeface="宋体"/>
              </a:rPr>
              <a:t>︰</a:t>
            </a:r>
            <a:r>
              <a:rPr lang="zh-TW" altLang="en-US" sz="3600" dirty="0" smtClean="0">
                <a:latin typeface="宋体"/>
              </a:rPr>
              <a:t>說出</a:t>
            </a:r>
            <a:r>
              <a:rPr lang="en-US" altLang="zh-TW" sz="3600" dirty="0" smtClean="0">
                <a:latin typeface="宋体"/>
                <a:ea typeface="宋体"/>
              </a:rPr>
              <a:t>A</a:t>
            </a:r>
            <a:r>
              <a:rPr lang="zh-TW" altLang="en-US" sz="3600" dirty="0" smtClean="0">
                <a:latin typeface="宋体"/>
                <a:ea typeface="宋体"/>
              </a:rPr>
              <a:t>物、</a:t>
            </a:r>
            <a:r>
              <a:rPr lang="en-US" altLang="zh-TW" sz="3600" dirty="0" smtClean="0">
                <a:latin typeface="宋体"/>
                <a:ea typeface="宋体"/>
              </a:rPr>
              <a:t>B</a:t>
            </a:r>
            <a:r>
              <a:rPr lang="zh-TW" altLang="en-US" sz="3600" dirty="0" smtClean="0">
                <a:latin typeface="宋体"/>
                <a:ea typeface="宋体"/>
              </a:rPr>
              <a:t>物、</a:t>
            </a:r>
            <a:r>
              <a:rPr lang="en-US" altLang="zh-TW" sz="3600" dirty="0" smtClean="0">
                <a:latin typeface="宋体"/>
                <a:ea typeface="宋体"/>
              </a:rPr>
              <a:t>C</a:t>
            </a:r>
            <a:r>
              <a:rPr lang="zh-TW" altLang="en-US" sz="3600" dirty="0" smtClean="0">
                <a:latin typeface="宋体"/>
                <a:ea typeface="宋体"/>
              </a:rPr>
              <a:t>物、</a:t>
            </a:r>
            <a:r>
              <a:rPr lang="en-US" altLang="zh-TW" sz="3600" dirty="0" smtClean="0">
                <a:latin typeface="宋体"/>
                <a:ea typeface="宋体"/>
              </a:rPr>
              <a:t>D</a:t>
            </a:r>
            <a:r>
              <a:rPr lang="zh-TW" altLang="en-US" sz="3600" dirty="0" smtClean="0">
                <a:latin typeface="宋体"/>
                <a:ea typeface="宋体"/>
              </a:rPr>
              <a:t>物</a:t>
            </a:r>
            <a:r>
              <a:rPr lang="en-US" altLang="zh-TW" sz="3600" dirty="0" smtClean="0">
                <a:latin typeface="宋体"/>
                <a:ea typeface="宋体"/>
              </a:rPr>
              <a:t>…</a:t>
            </a:r>
            <a:r>
              <a:rPr lang="zh-CN" altLang="en-US" sz="3600" dirty="0" smtClean="0">
                <a:latin typeface="宋体"/>
              </a:rPr>
              <a:t>實物名稱</a:t>
            </a:r>
            <a:r>
              <a:rPr lang="zh-TW" altLang="en-US" sz="3600" dirty="0" smtClean="0">
                <a:latin typeface="宋体"/>
              </a:rPr>
              <a:t>的</a:t>
            </a:r>
            <a:r>
              <a:rPr lang="zh-CN" altLang="en-US" sz="3600" dirty="0" smtClean="0">
                <a:latin typeface="宋体"/>
              </a:rPr>
              <a:t>學習</a:t>
            </a:r>
          </a:p>
          <a:p>
            <a:pPr marL="0" indent="0">
              <a:lnSpc>
                <a:spcPts val="4500"/>
              </a:lnSpc>
              <a:buNone/>
            </a:pPr>
            <a:r>
              <a:rPr lang="zh-TW" altLang="en-US" sz="3600" b="1" dirty="0" smtClean="0">
                <a:solidFill>
                  <a:srgbClr val="FF0000"/>
                </a:solidFill>
                <a:latin typeface="宋体"/>
                <a:ea typeface="宋体"/>
              </a:rPr>
              <a:t>為了達到教育目標</a:t>
            </a:r>
            <a:r>
              <a:rPr lang="en-US" altLang="zh-TW" sz="3600" b="1" dirty="0" smtClean="0">
                <a:solidFill>
                  <a:srgbClr val="FF0000"/>
                </a:solidFill>
                <a:latin typeface="宋体"/>
                <a:ea typeface="宋体"/>
              </a:rPr>
              <a:t>,</a:t>
            </a:r>
            <a:r>
              <a:rPr lang="zh-TW" altLang="en-US" sz="3600" b="1" dirty="0" smtClean="0">
                <a:solidFill>
                  <a:srgbClr val="FF0000"/>
                </a:solidFill>
                <a:latin typeface="宋体"/>
                <a:ea typeface="宋体"/>
              </a:rPr>
              <a:t>教學活動不應停留在第一、第二階段。給多次時間且有趣。</a:t>
            </a:r>
            <a:endParaRPr lang="en-US" altLang="zh-TW" sz="3600" b="1" dirty="0" smtClean="0">
              <a:solidFill>
                <a:srgbClr val="FF0000"/>
              </a:solidFill>
              <a:latin typeface="宋体"/>
              <a:ea typeface="宋体"/>
            </a:endParaRPr>
          </a:p>
          <a:p>
            <a:pPr marL="0" indent="0">
              <a:lnSpc>
                <a:spcPts val="4500"/>
              </a:lnSpc>
              <a:buNone/>
            </a:pPr>
            <a:endParaRPr lang="en-US" altLang="zh-TW" sz="3600" dirty="0" smtClean="0">
              <a:latin typeface="宋体"/>
              <a:ea typeface="宋体"/>
            </a:endParaRPr>
          </a:p>
          <a:p>
            <a:pPr marL="0" indent="0">
              <a:lnSpc>
                <a:spcPts val="5000"/>
              </a:lnSpc>
              <a:buNone/>
            </a:pPr>
            <a:endParaRPr lang="en-US" altLang="zh-TW" sz="36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6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90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38138"/>
          </a:xfrm>
        </p:spPr>
        <p:txBody>
          <a:bodyPr>
            <a:normAutofit fontScale="90000"/>
          </a:bodyPr>
          <a:lstStyle/>
          <a:p>
            <a:r>
              <a:rPr lang="en-US" altLang="zh-CN" sz="3600" b="1" kern="100" dirty="0" smtClean="0">
                <a:solidFill>
                  <a:srgbClr val="C00000"/>
                </a:solidFill>
                <a:cs typeface="Times New Roman"/>
              </a:rPr>
              <a:t/>
            </a:r>
            <a:br>
              <a:rPr lang="en-US" altLang="zh-CN" sz="3600" b="1" kern="100" dirty="0" smtClean="0">
                <a:solidFill>
                  <a:srgbClr val="C00000"/>
                </a:solidFill>
                <a:cs typeface="Times New Roman"/>
              </a:rPr>
            </a:br>
            <a:r>
              <a:rPr lang="zh-TW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眼</a:t>
            </a:r>
            <a:r>
              <a:rPr lang="zh-TW" altLang="zh-CN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盲與盲聾溝通障礙者心理諮商</a:t>
            </a:r>
            <a:r>
              <a:rPr lang="zh-CN" altLang="zh-CN" b="1" kern="100" dirty="0">
                <a:solidFill>
                  <a:srgbClr val="0070C0"/>
                </a:solidFill>
                <a:cs typeface="Times New Roman"/>
              </a:rPr>
              <a:t/>
            </a:r>
            <a:br>
              <a:rPr lang="zh-CN" altLang="zh-CN" b="1" kern="100" dirty="0">
                <a:solidFill>
                  <a:srgbClr val="0070C0"/>
                </a:solidFill>
                <a:cs typeface="Times New Roman"/>
              </a:rPr>
            </a:b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Administrator\Desktop\53D5DB93-F56F-4D30-BB6E-1A61BF084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5595" y="1253839"/>
            <a:ext cx="5194978" cy="56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71551" y="811531"/>
            <a:ext cx="10424160" cy="5371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CN" sz="4000" dirty="0">
                <a:latin typeface="宋体" panose="02010600030101010101" pitchFamily="2" charset="-122"/>
                <a:ea typeface="宋体" panose="02010600030101010101" pitchFamily="2" charset="-122"/>
              </a:rPr>
              <a:t>日本作家</a:t>
            </a:r>
            <a:r>
              <a:rPr lang="zh-TW" altLang="zh-CN" sz="4000" u="sng" dirty="0">
                <a:latin typeface="宋体" panose="02010600030101010101" pitchFamily="2" charset="-122"/>
                <a:ea typeface="宋体" panose="02010600030101010101" pitchFamily="2" charset="-122"/>
              </a:rPr>
              <a:t>村上春樹</a:t>
            </a:r>
            <a:r>
              <a:rPr lang="zh-TW" altLang="zh-CN" sz="4000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000" dirty="0">
                <a:latin typeface="宋体" panose="02010600030101010101" pitchFamily="2" charset="-122"/>
                <a:ea typeface="宋体" panose="02010600030101010101" pitchFamily="2" charset="-122"/>
              </a:rPr>
              <a:t>1984</a:t>
            </a:r>
            <a:r>
              <a:rPr lang="zh-TW" altLang="zh-CN" sz="4000" dirty="0">
                <a:latin typeface="宋体" panose="02010600030101010101" pitchFamily="2" charset="-122"/>
                <a:ea typeface="宋体" panose="02010600030101010101" pitchFamily="2" charset="-122"/>
              </a:rPr>
              <a:t>）說「沒有“小確幸”的人生，不過是乾巴巴的沙漠罷了」。至今“小確幸”一詞在社會生活中廣被引用﹐是快樂幸福的元素。</a:t>
            </a:r>
            <a:endParaRPr lang="zh-CN" altLang="zh-CN" sz="4000" kern="100" dirty="0">
              <a:latin typeface="宋体" panose="02010600030101010101" pitchFamily="2" charset="-122"/>
              <a:ea typeface="宋体" panose="02010600030101010101" pitchFamily="2" charset="-122"/>
              <a:cs typeface="Times New Roman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505631" y="811531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0437495" y="809951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682240" y="799606"/>
            <a:ext cx="3703320" cy="6180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TW" altLang="en-US" dirty="0">
              <a:solidFill>
                <a:srgbClr val="000000"/>
              </a:solidFill>
              <a:latin typeface="新細明體"/>
              <a:ea typeface="+mn-ea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841439" y="1143753"/>
            <a:ext cx="8596057" cy="7404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6000" b="1" dirty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教育目</a:t>
            </a:r>
            <a:r>
              <a:rPr lang="zh-TW" altLang="en-US" sz="60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標</a:t>
            </a:r>
            <a:r>
              <a:rPr lang="en-US" altLang="zh-TW" sz="60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-</a:t>
            </a:r>
            <a:r>
              <a:rPr lang="zh-TW" altLang="en-US" sz="60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快樂幸福</a:t>
            </a:r>
            <a:endParaRPr lang="zh-TW" altLang="en-US" sz="6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505631" y="2026647"/>
            <a:ext cx="4678000" cy="40678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36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•</a:t>
            </a:r>
            <a:r>
              <a:rPr lang="zh-TW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日本作家</a:t>
            </a:r>
            <a:r>
              <a:rPr lang="zh-TW" altLang="zh-CN" sz="3200" u="sng" dirty="0">
                <a:latin typeface="宋体" panose="02010600030101010101" pitchFamily="2" charset="-122"/>
                <a:ea typeface="宋体" panose="02010600030101010101" pitchFamily="2" charset="-122"/>
              </a:rPr>
              <a:t>村上春樹</a:t>
            </a:r>
            <a:r>
              <a:rPr lang="zh-TW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1984</a:t>
            </a:r>
            <a:r>
              <a:rPr lang="zh-TW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）說「沒有“小確幸”的人生，不過是乾巴巴的沙漠罷了</a:t>
            </a:r>
            <a:r>
              <a:rPr lang="zh-TW" altLang="zh-CN" sz="3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」。</a:t>
            </a:r>
            <a:r>
              <a:rPr lang="zh-TW" altLang="zh-CN" sz="3200" kern="100" dirty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日常生活“小確幸”之累積，是個體發展積極正向人格、奠定幸福生活的要</a:t>
            </a:r>
            <a:r>
              <a:rPr lang="zh-TW" altLang="zh-CN" sz="3200" kern="100" dirty="0" smtClean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件</a:t>
            </a:r>
            <a:r>
              <a:rPr lang="en-US" altLang="zh-TW" sz="3200" kern="100" dirty="0" smtClean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,</a:t>
            </a:r>
            <a:r>
              <a:rPr lang="zh-TW" altLang="zh-CN" sz="3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是</a:t>
            </a:r>
            <a:r>
              <a:rPr lang="zh-TW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快樂幸福的元素。</a:t>
            </a:r>
            <a:endParaRPr lang="zh-CN" altLang="zh-CN" sz="3200" kern="100" dirty="0">
              <a:latin typeface="宋体" panose="02010600030101010101" pitchFamily="2" charset="-122"/>
              <a:ea typeface="宋体" panose="02010600030101010101" pitchFamily="2" charset="-122"/>
              <a:cs typeface="Times New Roman"/>
            </a:endParaRPr>
          </a:p>
          <a:p>
            <a:pPr>
              <a:defRPr/>
            </a:pPr>
            <a:endParaRPr lang="en-US" altLang="zh-TW" sz="32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itchFamily="18" charset="0"/>
            </a:endParaRPr>
          </a:p>
          <a:p>
            <a:pPr>
              <a:defRPr/>
            </a:pPr>
            <a:endParaRPr lang="en-US" altLang="zh-TW" sz="6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/>
          </p:nvPr>
        </p:nvGraphicFramePr>
        <p:xfrm>
          <a:off x="92077" y="92075"/>
          <a:ext cx="87947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" name="封裝程式殼層物件" showAsIcon="1" r:id="rId4" imgW="879120" imgH="445680" progId="Package">
                  <p:embed/>
                </p:oleObj>
              </mc:Choice>
              <mc:Fallback>
                <p:oleObj name="封裝程式殼層物件" showAsIcon="1" r:id="rId4" imgW="879120" imgH="445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7" y="92075"/>
                        <a:ext cx="879475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0" name="Picture 14" descr="C:\Users\Administrator\Desktop\S__603259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199" y="1803752"/>
            <a:ext cx="57684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istrator\Desktop\S__6035047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63" y="2169763"/>
            <a:ext cx="4051935" cy="35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78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4600"/>
              </a:lnSpc>
            </a:pPr>
            <a:r>
              <a:rPr lang="zh-TW" altLang="zh-CN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教育活動重視自理能</a:t>
            </a:r>
            <a:r>
              <a:rPr lang="zh-TW" altLang="zh-CN" b="1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力</a:t>
            </a:r>
            <a:r>
              <a:rPr lang="en-US" altLang="zh-TW" b="1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/>
            </a:r>
            <a:br>
              <a:rPr lang="en-US" altLang="zh-TW" b="1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TW" altLang="en-US" b="1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能獲</a:t>
            </a:r>
            <a:r>
              <a:rPr lang="zh-TW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得小</a:t>
            </a:r>
            <a:r>
              <a:rPr lang="zh-TW" altLang="en-US" b="1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確幸</a:t>
            </a:r>
            <a:endParaRPr lang="zh-CN" altLang="zh-CN" b="1" kern="1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b="1" kern="100" dirty="0" smtClean="0">
              <a:latin typeface="Times New Roman"/>
              <a:ea typeface="DFKai-SB"/>
              <a:cs typeface="DFKai-SB"/>
            </a:endParaRPr>
          </a:p>
          <a:p>
            <a:r>
              <a:rPr lang="zh-TW" altLang="zh-CN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幸</a:t>
            </a:r>
            <a:r>
              <a:rPr lang="zh-TW" altLang="zh-CN" b="1" kern="100" dirty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福是正向情緒的累積而得</a:t>
            </a:r>
            <a:r>
              <a:rPr lang="zh-TW" altLang="zh-CN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，「</a:t>
            </a:r>
            <a:r>
              <a:rPr lang="zh-TW" altLang="zh-CN" b="1" kern="100" dirty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興趣多一點，樂趣多一點，當然開心也會多一點，累積起來就叫做幸福</a:t>
            </a:r>
            <a:r>
              <a:rPr lang="zh-TW" altLang="zh-CN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」。（蘇</a:t>
            </a:r>
            <a:r>
              <a:rPr lang="zh-TW" altLang="zh-CN" b="1" kern="100" dirty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偉</a:t>
            </a:r>
            <a:r>
              <a:rPr lang="zh-TW" altLang="zh-CN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馨</a:t>
            </a:r>
            <a:r>
              <a:rPr lang="en-US" altLang="zh-TW" b="1" kern="100" dirty="0" smtClean="0">
                <a:latin typeface="宋体"/>
                <a:ea typeface="宋体"/>
                <a:cs typeface="DFKai-SB"/>
              </a:rPr>
              <a:t>,</a:t>
            </a:r>
            <a:r>
              <a:rPr lang="en-US" altLang="zh-CN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2014</a:t>
            </a:r>
            <a:r>
              <a:rPr lang="zh-TW" altLang="zh-CN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）</a:t>
            </a:r>
            <a:endParaRPr lang="en-US" altLang="zh-TW" b="1" kern="100" dirty="0" smtClean="0">
              <a:latin typeface="Times New Roman"/>
              <a:ea typeface="DFKai-SB"/>
              <a:cs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388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CN" sz="6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TW" altLang="zh-CN" sz="6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小確幸</a:t>
            </a:r>
            <a:r>
              <a:rPr lang="zh-TW" altLang="zh-CN" sz="6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TW" altLang="en-US" sz="6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的生產製造</a:t>
            </a:r>
            <a:endParaRPr lang="zh-CN" altLang="en-US" sz="6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CN" dirty="0"/>
              <a:t>例如學會烹飪煮食、烘培﹐能夠自理餐飲滿足飢渴口腹﹐每每創新變化都是“小確幸”﹐是幸福的</a:t>
            </a:r>
            <a:r>
              <a:rPr lang="zh-TW" altLang="zh-CN" dirty="0" smtClean="0"/>
              <a:t>。</a:t>
            </a:r>
            <a:endParaRPr lang="en-US" altLang="zh-TW" dirty="0" smtClean="0"/>
          </a:p>
          <a:p>
            <a:r>
              <a:rPr lang="zh-TW" altLang="zh-CN" dirty="0" smtClean="0"/>
              <a:t>例</a:t>
            </a:r>
            <a:r>
              <a:rPr lang="zh-TW" altLang="zh-CN" dirty="0"/>
              <a:t>如學會針線縫紉﹐當衣服褲子掉釦、脫線已不便多日後﹐會自己穿針縫補﹐當再穿起該件衣褲﹐會有“小確幸”的幸福感</a:t>
            </a:r>
            <a:r>
              <a:rPr lang="zh-TW" altLang="zh-CN" dirty="0" smtClean="0"/>
              <a:t>。</a:t>
            </a:r>
            <a:endParaRPr lang="en-US" altLang="zh-TW" dirty="0" smtClean="0"/>
          </a:p>
          <a:p>
            <a:r>
              <a:rPr lang="zh-TW" altLang="zh-CN" dirty="0" smtClean="0"/>
              <a:t>例</a:t>
            </a:r>
            <a:r>
              <a:rPr lang="zh-TW" altLang="zh-CN" dirty="0"/>
              <a:t>如當受到腰帶鬆緊困擾多時﹐一旦找到商家協助在皮帶上打新洞後﹐那種舒適感﹐會有“小確幸”的幸福感</a:t>
            </a:r>
            <a:r>
              <a:rPr lang="zh-TW" altLang="zh-CN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20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CN" b="1" kern="100" dirty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幸福</a:t>
            </a:r>
            <a:r>
              <a:rPr lang="zh-TW" altLang="zh-CN" b="1" kern="100" dirty="0" smtClean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感</a:t>
            </a:r>
            <a:r>
              <a:rPr lang="zh-TW" altLang="en-US" b="1" kern="100" dirty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元素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CN" sz="4000" dirty="0"/>
              <a:t>幸福具有主觀性，因幸福不是一把有標準刻度的尺，幸福的標準，是放在自己心裡的那把尺，其標準，因人而異</a:t>
            </a:r>
            <a:r>
              <a:rPr lang="zh-TW" altLang="zh-CN" sz="4000" dirty="0" smtClean="0"/>
              <a:t>。</a:t>
            </a:r>
            <a:endParaRPr lang="en-US" altLang="zh-TW" sz="4000" dirty="0" smtClean="0"/>
          </a:p>
          <a:p>
            <a:r>
              <a:rPr lang="zh-TW" altLang="en-US" sz="4000" b="1" kern="100" dirty="0" smtClean="0">
                <a:solidFill>
                  <a:srgbClr val="E73A1C"/>
                </a:solidFill>
                <a:latin typeface="Times New Roman"/>
                <a:ea typeface="DFKai-SB"/>
                <a:cs typeface="DFKai-SB"/>
              </a:rPr>
              <a:t>分析</a:t>
            </a:r>
            <a:r>
              <a:rPr lang="zh-TW" altLang="zh-CN" sz="4000" b="1" kern="100" dirty="0" smtClean="0">
                <a:solidFill>
                  <a:srgbClr val="E73A1C"/>
                </a:solidFill>
                <a:latin typeface="Times New Roman"/>
                <a:ea typeface="DFKai-SB"/>
                <a:cs typeface="DFKai-SB"/>
              </a:rPr>
              <a:t>產</a:t>
            </a:r>
            <a:r>
              <a:rPr lang="zh-TW" altLang="zh-CN" sz="4000" b="1" kern="100" dirty="0">
                <a:solidFill>
                  <a:srgbClr val="E73A1C"/>
                </a:solidFill>
                <a:latin typeface="Times New Roman"/>
                <a:ea typeface="DFKai-SB"/>
                <a:cs typeface="DFKai-SB"/>
              </a:rPr>
              <a:t>生幸福感因</a:t>
            </a:r>
            <a:r>
              <a:rPr lang="zh-TW" altLang="zh-CN" sz="4000" b="1" kern="100" dirty="0" smtClean="0">
                <a:solidFill>
                  <a:srgbClr val="E73A1C"/>
                </a:solidFill>
                <a:latin typeface="Times New Roman"/>
                <a:ea typeface="DFKai-SB"/>
                <a:cs typeface="DFKai-SB"/>
              </a:rPr>
              <a:t>素</a:t>
            </a:r>
            <a:r>
              <a:rPr lang="zh-TW" altLang="en-US" sz="4000" b="1" kern="100" dirty="0" smtClean="0">
                <a:solidFill>
                  <a:srgbClr val="E73A1C"/>
                </a:solidFill>
                <a:latin typeface="Times New Roman"/>
                <a:ea typeface="DFKai-SB"/>
                <a:cs typeface="DFKai-SB"/>
              </a:rPr>
              <a:t>理論</a:t>
            </a:r>
            <a:r>
              <a:rPr lang="zh-TW" altLang="zh-CN" sz="4000" kern="100" dirty="0" smtClean="0">
                <a:latin typeface="Times New Roman"/>
                <a:ea typeface="DFKai-SB"/>
                <a:cs typeface="DFKai-SB"/>
              </a:rPr>
              <a:t>，</a:t>
            </a:r>
            <a:r>
              <a:rPr lang="zh-TW" altLang="zh-CN" sz="4000" kern="100" dirty="0">
                <a:latin typeface="Times New Roman"/>
                <a:ea typeface="DFKai-SB"/>
                <a:cs typeface="DFKai-SB"/>
              </a:rPr>
              <a:t>諸如：需求滿足、人格特質、多重比較，以及長期人格特質與短期事</a:t>
            </a:r>
            <a:r>
              <a:rPr lang="zh-TW" altLang="zh-CN" sz="4000" kern="100" dirty="0" smtClean="0">
                <a:latin typeface="Times New Roman"/>
                <a:ea typeface="DFKai-SB"/>
                <a:cs typeface="DFKai-SB"/>
              </a:rPr>
              <a:t>件交</a:t>
            </a:r>
            <a:r>
              <a:rPr lang="zh-TW" altLang="zh-CN" sz="4000" kern="100" dirty="0">
                <a:latin typeface="Times New Roman"/>
                <a:ea typeface="DFKai-SB"/>
                <a:cs typeface="DFKai-SB"/>
              </a:rPr>
              <a:t>互作</a:t>
            </a:r>
            <a:r>
              <a:rPr lang="zh-TW" altLang="zh-CN" sz="4000" kern="100" dirty="0" smtClean="0">
                <a:latin typeface="Times New Roman"/>
                <a:ea typeface="DFKai-SB"/>
                <a:cs typeface="DFKai-SB"/>
              </a:rPr>
              <a:t>用</a:t>
            </a:r>
            <a:r>
              <a:rPr lang="zh-TW" altLang="en-US" sz="4000" kern="100" dirty="0">
                <a:latin typeface="Times New Roman"/>
                <a:ea typeface="DFKai-SB"/>
                <a:cs typeface="DFKai-SB"/>
              </a:rPr>
              <a:t>的</a:t>
            </a:r>
            <a:r>
              <a:rPr lang="zh-TW" altLang="en-US" sz="4000" kern="100" dirty="0" smtClean="0">
                <a:latin typeface="Times New Roman"/>
                <a:ea typeface="DFKai-SB"/>
                <a:cs typeface="DFKai-SB"/>
              </a:rPr>
              <a:t>動力平衡</a:t>
            </a:r>
            <a:r>
              <a:rPr lang="zh-TW" altLang="en-US" sz="4000" kern="100" dirty="0">
                <a:latin typeface="Times New Roman"/>
                <a:ea typeface="DFKai-SB"/>
                <a:cs typeface="DFKai-SB"/>
              </a:rPr>
              <a:t>等等因素理論</a:t>
            </a:r>
            <a:r>
              <a:rPr lang="zh-TW" altLang="zh-CN" sz="4000" kern="100" dirty="0" smtClean="0">
                <a:latin typeface="Times New Roman"/>
                <a:ea typeface="DFKai-SB"/>
                <a:cs typeface="DFKai-SB"/>
              </a:rPr>
              <a:t>。</a:t>
            </a:r>
            <a:endParaRPr lang="en-US" altLang="zh-TW" sz="4000" kern="100" dirty="0" smtClean="0">
              <a:latin typeface="Times New Roman"/>
              <a:ea typeface="DFKai-SB"/>
              <a:cs typeface="DFKai-SB"/>
            </a:endParaRP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87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98901" cy="1259694"/>
          </a:xfrm>
        </p:spPr>
        <p:txBody>
          <a:bodyPr/>
          <a:lstStyle/>
          <a:p>
            <a:r>
              <a:rPr lang="zh-TW" altLang="zh-CN" b="1" kern="100" dirty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幸福</a:t>
            </a:r>
            <a:r>
              <a:rPr lang="zh-TW" altLang="zh-CN" b="1" kern="100" dirty="0" smtClean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感</a:t>
            </a:r>
            <a:r>
              <a:rPr lang="zh-TW" altLang="en-US" b="1" kern="100" dirty="0" smtClean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因素</a:t>
            </a:r>
            <a:r>
              <a:rPr lang="zh-TW" altLang="zh-CN" b="1" kern="100" dirty="0" smtClean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理</a:t>
            </a:r>
            <a:r>
              <a:rPr lang="zh-TW" altLang="zh-CN" b="1" kern="100" dirty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論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790414" y="1534334"/>
            <a:ext cx="5098941" cy="5176432"/>
          </a:xfrm>
        </p:spPr>
        <p:txBody>
          <a:bodyPr>
            <a:noAutofit/>
          </a:bodyPr>
          <a:lstStyle/>
          <a:p>
            <a:pPr lvl="0"/>
            <a:r>
              <a:rPr lang="zh-TW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一 </a:t>
            </a:r>
            <a:r>
              <a:rPr lang="en-US" altLang="zh-TW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﹑</a:t>
            </a:r>
            <a:r>
              <a:rPr lang="zh-TW" altLang="zh-CN" sz="3200" kern="100" dirty="0">
                <a:solidFill>
                  <a:prstClr val="black"/>
                </a:solidFill>
                <a:latin typeface="Times New Roman"/>
                <a:ea typeface="DFKai-SB"/>
                <a:cs typeface="DFKai-SB"/>
              </a:rPr>
              <a:t>需求滿足因素理論︰</a:t>
            </a:r>
            <a:endParaRPr lang="en-US" altLang="zh-TW" sz="3200" kern="100" dirty="0">
              <a:solidFill>
                <a:prstClr val="black"/>
              </a:solidFill>
              <a:latin typeface="Times New Roman"/>
              <a:ea typeface="DFKai-SB"/>
              <a:cs typeface="DFKai-SB"/>
            </a:endParaRPr>
          </a:p>
          <a:p>
            <a:pPr marL="0" lvl="0" indent="304800" algn="just" defTabSz="914377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CN" sz="2200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需求滿足的</a:t>
            </a: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目標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理</a:t>
            </a:r>
            <a:r>
              <a:rPr lang="zh-CN" altLang="en-US" sz="2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論</a:t>
            </a:r>
            <a:r>
              <a:rPr lang="en-US" altLang="zh-CN" sz="2200" dirty="0" smtClean="0">
                <a:latin typeface="宋体"/>
                <a:ea typeface="宋体"/>
              </a:rPr>
              <a:t>,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是目標和願望的完滿達成</a:t>
            </a:r>
            <a:r>
              <a:rPr lang="zh-TW" altLang="zh-CN" sz="1800" kern="100" dirty="0">
                <a:solidFill>
                  <a:srgbClr val="000000"/>
                </a:solidFill>
                <a:ea typeface="宋体"/>
                <a:cs typeface="DFKai-SB"/>
              </a:rPr>
              <a:t>。</a:t>
            </a:r>
            <a:r>
              <a:rPr lang="zh-CN" altLang="en-US" sz="2400" dirty="0" smtClean="0">
                <a:latin typeface="宋体"/>
              </a:rPr>
              <a:t> </a:t>
            </a:r>
            <a:r>
              <a:rPr lang="en-US" altLang="zh-CN" sz="2400" dirty="0">
                <a:latin typeface="宋体"/>
              </a:rPr>
              <a:t>2.</a:t>
            </a:r>
            <a:r>
              <a:rPr lang="zh-CN" altLang="en-US" sz="2400" b="1" dirty="0">
                <a:latin typeface="宋体"/>
              </a:rPr>
              <a:t>活動</a:t>
            </a:r>
            <a:r>
              <a:rPr lang="zh-CN" altLang="en-US" sz="2400" dirty="0">
                <a:latin typeface="宋体"/>
              </a:rPr>
              <a:t>理</a:t>
            </a:r>
            <a:r>
              <a:rPr lang="zh-CN" altLang="en-US" sz="2400" dirty="0" smtClean="0">
                <a:latin typeface="宋体"/>
              </a:rPr>
              <a:t>論</a:t>
            </a:r>
            <a:r>
              <a:rPr lang="en-US" altLang="zh-CN" sz="2400" dirty="0" smtClean="0">
                <a:latin typeface="宋体"/>
                <a:ea typeface="宋体"/>
              </a:rPr>
              <a:t>,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是個體專注地參與任何活動時所產生的附屬</a:t>
            </a:r>
            <a:r>
              <a:rPr lang="zh-TW" altLang="zh-CN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品</a:t>
            </a:r>
            <a:r>
              <a:rPr lang="zh-TW" altLang="en-US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。</a:t>
            </a:r>
            <a:r>
              <a:rPr lang="en-US" altLang="zh-CN" sz="2400" dirty="0" smtClean="0">
                <a:latin typeface="宋体"/>
              </a:rPr>
              <a:t>3</a:t>
            </a:r>
            <a:r>
              <a:rPr lang="en-US" altLang="zh-CN" sz="2400" dirty="0">
                <a:latin typeface="宋体"/>
              </a:rPr>
              <a:t>.</a:t>
            </a:r>
            <a:r>
              <a:rPr lang="zh-CN" altLang="en-US" sz="2400" b="1" dirty="0">
                <a:latin typeface="宋体"/>
              </a:rPr>
              <a:t>苦樂交雜</a:t>
            </a:r>
            <a:r>
              <a:rPr lang="zh-CN" altLang="en-US" sz="2400" dirty="0">
                <a:latin typeface="宋体"/>
              </a:rPr>
              <a:t>理論</a:t>
            </a:r>
            <a:r>
              <a:rPr lang="en-US" altLang="zh-CN" sz="2400" dirty="0" smtClean="0">
                <a:latin typeface="宋体"/>
                <a:ea typeface="宋体"/>
              </a:rPr>
              <a:t>,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有痛苦才會有快樂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；當個體常常感到痛苦，需求卻突然被滿足時，反而會有幸福的感受；因此</a:t>
            </a:r>
            <a:r>
              <a:rPr lang="zh-TW" altLang="zh-CN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，匱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乏者無法體會到真正的幸福</a:t>
            </a:r>
            <a:r>
              <a:rPr lang="zh-TW" altLang="zh-CN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。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/>
            <a:r>
              <a:rPr lang="zh-TW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二 </a:t>
            </a:r>
            <a:r>
              <a:rPr lang="en-US" altLang="zh-TW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﹑</a:t>
            </a:r>
            <a:r>
              <a:rPr lang="zh-TW" altLang="zh-CN" sz="3200" kern="100" dirty="0">
                <a:solidFill>
                  <a:prstClr val="black"/>
                </a:solidFill>
                <a:latin typeface="Times New Roman"/>
                <a:ea typeface="DFKai-SB"/>
                <a:cs typeface="DFKai-SB"/>
              </a:rPr>
              <a:t>人格特質因素理論︰</a:t>
            </a:r>
            <a:endParaRPr lang="en-US" altLang="zh-TW" sz="3200" kern="100" dirty="0">
              <a:solidFill>
                <a:prstClr val="black"/>
              </a:solidFill>
              <a:latin typeface="Times New Roman"/>
              <a:ea typeface="DFKai-SB"/>
              <a:cs typeface="DFKai-SB"/>
            </a:endParaRPr>
          </a:p>
          <a:p>
            <a:pPr marL="0" indent="0">
              <a:buNone/>
            </a:pPr>
            <a:r>
              <a:rPr lang="en-US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1.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從認知及記憶的觀點解</a:t>
            </a:r>
            <a:r>
              <a:rPr lang="zh-TW" altLang="zh-CN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釋</a:t>
            </a:r>
            <a:r>
              <a:rPr lang="zh-TW" altLang="zh-CN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幸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福感較高的人，可能擁有一個以幸福為核心的記憶網</a:t>
            </a:r>
            <a:r>
              <a:rPr lang="zh-TW" altLang="zh-CN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絡</a:t>
            </a:r>
            <a:r>
              <a:rPr lang="zh-TW" altLang="en-US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。</a:t>
            </a:r>
            <a:r>
              <a:rPr lang="en-US" altLang="zh-TW" sz="1800" kern="100" dirty="0" smtClean="0">
                <a:latin typeface="Times New Roman"/>
                <a:ea typeface="DFKai-SB"/>
                <a:cs typeface="DFKai-SB"/>
              </a:rPr>
              <a:t>2.</a:t>
            </a:r>
            <a:r>
              <a:rPr lang="zh-TW" altLang="zh-CN" sz="1800" kern="100" dirty="0" smtClean="0">
                <a:latin typeface="Times New Roman"/>
                <a:ea typeface="DFKai-SB"/>
                <a:cs typeface="DFKai-SB"/>
              </a:rPr>
              <a:t>幸</a:t>
            </a:r>
            <a:r>
              <a:rPr lang="zh-TW" altLang="zh-CN" sz="1800" kern="100" dirty="0">
                <a:latin typeface="Times New Roman"/>
                <a:ea typeface="DFKai-SB"/>
                <a:cs typeface="DFKai-SB"/>
              </a:rPr>
              <a:t>福感是一種穩定的人格特質</a:t>
            </a:r>
            <a:r>
              <a:rPr lang="zh-TW" altLang="zh-CN" sz="1800" kern="100" dirty="0">
                <a:ea typeface="宋体"/>
                <a:cs typeface="DFKai-SB"/>
              </a:rPr>
              <a:t>﹐</a:t>
            </a:r>
            <a:r>
              <a:rPr lang="zh-TW" altLang="zh-CN" sz="1800" kern="100" dirty="0">
                <a:latin typeface="Times New Roman"/>
                <a:ea typeface="DFKai-SB"/>
                <a:cs typeface="DFKai-SB"/>
              </a:rPr>
              <a:t>其產生原因可能有二：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一為先天遺傳因素，二為後天學習結果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（</a:t>
            </a:r>
            <a:r>
              <a:rPr lang="en-US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Veenhone,1994</a:t>
            </a:r>
            <a:r>
              <a:rPr lang="zh-TW" altLang="zh-CN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）。研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究發現，外向性人格特質者擁有較高的幸福感</a:t>
            </a:r>
            <a:endParaRPr lang="zh-CN" altLang="en-US" sz="2400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6028841" y="1332856"/>
            <a:ext cx="4858629" cy="517643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三、判斷因素理論</a:t>
            </a:r>
            <a:r>
              <a:rPr lang="en-US" altLang="zh-TW" dirty="0" smtClean="0">
                <a:latin typeface="宋体"/>
                <a:ea typeface="宋体"/>
              </a:rPr>
              <a:t>︰</a:t>
            </a:r>
            <a:endParaRPr lang="en-US" altLang="zh-CN" dirty="0" smtClean="0"/>
          </a:p>
          <a:p>
            <a:pPr marL="0" lvl="0" indent="0">
              <a:buNone/>
            </a:pPr>
            <a:r>
              <a:rPr lang="en-US" altLang="zh-CN" sz="1800" kern="100" dirty="0">
                <a:solidFill>
                  <a:srgbClr val="000000"/>
                </a:solidFill>
                <a:latin typeface="宋体"/>
                <a:ea typeface="PMingLiU"/>
                <a:cs typeface="DFKai-SB"/>
              </a:rPr>
              <a:t>1.</a:t>
            </a:r>
            <a:r>
              <a:rPr lang="zh-TW" altLang="zh-CN" sz="1800" b="1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社會比較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觀點</a:t>
            </a:r>
            <a:r>
              <a:rPr lang="zh-TW" altLang="zh-CN" sz="1800" kern="100" dirty="0">
                <a:solidFill>
                  <a:srgbClr val="000000"/>
                </a:solidFill>
                <a:ea typeface="宋体"/>
                <a:cs typeface="DFKai-SB"/>
              </a:rPr>
              <a:t>﹐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主張幸福感的形成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是透過與他人比較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，比較「我是否比你好」是個體能否感到幸福的關鍵</a:t>
            </a:r>
            <a:r>
              <a:rPr lang="zh-TW" altLang="zh-CN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。</a:t>
            </a:r>
            <a:r>
              <a:rPr lang="en-US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 2.</a:t>
            </a:r>
            <a:r>
              <a:rPr lang="zh-TW" altLang="zh-CN" sz="1800" b="1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社會適應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觀點</a:t>
            </a:r>
            <a:r>
              <a:rPr lang="zh-TW" altLang="zh-CN" sz="1800" kern="100" dirty="0">
                <a:solidFill>
                  <a:srgbClr val="000000"/>
                </a:solidFill>
                <a:ea typeface="宋体"/>
                <a:cs typeface="DFKai-SB"/>
              </a:rPr>
              <a:t>﹐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主張個體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透過內在與自己的比較，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與自己過去的生活經驗比</a:t>
            </a:r>
            <a:r>
              <a:rPr lang="zh-TW" altLang="zh-CN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較</a:t>
            </a:r>
            <a:r>
              <a:rPr lang="zh-TW" altLang="en-US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。</a:t>
            </a:r>
            <a:r>
              <a:rPr lang="en-US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 3.</a:t>
            </a:r>
            <a:r>
              <a:rPr lang="zh-TW" altLang="zh-CN" sz="1800" b="1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期望水平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觀</a:t>
            </a:r>
            <a:r>
              <a:rPr lang="zh-TW" altLang="zh-CN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點</a:t>
            </a:r>
            <a:r>
              <a:rPr lang="zh-TW" altLang="zh-CN" sz="1800" kern="100" dirty="0" smtClean="0">
                <a:solidFill>
                  <a:srgbClr val="000000"/>
                </a:solidFill>
                <a:ea typeface="宋体"/>
                <a:cs typeface="DFKai-SB"/>
              </a:rPr>
              <a:t>﹐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主張個體感覺幸福與否，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決定於個體理想期待和實際所處遭遇的差</a:t>
            </a:r>
            <a:r>
              <a:rPr lang="zh-TW" altLang="zh-CN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距</a:t>
            </a:r>
            <a:r>
              <a:rPr lang="zh-TW" altLang="en-US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。</a:t>
            </a:r>
            <a:r>
              <a:rPr lang="en-US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 4.</a:t>
            </a:r>
            <a:r>
              <a:rPr lang="zh-TW" altLang="zh-CN" sz="1800" b="1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多重差異比較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觀點</a:t>
            </a:r>
            <a:r>
              <a:rPr lang="zh-TW" altLang="zh-CN" sz="1800" kern="100" dirty="0">
                <a:solidFill>
                  <a:srgbClr val="000000"/>
                </a:solidFill>
                <a:ea typeface="宋体"/>
                <a:cs typeface="DFKai-SB"/>
              </a:rPr>
              <a:t>﹐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主張個體某個生活層面的幸福感形成，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是個體在內心經過多方比</a:t>
            </a:r>
            <a:r>
              <a:rPr lang="zh-TW" altLang="zh-CN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較</a:t>
            </a:r>
            <a:r>
              <a:rPr lang="en-US" altLang="zh-TW" sz="1800" kern="100" dirty="0" smtClean="0">
                <a:solidFill>
                  <a:srgbClr val="C00000"/>
                </a:solidFill>
                <a:latin typeface="宋体"/>
                <a:ea typeface="宋体"/>
                <a:cs typeface="DFKai-SB"/>
              </a:rPr>
              <a:t>(</a:t>
            </a:r>
            <a:r>
              <a:rPr lang="zh-TW" altLang="en-US" sz="1800" kern="100" dirty="0" smtClean="0">
                <a:solidFill>
                  <a:srgbClr val="C00000"/>
                </a:solidFill>
                <a:latin typeface="宋体"/>
                <a:ea typeface="宋体"/>
                <a:cs typeface="DFKai-SB"/>
              </a:rPr>
              <a:t>前述</a:t>
            </a:r>
            <a:r>
              <a:rPr lang="en-US" altLang="zh-TW" sz="1800" kern="100" dirty="0" smtClean="0">
                <a:solidFill>
                  <a:srgbClr val="C00000"/>
                </a:solidFill>
                <a:latin typeface="宋体"/>
                <a:ea typeface="宋体"/>
                <a:cs typeface="DFKai-SB"/>
              </a:rPr>
              <a:t>3</a:t>
            </a:r>
            <a:r>
              <a:rPr lang="zh-TW" altLang="en-US" sz="1800" kern="100" dirty="0" smtClean="0">
                <a:solidFill>
                  <a:srgbClr val="C00000"/>
                </a:solidFill>
                <a:latin typeface="宋体"/>
                <a:ea typeface="宋体"/>
                <a:cs typeface="DFKai-SB"/>
              </a:rPr>
              <a:t>點</a:t>
            </a:r>
            <a:r>
              <a:rPr lang="en-US" altLang="zh-TW" sz="1800" kern="100" dirty="0" smtClean="0">
                <a:solidFill>
                  <a:srgbClr val="C00000"/>
                </a:solidFill>
                <a:latin typeface="宋体"/>
                <a:ea typeface="宋体"/>
                <a:cs typeface="DFKai-SB"/>
              </a:rPr>
              <a:t>)</a:t>
            </a:r>
            <a:r>
              <a:rPr lang="zh-TW" altLang="zh-CN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之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後所產生的結</a:t>
            </a:r>
            <a:r>
              <a:rPr lang="zh-TW" altLang="zh-CN" sz="1800" kern="100" dirty="0" smtClean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果</a:t>
            </a:r>
            <a:r>
              <a:rPr lang="zh-TW" altLang="en-US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。</a:t>
            </a:r>
            <a:r>
              <a:rPr lang="en-US" altLang="zh-TW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5</a:t>
            </a:r>
            <a:r>
              <a:rPr lang="en-US" altLang="zh-TW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.</a:t>
            </a:r>
            <a:r>
              <a:rPr lang="zh-TW" altLang="zh-CN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任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一生活事件發生，個體會</a:t>
            </a:r>
            <a:r>
              <a:rPr lang="zh-TW" altLang="zh-CN" sz="1800" b="1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先利用認知功能判斷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，進而評判是否與情感有關</a:t>
            </a:r>
            <a:r>
              <a:rPr lang="zh-TW" altLang="zh-CN" sz="1800" kern="100" dirty="0" smtClean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。</a:t>
            </a:r>
            <a:endParaRPr lang="en-US" altLang="zh-TW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/>
            <a:r>
              <a:rPr lang="zh-TW" altLang="en-US" sz="24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四</a:t>
            </a:r>
            <a:r>
              <a:rPr lang="zh-TW" altLang="en-US" sz="24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TW" altLang="zh-CN" sz="3200" kern="100" dirty="0">
                <a:solidFill>
                  <a:prstClr val="black"/>
                </a:solidFill>
                <a:latin typeface="Times New Roman"/>
                <a:ea typeface="DFKai-SB"/>
                <a:cs typeface="DFKai-SB"/>
              </a:rPr>
              <a:t>動力平衡因素理論</a:t>
            </a:r>
            <a:r>
              <a:rPr lang="zh-TW" altLang="en-US" sz="3200" kern="100" dirty="0">
                <a:solidFill>
                  <a:prstClr val="black"/>
                </a:solidFill>
                <a:latin typeface="Times New Roman"/>
                <a:ea typeface="DFKai-SB"/>
                <a:cs typeface="DFKai-SB"/>
              </a:rPr>
              <a:t>︰</a:t>
            </a:r>
            <a:endParaRPr lang="zh-CN" altLang="en-US" sz="3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主張幸福感</a:t>
            </a:r>
            <a:r>
              <a:rPr lang="zh-TW" altLang="zh-CN" sz="1800" kern="100" dirty="0">
                <a:solidFill>
                  <a:srgbClr val="C00000"/>
                </a:solidFill>
                <a:latin typeface="Times New Roman"/>
                <a:ea typeface="DFKai-SB"/>
                <a:cs typeface="DFKai-SB"/>
              </a:rPr>
              <a:t>不僅受到穩定的人格特質因素影響，同時也受到突發的短期正、負向生活事件的影響，</a:t>
            </a:r>
            <a:r>
              <a:rPr lang="zh-TW" altLang="zh-CN" sz="1800" kern="100" dirty="0">
                <a:solidFill>
                  <a:srgbClr val="000000"/>
                </a:solidFill>
                <a:latin typeface="Times New Roman"/>
                <a:ea typeface="DFKai-SB"/>
                <a:cs typeface="DFKai-SB"/>
              </a:rPr>
              <a:t>從而改變個人幸福感</a:t>
            </a:r>
            <a:endParaRPr lang="en-US" altLang="zh-CN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3300" b="1" dirty="0">
              <a:solidFill>
                <a:srgbClr val="7030A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26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98901" cy="1259694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心理諮商與治療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790415" y="1697066"/>
            <a:ext cx="4494507" cy="4765725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zh-CN" altLang="en-US" sz="3200" b="1" dirty="0" smtClean="0">
                <a:solidFill>
                  <a:srgbClr val="0070C0"/>
                </a:solidFill>
              </a:rPr>
              <a:t>發</a:t>
            </a:r>
            <a:r>
              <a:rPr lang="zh-CN" altLang="en-US" sz="3200" b="1" dirty="0">
                <a:solidFill>
                  <a:srgbClr val="0070C0"/>
                </a:solidFill>
              </a:rPr>
              <a:t>展正向情緒的諮商與治療理論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 marL="0" lv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</a:rPr>
              <a:t>正向心理學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marL="276225" lvl="0" indent="0" defTabSz="914377">
              <a:spcBef>
                <a:spcPts val="0"/>
              </a:spcBef>
              <a:buNone/>
            </a:pP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>
              <a:buNone/>
            </a:pPr>
            <a:r>
              <a:rPr lang="zh-TW" altLang="en-US" sz="3200" b="1" kern="100" dirty="0" smtClean="0">
                <a:solidFill>
                  <a:srgbClr val="E73A1C"/>
                </a:solidFill>
                <a:latin typeface="宋体"/>
                <a:ea typeface="宋体"/>
                <a:cs typeface="宋体"/>
              </a:rPr>
              <a:t>「</a:t>
            </a:r>
            <a:r>
              <a:rPr lang="zh-TW" altLang="zh-CN" sz="3200" b="1" kern="100" dirty="0" smtClean="0">
                <a:solidFill>
                  <a:srgbClr val="E73A1C"/>
                </a:solidFill>
                <a:ea typeface="PMingLiU"/>
                <a:cs typeface="宋体"/>
              </a:rPr>
              <a:t>壓力</a:t>
            </a:r>
            <a:r>
              <a:rPr lang="zh-TW" altLang="en-US" sz="3200" b="1" kern="100" dirty="0" smtClean="0">
                <a:solidFill>
                  <a:srgbClr val="E73A1C"/>
                </a:solidFill>
                <a:latin typeface="宋体"/>
                <a:ea typeface="宋体"/>
                <a:cs typeface="宋体"/>
              </a:rPr>
              <a:t>」</a:t>
            </a:r>
            <a:r>
              <a:rPr lang="zh-TW" altLang="zh-CN" sz="3200" kern="100" dirty="0" smtClean="0">
                <a:solidFill>
                  <a:prstClr val="black"/>
                </a:solidFill>
                <a:ea typeface="PMingLiU"/>
                <a:cs typeface="宋体"/>
              </a:rPr>
              <a:t>意</a:t>
            </a:r>
            <a:r>
              <a:rPr lang="zh-TW" altLang="zh-CN" sz="3200" kern="100" dirty="0">
                <a:solidFill>
                  <a:prstClr val="black"/>
                </a:solidFill>
                <a:ea typeface="PMingLiU"/>
                <a:cs typeface="宋体"/>
              </a:rPr>
              <a:t>指生活中任何會讓我們感到擔心、難過、緊張的事件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5393410" y="1697067"/>
            <a:ext cx="6292312" cy="4765725"/>
          </a:xfrm>
        </p:spPr>
        <p:txBody>
          <a:bodyPr>
            <a:normAutofit/>
          </a:bodyPr>
          <a:lstStyle/>
          <a:p>
            <a:pPr marL="0" lvl="0" indent="0" algn="just" defTabSz="914377">
              <a:spcBef>
                <a:spcPts val="0"/>
              </a:spcBef>
              <a:buNone/>
            </a:pPr>
            <a:r>
              <a:rPr lang="zh-TW" altLang="en-US" sz="36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壓力</a:t>
            </a:r>
            <a:r>
              <a:rPr lang="zh-TW" altLang="en-US" sz="36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涵</a:t>
            </a:r>
            <a:r>
              <a:rPr lang="zh-TW" altLang="en-US" sz="36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蓋</a:t>
            </a:r>
            <a:r>
              <a:rPr lang="zh-TW" altLang="zh-CN" sz="36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以下因素</a:t>
            </a:r>
            <a:r>
              <a:rPr lang="zh-TW" altLang="zh-CN" sz="36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︰</a:t>
            </a:r>
            <a:endParaRPr lang="en-US" altLang="zh-CN" sz="3200" kern="100" dirty="0" smtClean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en-US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1</a:t>
            </a:r>
            <a:r>
              <a:rPr lang="en-US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.</a:t>
            </a:r>
            <a:r>
              <a:rPr lang="zh-TW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環境壓力</a:t>
            </a:r>
            <a:r>
              <a:rPr lang="zh-TW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源</a:t>
            </a:r>
            <a:r>
              <a:rPr lang="zh-TW" altLang="en-US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。</a:t>
            </a:r>
            <a:endParaRPr lang="en-US" altLang="zh-TW" sz="3200" kern="100" dirty="0" smtClean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en-US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2</a:t>
            </a:r>
            <a:r>
              <a:rPr lang="en-US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.</a:t>
            </a:r>
            <a:r>
              <a:rPr lang="zh-TW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災變壓力</a:t>
            </a:r>
            <a:r>
              <a:rPr lang="zh-TW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源</a:t>
            </a:r>
            <a:r>
              <a:rPr lang="zh-TW" altLang="en-US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。</a:t>
            </a:r>
            <a:endParaRPr lang="en-US" altLang="zh-TW" sz="3200" kern="100" dirty="0" smtClean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en-US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3</a:t>
            </a:r>
            <a:r>
              <a:rPr lang="en-US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.</a:t>
            </a:r>
            <a:r>
              <a:rPr lang="zh-TW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生活改</a:t>
            </a:r>
            <a:r>
              <a:rPr lang="zh-TW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變</a:t>
            </a:r>
            <a:r>
              <a:rPr lang="en-US" altLang="zh-TW" sz="3200" kern="100" dirty="0" smtClean="0">
                <a:solidFill>
                  <a:prstClr val="black"/>
                </a:solidFill>
                <a:latin typeface="宋体"/>
                <a:ea typeface="宋体"/>
                <a:cs typeface="宋体"/>
              </a:rPr>
              <a:t>-</a:t>
            </a:r>
            <a:r>
              <a:rPr lang="zh-TW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如</a:t>
            </a:r>
            <a:r>
              <a:rPr lang="zh-TW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病痛、工作壓</a:t>
            </a:r>
            <a:r>
              <a:rPr lang="zh-TW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力</a:t>
            </a:r>
            <a:r>
              <a:rPr lang="zh-TW" altLang="en-US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源。</a:t>
            </a:r>
            <a:endParaRPr lang="en-US" altLang="zh-TW" sz="3200" kern="100" dirty="0" smtClean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en-US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4</a:t>
            </a:r>
            <a:r>
              <a:rPr lang="en-US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.</a:t>
            </a:r>
            <a:r>
              <a:rPr lang="zh-TW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日常瑣事壓力</a:t>
            </a:r>
            <a:r>
              <a:rPr lang="zh-TW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源</a:t>
            </a:r>
            <a:r>
              <a:rPr lang="zh-TW" altLang="en-US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。</a:t>
            </a:r>
            <a:endParaRPr lang="en-US" altLang="zh-TW" sz="3200" kern="100" dirty="0" smtClean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en-US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5</a:t>
            </a:r>
            <a:r>
              <a:rPr lang="en-US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.</a:t>
            </a:r>
            <a:r>
              <a:rPr lang="zh-TW" altLang="zh-CN" sz="3200" kern="1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心理因</a:t>
            </a:r>
            <a:r>
              <a:rPr lang="zh-TW" altLang="zh-CN" sz="32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素。</a:t>
            </a:r>
            <a:endParaRPr lang="en-US" altLang="zh-TW" sz="3200" kern="100" dirty="0" smtClean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endParaRPr lang="en-US" altLang="zh-TW" sz="2400" kern="1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zh-TW" altLang="zh-CN" b="1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生</a:t>
            </a:r>
            <a:r>
              <a:rPr lang="zh-TW" altLang="zh-CN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活中盲者與盲聾雙重障礙</a:t>
            </a:r>
            <a:r>
              <a:rPr lang="zh-TW" altLang="zh-CN" b="1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者</a:t>
            </a:r>
            <a:r>
              <a:rPr lang="zh-TW" altLang="en-US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的</a:t>
            </a:r>
            <a:r>
              <a:rPr lang="zh-TW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心</a:t>
            </a:r>
            <a:r>
              <a:rPr lang="zh-TW" altLang="zh-CN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理諮商﹐能協助克服心理壓力﹐調</a:t>
            </a:r>
            <a:r>
              <a:rPr lang="zh-TW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整</a:t>
            </a:r>
            <a:r>
              <a:rPr lang="zh-TW" altLang="en-US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情緒</a:t>
            </a:r>
            <a:r>
              <a:rPr lang="en-US" altLang="zh-TW" b="1" kern="100" dirty="0" smtClean="0">
                <a:solidFill>
                  <a:srgbClr val="0070C0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TW" altLang="en-US" b="1" kern="100" dirty="0" smtClean="0">
                <a:solidFill>
                  <a:srgbClr val="0070C0"/>
                </a:solidFill>
                <a:latin typeface="宋体"/>
                <a:ea typeface="宋体"/>
                <a:cs typeface="宋体"/>
              </a:rPr>
              <a:t>達成</a:t>
            </a:r>
            <a:r>
              <a:rPr lang="zh-TW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心</a:t>
            </a:r>
            <a:r>
              <a:rPr lang="zh-TW" altLang="zh-CN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理適應﹑發展潛能。</a:t>
            </a:r>
            <a:endParaRPr lang="zh-CN" altLang="en-US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27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98901" cy="1259694"/>
          </a:xfrm>
        </p:spPr>
        <p:txBody>
          <a:bodyPr/>
          <a:lstStyle/>
          <a:p>
            <a:r>
              <a:rPr lang="zh-TW" altLang="en-US" b="1" kern="100" dirty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情緒的諮商與治療理</a:t>
            </a:r>
            <a:r>
              <a:rPr lang="zh-TW" altLang="en-US" b="1" kern="100" dirty="0" smtClean="0">
                <a:solidFill>
                  <a:srgbClr val="0070C0"/>
                </a:solidFill>
                <a:latin typeface="Times New Roman"/>
                <a:ea typeface="DFKai-SB"/>
                <a:cs typeface="DFKai-SB"/>
              </a:rPr>
              <a:t>論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790415" y="1534334"/>
            <a:ext cx="4618494" cy="4928458"/>
          </a:xfrm>
        </p:spPr>
        <p:txBody>
          <a:bodyPr>
            <a:noAutofit/>
          </a:bodyPr>
          <a:lstStyle/>
          <a:p>
            <a:pPr marL="276225" lvl="0" indent="0" defTabSz="914377">
              <a:spcBef>
                <a:spcPts val="0"/>
              </a:spcBef>
              <a:buNone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TW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一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、艾利斯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altLang="zh-TW" dirty="0">
                <a:latin typeface="宋体" panose="02010600030101010101" pitchFamily="2" charset="-122"/>
                <a:ea typeface="宋体" panose="02010600030101010101" pitchFamily="2" charset="-122"/>
              </a:rPr>
              <a:t>Albert Ellis, 1955 )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創立</a:t>
            </a:r>
            <a:r>
              <a:rPr lang="zh-CN" altLang="en-US" b="1" dirty="0">
                <a:solidFill>
                  <a:srgbClr val="E73A1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理性情緒治療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理論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﹣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亦稱</a:t>
            </a:r>
            <a:r>
              <a:rPr lang="en-US" altLang="zh-TW" dirty="0">
                <a:latin typeface="宋体" panose="02010600030101010101" pitchFamily="2" charset="-122"/>
                <a:ea typeface="宋体" panose="02010600030101010101" pitchFamily="2" charset="-122"/>
              </a:rPr>
              <a:t>ABC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治療法。</a:t>
            </a:r>
            <a:endParaRPr lang="en-US" altLang="zh-TW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76225" lvl="0" indent="0" defTabSz="914377">
              <a:spcBef>
                <a:spcPts val="0"/>
              </a:spcBef>
              <a:buNone/>
            </a:pP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二</a:t>
            </a:r>
            <a:r>
              <a:rPr lang="zh-TW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TW" altLang="zh-CN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高曼</a:t>
            </a:r>
            <a:r>
              <a:rPr lang="en-US" altLang="zh-TW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(Danial </a:t>
            </a:r>
            <a:r>
              <a:rPr lang="en-US" altLang="zh-TW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Goleman,1995 )</a:t>
            </a:r>
            <a:r>
              <a:rPr lang="zh-TW" altLang="zh-CN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創</a:t>
            </a:r>
            <a:r>
              <a:rPr lang="zh-TW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立</a:t>
            </a:r>
            <a:r>
              <a:rPr lang="en-US" altLang="zh-CN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EQ</a:t>
            </a:r>
            <a:r>
              <a:rPr lang="zh-TW" altLang="zh-CN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﹣情緒智</a:t>
            </a:r>
            <a:r>
              <a:rPr lang="zh-TW" altLang="zh-CN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商</a:t>
            </a:r>
            <a:r>
              <a:rPr lang="zh-TW" altLang="en-US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理</a:t>
            </a:r>
            <a:r>
              <a:rPr lang="zh-TW" altLang="en-US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論。</a:t>
            </a:r>
            <a:endParaRPr lang="en-US" altLang="zh-TW" kern="1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276225" lvl="0" indent="0" defTabSz="914377">
              <a:spcBef>
                <a:spcPts val="0"/>
              </a:spcBef>
              <a:buNone/>
            </a:pPr>
            <a:r>
              <a:rPr lang="en-US" altLang="zh-CN" sz="24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EQ</a:t>
            </a:r>
            <a:r>
              <a:rPr lang="zh-TW" altLang="en-US" sz="24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的</a:t>
            </a:r>
            <a:r>
              <a:rPr lang="zh-TW" altLang="zh-CN" sz="24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五</a:t>
            </a:r>
            <a:r>
              <a:rPr lang="zh-TW" altLang="zh-CN" sz="24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種能力︰了解自己的情緒、控制自已的情緒、激勵自己、了解別人的情緒、維繫圓融的人際關係</a:t>
            </a:r>
            <a:r>
              <a:rPr lang="zh-TW" altLang="zh-CN" sz="24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。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5656881" y="1697067"/>
            <a:ext cx="5889356" cy="4765725"/>
          </a:xfrm>
        </p:spPr>
        <p:txBody>
          <a:bodyPr>
            <a:normAutofit/>
          </a:bodyPr>
          <a:lstStyle/>
          <a:p>
            <a:pPr marL="0" lvl="0" indent="0" algn="just" defTabSz="914377">
              <a:spcBef>
                <a:spcPts val="0"/>
              </a:spcBef>
              <a:buNone/>
            </a:pPr>
            <a:r>
              <a:rPr lang="zh-TW" altLang="en-US" dirty="0" smtClean="0"/>
              <a:t>三、</a:t>
            </a:r>
            <a:r>
              <a:rPr lang="zh-TW" altLang="zh-CN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賽</a:t>
            </a:r>
            <a:r>
              <a:rPr lang="zh-TW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利格</a:t>
            </a:r>
            <a:r>
              <a:rPr lang="zh-TW" altLang="zh-CN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曼</a:t>
            </a:r>
            <a:r>
              <a:rPr lang="en-US" altLang="zh-TW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(</a:t>
            </a:r>
            <a:r>
              <a:rPr lang="en-US" altLang="zh-CN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Martin </a:t>
            </a:r>
            <a:r>
              <a:rPr lang="en-US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E.P. </a:t>
            </a:r>
            <a:r>
              <a:rPr lang="en-US" altLang="zh-CN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Seligman,</a:t>
            </a:r>
            <a:r>
              <a:rPr lang="en-US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 2011</a:t>
            </a:r>
            <a:r>
              <a:rPr lang="en-US" altLang="zh-CN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 </a:t>
            </a:r>
            <a:r>
              <a:rPr lang="en-US" altLang="zh-TW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)</a:t>
            </a:r>
            <a:r>
              <a:rPr lang="zh-TW" altLang="zh-CN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創立</a:t>
            </a:r>
            <a:r>
              <a:rPr lang="zh-TW" altLang="zh-CN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「韌</a:t>
            </a:r>
            <a:r>
              <a:rPr lang="zh-TW" altLang="zh-CN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性</a:t>
            </a:r>
            <a:r>
              <a:rPr lang="zh-TW" altLang="en-US" kern="1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」</a:t>
            </a:r>
            <a:r>
              <a:rPr lang="zh-TW" altLang="zh-CN" kern="100" dirty="0" smtClean="0"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理論</a:t>
            </a:r>
            <a:r>
              <a:rPr lang="zh-TW" altLang="en-US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。</a:t>
            </a:r>
            <a:endParaRPr lang="en-US" altLang="zh-TW" kern="1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endParaRPr lang="en-US" altLang="zh-TW" kern="1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zh-TW" altLang="en-US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賽</a:t>
            </a:r>
            <a:r>
              <a:rPr lang="zh-TW" altLang="en-US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利格</a:t>
            </a:r>
            <a:r>
              <a:rPr lang="zh-TW" altLang="en-US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曼</a:t>
            </a:r>
            <a:r>
              <a:rPr lang="en-US" altLang="zh-CN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Seligman</a:t>
            </a:r>
            <a:r>
              <a:rPr lang="zh-TW" altLang="en-US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理論</a:t>
            </a:r>
            <a:r>
              <a:rPr lang="zh-TW" altLang="en-US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發展軌</a:t>
            </a:r>
            <a:r>
              <a:rPr lang="zh-TW" altLang="en-US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跡</a:t>
            </a:r>
            <a:r>
              <a:rPr lang="en-US" altLang="zh-TW" kern="100" dirty="0" smtClean="0">
                <a:solidFill>
                  <a:srgbClr val="0070C0"/>
                </a:solidFill>
                <a:latin typeface="宋体"/>
                <a:ea typeface="宋体"/>
                <a:cs typeface="宋体"/>
              </a:rPr>
              <a:t>︰</a:t>
            </a:r>
            <a:endParaRPr lang="en-US" altLang="zh-TW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en-US" altLang="zh-CN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1.1967</a:t>
            </a:r>
            <a:r>
              <a:rPr lang="zh-TW" altLang="en-US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年</a:t>
            </a:r>
            <a:r>
              <a:rPr lang="zh-TW" altLang="zh-CN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創</a:t>
            </a:r>
            <a:r>
              <a:rPr lang="zh-TW" altLang="zh-CN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立「</a:t>
            </a:r>
            <a:r>
              <a:rPr lang="zh-TW" altLang="zh-CN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習得性無助</a:t>
            </a:r>
            <a:r>
              <a:rPr lang="zh-TW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」</a:t>
            </a:r>
            <a:r>
              <a:rPr lang="zh-TW" altLang="en-US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理論</a:t>
            </a:r>
            <a:r>
              <a:rPr lang="zh-TW" altLang="zh-CN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,</a:t>
            </a:r>
            <a:endParaRPr lang="en-US" altLang="zh-TW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en-US" altLang="zh-CN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2.1998 </a:t>
            </a:r>
            <a:r>
              <a:rPr lang="zh-TW" altLang="en-US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年創立</a:t>
            </a:r>
            <a:r>
              <a:rPr lang="zh-TW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「</a:t>
            </a:r>
            <a:r>
              <a:rPr lang="zh-TW" altLang="zh-CN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習得性樂觀</a:t>
            </a:r>
            <a:r>
              <a:rPr lang="zh-TW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」</a:t>
            </a:r>
            <a:r>
              <a:rPr lang="zh-TW" altLang="en-US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理論</a:t>
            </a:r>
            <a:r>
              <a:rPr lang="zh-TW" altLang="zh-CN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,</a:t>
            </a:r>
            <a:endParaRPr lang="en-US" altLang="zh-TW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en-US" altLang="zh-CN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3.2000 </a:t>
            </a:r>
            <a:r>
              <a:rPr lang="zh-TW" altLang="en-US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年創立</a:t>
            </a:r>
            <a:r>
              <a:rPr lang="zh-TW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「</a:t>
            </a:r>
            <a:r>
              <a:rPr lang="zh-TW" altLang="zh-CN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正向心理學</a:t>
            </a:r>
            <a:r>
              <a:rPr lang="zh-TW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」</a:t>
            </a:r>
            <a:r>
              <a:rPr lang="zh-TW" altLang="en-US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理論。</a:t>
            </a:r>
            <a:endParaRPr lang="en-US" altLang="zh-TW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endParaRPr lang="en-US" altLang="zh-TW" kern="1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0" algn="just" defTabSz="914377">
              <a:spcBef>
                <a:spcPts val="0"/>
              </a:spcBef>
              <a:buNone/>
            </a:pPr>
            <a:r>
              <a:rPr lang="en-US" altLang="zh-TW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4.</a:t>
            </a:r>
            <a:r>
              <a:rPr lang="en-US" altLang="zh-CN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2011 </a:t>
            </a:r>
            <a:r>
              <a:rPr lang="zh-TW" altLang="en-US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年創立</a:t>
            </a:r>
            <a:r>
              <a:rPr lang="zh-TW" altLang="zh-CN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「</a:t>
            </a:r>
            <a:r>
              <a:rPr lang="zh-TW" altLang="zh-CN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韌性理論</a:t>
            </a:r>
            <a:r>
              <a:rPr lang="zh-TW" altLang="zh-CN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」</a:t>
            </a:r>
            <a:r>
              <a:rPr lang="zh-TW" altLang="zh-CN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>
              <a:buNone/>
            </a:pPr>
            <a:endParaRPr lang="en-US" altLang="zh-CN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3300" b="1" dirty="0">
              <a:solidFill>
                <a:srgbClr val="7030A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8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6000" b="1" dirty="0">
                <a:solidFill>
                  <a:srgbClr val="FF0000"/>
                </a:solidFill>
              </a:rPr>
              <a:t>Albert </a:t>
            </a:r>
            <a:r>
              <a:rPr lang="en-US" altLang="zh-CN" sz="6000" b="1" dirty="0" smtClean="0">
                <a:solidFill>
                  <a:srgbClr val="FF0000"/>
                </a:solidFill>
              </a:rPr>
              <a:t>Ellis</a:t>
            </a:r>
            <a:br>
              <a:rPr lang="en-US" altLang="zh-CN" sz="6000" b="1" dirty="0" smtClean="0">
                <a:solidFill>
                  <a:srgbClr val="FF0000"/>
                </a:solidFill>
              </a:rPr>
            </a:br>
            <a:r>
              <a:rPr lang="zh-CN" altLang="en-US" sz="6000" b="1" dirty="0">
                <a:solidFill>
                  <a:srgbClr val="FF0000"/>
                </a:solidFill>
              </a:rPr>
              <a:t>理性情緒治療理</a:t>
            </a:r>
            <a:r>
              <a:rPr lang="zh-CN" altLang="en-US" sz="6000" b="1" dirty="0" smtClean="0">
                <a:solidFill>
                  <a:srgbClr val="FF0000"/>
                </a:solidFill>
              </a:rPr>
              <a:t>論</a:t>
            </a:r>
            <a:r>
              <a:rPr lang="en-US" altLang="zh-CN" sz="6000" b="1" dirty="0" smtClean="0">
                <a:solidFill>
                  <a:srgbClr val="FF0000"/>
                </a:solidFill>
                <a:latin typeface="宋体"/>
                <a:ea typeface="宋体"/>
              </a:rPr>
              <a:t>(1955)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495129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en-US" altLang="zh-TW" dirty="0" smtClean="0">
              <a:latin typeface="宋体"/>
              <a:ea typeface="宋体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endParaRPr lang="zh-CN" altLang="en-US" dirty="0"/>
          </a:p>
        </p:txBody>
      </p:sp>
      <p:pic>
        <p:nvPicPr>
          <p:cNvPr id="13314" name="Picture 2" descr="C:\Users\Administrator\Desktop\S__60366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46" y="1915116"/>
            <a:ext cx="4246536" cy="43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4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kern="100" dirty="0" smtClean="0">
                <a:solidFill>
                  <a:srgbClr val="FF0000"/>
                </a:solidFill>
                <a:latin typeface="宋体"/>
                <a:ea typeface="宋体"/>
                <a:cs typeface="Times New Roman"/>
              </a:rPr>
              <a:t>大</a:t>
            </a:r>
            <a:r>
              <a:rPr lang="zh-TW" altLang="en-US" sz="6000" b="1" kern="100" dirty="0">
                <a:solidFill>
                  <a:srgbClr val="FF0000"/>
                </a:solidFill>
                <a:latin typeface="宋体"/>
                <a:ea typeface="宋体"/>
                <a:cs typeface="Times New Roman"/>
              </a:rPr>
              <a:t>綱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276225" algn="just">
              <a:spcAft>
                <a:spcPts val="0"/>
              </a:spcAft>
            </a:pPr>
            <a:r>
              <a:rPr lang="zh-TW" altLang="en-US" sz="6000" kern="100" dirty="0">
                <a:latin typeface="PMingLiU-ExtB"/>
                <a:cs typeface="Times New Roman"/>
              </a:rPr>
              <a:t>前</a:t>
            </a:r>
            <a:r>
              <a:rPr lang="zh-TW" altLang="en-US" sz="6000" kern="100" dirty="0" smtClean="0">
                <a:latin typeface="PMingLiU-ExtB"/>
                <a:cs typeface="Times New Roman"/>
              </a:rPr>
              <a:t>言</a:t>
            </a:r>
            <a:endParaRPr lang="en-US" altLang="zh-TW" sz="6000" kern="100" dirty="0" smtClean="0">
              <a:latin typeface="PMingLiU-ExtB"/>
              <a:cs typeface="Times New Roman"/>
            </a:endParaRPr>
          </a:p>
          <a:p>
            <a:pPr indent="276225" algn="just">
              <a:spcAft>
                <a:spcPts val="0"/>
              </a:spcAft>
            </a:pPr>
            <a:r>
              <a:rPr lang="zh-TW" altLang="en-US" sz="6000" kern="100" dirty="0">
                <a:latin typeface="PMingLiU-ExtB"/>
                <a:ea typeface="宋体"/>
                <a:cs typeface="Times New Roman"/>
              </a:rPr>
              <a:t>動機與目</a:t>
            </a:r>
            <a:r>
              <a:rPr lang="zh-TW" altLang="en-US" sz="6000" kern="100" dirty="0" smtClean="0">
                <a:latin typeface="PMingLiU-ExtB"/>
                <a:ea typeface="宋体"/>
                <a:cs typeface="Times New Roman"/>
              </a:rPr>
              <a:t>的</a:t>
            </a:r>
            <a:endParaRPr lang="en-US" altLang="zh-TW" sz="6000" kern="100" dirty="0" smtClean="0">
              <a:latin typeface="PMingLiU-ExtB"/>
              <a:ea typeface="宋体"/>
              <a:cs typeface="Times New Roman"/>
            </a:endParaRPr>
          </a:p>
          <a:p>
            <a:pPr indent="276225" algn="just">
              <a:spcAft>
                <a:spcPts val="0"/>
              </a:spcAft>
            </a:pPr>
            <a:r>
              <a:rPr lang="zh-TW" altLang="en-US" sz="6000" kern="100" dirty="0">
                <a:latin typeface="PMingLiU-ExtB"/>
                <a:ea typeface="宋体"/>
                <a:cs typeface="Times New Roman"/>
              </a:rPr>
              <a:t>研究方</a:t>
            </a:r>
            <a:r>
              <a:rPr lang="zh-TW" altLang="en-US" sz="6000" kern="100" dirty="0" smtClean="0">
                <a:latin typeface="PMingLiU-ExtB"/>
                <a:ea typeface="宋体"/>
                <a:cs typeface="Times New Roman"/>
              </a:rPr>
              <a:t>法</a:t>
            </a:r>
            <a:endParaRPr lang="en-US" altLang="zh-TW" sz="6000" kern="100" dirty="0" smtClean="0">
              <a:latin typeface="PMingLiU-ExtB"/>
              <a:ea typeface="宋体"/>
              <a:cs typeface="Times New Roman"/>
            </a:endParaRPr>
          </a:p>
          <a:p>
            <a:pPr indent="276225" algn="just">
              <a:spcAft>
                <a:spcPts val="0"/>
              </a:spcAft>
            </a:pPr>
            <a:r>
              <a:rPr lang="zh-TW" altLang="en-US" sz="6000" kern="100" dirty="0">
                <a:latin typeface="PMingLiU-ExtB"/>
                <a:ea typeface="宋体"/>
                <a:cs typeface="Times New Roman"/>
              </a:rPr>
              <a:t>文獻探</a:t>
            </a:r>
            <a:r>
              <a:rPr lang="zh-TW" altLang="en-US" sz="6000" kern="100" dirty="0" smtClean="0">
                <a:latin typeface="PMingLiU-ExtB"/>
                <a:ea typeface="宋体"/>
                <a:cs typeface="Times New Roman"/>
              </a:rPr>
              <a:t>討</a:t>
            </a:r>
            <a:endParaRPr lang="en-US" altLang="zh-TW" sz="6000" kern="100" dirty="0" smtClean="0">
              <a:latin typeface="PMingLiU-ExtB"/>
              <a:ea typeface="宋体"/>
              <a:cs typeface="Times New Roman"/>
            </a:endParaRPr>
          </a:p>
          <a:p>
            <a:pPr indent="276225" algn="just">
              <a:spcAft>
                <a:spcPts val="0"/>
              </a:spcAft>
            </a:pPr>
            <a:r>
              <a:rPr lang="zh-TW" altLang="en-US" sz="6000" kern="100" dirty="0">
                <a:latin typeface="PMingLiU-ExtB"/>
                <a:ea typeface="宋体"/>
                <a:cs typeface="Times New Roman"/>
              </a:rPr>
              <a:t>結論與建議</a:t>
            </a:r>
            <a:endParaRPr lang="en-US" altLang="zh-TW" sz="3600" kern="100" dirty="0"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74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+mn-ea"/>
                <a:ea typeface="+mn-ea"/>
              </a:rPr>
              <a:t>Danial </a:t>
            </a:r>
            <a:r>
              <a:rPr lang="en-US" altLang="zh-CN" sz="5400" b="1" dirty="0" smtClean="0">
                <a:solidFill>
                  <a:srgbClr val="FF0000"/>
                </a:solidFill>
                <a:latin typeface="+mn-ea"/>
                <a:ea typeface="+mn-ea"/>
              </a:rPr>
              <a:t>Goleman</a:t>
            </a:r>
            <a:r>
              <a:rPr lang="en-US" altLang="zh-CN" sz="5400" dirty="0">
                <a:solidFill>
                  <a:srgbClr val="FF0000"/>
                </a:solidFill>
                <a:latin typeface="+mn-ea"/>
                <a:ea typeface="+mn-ea"/>
              </a:rPr>
              <a:t/>
            </a:r>
            <a:br>
              <a:rPr lang="en-US" altLang="zh-CN" sz="54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en-US" altLang="zh-CN" sz="5400" dirty="0">
                <a:solidFill>
                  <a:srgbClr val="FF0000"/>
                </a:solidFill>
                <a:latin typeface="+mn-ea"/>
                <a:ea typeface="+mn-ea"/>
              </a:rPr>
              <a:t>EQ﹣</a:t>
            </a:r>
            <a:r>
              <a:rPr lang="zh-CN" altLang="en-US" sz="5400" dirty="0">
                <a:solidFill>
                  <a:srgbClr val="FF0000"/>
                </a:solidFill>
                <a:latin typeface="+mn-ea"/>
                <a:ea typeface="+mn-ea"/>
              </a:rPr>
              <a:t>情緒智商理</a:t>
            </a:r>
            <a:r>
              <a:rPr lang="zh-CN" altLang="en-US" sz="5400" dirty="0" smtClean="0">
                <a:solidFill>
                  <a:srgbClr val="FF0000"/>
                </a:solidFill>
                <a:latin typeface="+mn-ea"/>
                <a:ea typeface="+mn-ea"/>
              </a:rPr>
              <a:t>論</a:t>
            </a:r>
            <a:r>
              <a:rPr lang="en-US" altLang="zh-CN" sz="5400" dirty="0" smtClean="0">
                <a:solidFill>
                  <a:srgbClr val="FF0000"/>
                </a:solidFill>
                <a:latin typeface="宋体"/>
                <a:ea typeface="宋体"/>
              </a:rPr>
              <a:t>(1995)</a:t>
            </a:r>
            <a:endParaRPr lang="zh-CN" altLang="en-US" sz="5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4338" name="Picture 2" descr="C:\Users\Administrator\Desktop\S__603668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58" y="1921790"/>
            <a:ext cx="4231037" cy="420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+mj-ea"/>
              </a:rPr>
              <a:t>Martin E.P. </a:t>
            </a:r>
            <a:r>
              <a:rPr lang="en-US" altLang="zh-CN" sz="5400" dirty="0" smtClean="0">
                <a:solidFill>
                  <a:srgbClr val="FF0000"/>
                </a:solidFill>
                <a:latin typeface="+mj-ea"/>
              </a:rPr>
              <a:t>Seligma</a:t>
            </a:r>
            <a:r>
              <a:rPr lang="en-US" altLang="zh-CN" dirty="0" smtClean="0">
                <a:solidFill>
                  <a:srgbClr val="FF0000"/>
                </a:solidFill>
              </a:rPr>
              <a:t>n</a:t>
            </a:r>
            <a:br>
              <a:rPr lang="en-US" altLang="zh-CN" dirty="0" smtClean="0">
                <a:solidFill>
                  <a:srgbClr val="FF0000"/>
                </a:solidFill>
              </a:rPr>
            </a:br>
            <a:r>
              <a:rPr lang="zh-CN" altLang="en-US" b="1" dirty="0">
                <a:solidFill>
                  <a:srgbClr val="FF0000"/>
                </a:solidFill>
              </a:rPr>
              <a:t>韌</a:t>
            </a:r>
            <a:r>
              <a:rPr lang="zh-CN" altLang="en-US" b="1" dirty="0" smtClean="0">
                <a:solidFill>
                  <a:srgbClr val="FF0000"/>
                </a:solidFill>
              </a:rPr>
              <a:t>性理論</a:t>
            </a:r>
            <a:r>
              <a:rPr lang="en-US" altLang="zh-CN" b="1" dirty="0" smtClean="0">
                <a:solidFill>
                  <a:srgbClr val="FF0000"/>
                </a:solidFill>
                <a:latin typeface="宋体"/>
                <a:ea typeface="宋体"/>
              </a:rPr>
              <a:t>(2011)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5362" name="Picture 2" descr="C:\Users\Administrator\Desktop\S__603668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17" y="1600206"/>
            <a:ext cx="4866468" cy="43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4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CN" sz="6000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韌性理</a:t>
            </a:r>
            <a:r>
              <a:rPr lang="zh-TW" altLang="zh-CN" sz="6000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論</a:t>
            </a:r>
            <a:r>
              <a:rPr lang="en-US" altLang="zh-TW" sz="28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(</a:t>
            </a:r>
            <a:r>
              <a:rPr lang="en-US" altLang="zh-CN" sz="28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Martin E.P. Seligman, 2011 </a:t>
            </a:r>
            <a:r>
              <a:rPr lang="en-US" altLang="zh-TW" sz="28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)</a:t>
            </a:r>
            <a:endParaRPr lang="zh-CN" altLang="en-US" sz="6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40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（一）韌</a:t>
            </a:r>
            <a:r>
              <a:rPr lang="zh-TW" altLang="zh-CN" sz="4000" b="1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性</a:t>
            </a:r>
            <a:endParaRPr lang="en-US" altLang="zh-TW" sz="4000" b="1" kern="1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40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 </a:t>
            </a:r>
            <a:r>
              <a:rPr lang="en-US" altLang="zh-TW" sz="4000" b="1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   </a:t>
            </a:r>
            <a:r>
              <a:rPr lang="zh-TW" altLang="zh-CN" sz="4000" b="1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因</a:t>
            </a:r>
            <a:r>
              <a:rPr lang="zh-TW" altLang="zh-CN" sz="40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素</a:t>
            </a:r>
            <a:r>
              <a:rPr lang="zh-TW" altLang="zh-CN" sz="4000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︰</a:t>
            </a:r>
            <a:endParaRPr lang="en-US" altLang="zh-TW" sz="4000" kern="1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自</a:t>
            </a:r>
            <a:r>
              <a:rPr lang="zh-TW" altLang="zh-CN" sz="40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我覺察與接納</a:t>
            </a: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﹑</a:t>
            </a:r>
            <a:endParaRPr lang="en-US" altLang="zh-TW" sz="4000" b="1" kern="1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社</a:t>
            </a:r>
            <a:r>
              <a:rPr lang="zh-TW" altLang="zh-CN" sz="40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會關係</a:t>
            </a: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﹑</a:t>
            </a:r>
            <a:endParaRPr lang="en-US" altLang="zh-TW" sz="40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問</a:t>
            </a:r>
            <a:r>
              <a:rPr lang="zh-TW" altLang="zh-CN" sz="40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題解決導向</a:t>
            </a: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﹑</a:t>
            </a:r>
            <a:endParaRPr lang="en-US" altLang="zh-TW" sz="40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未</a:t>
            </a:r>
            <a:r>
              <a:rPr lang="zh-TW" altLang="zh-CN" sz="40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來規劃</a:t>
            </a: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endParaRPr lang="en-US" altLang="zh-TW" sz="40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責</a:t>
            </a:r>
            <a:r>
              <a:rPr lang="zh-TW" altLang="zh-CN" sz="40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任</a:t>
            </a:r>
            <a:r>
              <a:rPr lang="zh-TW" altLang="zh-CN" sz="40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、樂</a:t>
            </a:r>
            <a:r>
              <a:rPr lang="zh-TW" altLang="zh-CN" sz="40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觀現實主義。</a:t>
            </a:r>
            <a:endParaRPr lang="zh-CN" altLang="zh-CN" sz="4000" b="1" kern="1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/>
            </a:endParaRPr>
          </a:p>
          <a:p>
            <a:pPr marL="0" indent="0">
              <a:buNone/>
            </a:pPr>
            <a:endParaRPr lang="zh-CN" altLang="en-US" sz="5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707607"/>
          </a:xfrm>
        </p:spPr>
        <p:txBody>
          <a:bodyPr>
            <a:noAutofit/>
          </a:bodyPr>
          <a:lstStyle/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44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（二）培養韌</a:t>
            </a:r>
            <a:r>
              <a:rPr lang="zh-TW" altLang="zh-CN" sz="4400" b="1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性</a:t>
            </a:r>
            <a:endParaRPr lang="en-US" altLang="zh-TW" sz="4400" b="1" kern="1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44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 </a:t>
            </a:r>
            <a:r>
              <a:rPr lang="en-US" altLang="zh-TW" sz="4400" b="1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   </a:t>
            </a:r>
            <a:r>
              <a:rPr lang="zh-TW" altLang="zh-CN" sz="4400" b="1" kern="100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活</a:t>
            </a:r>
            <a:r>
              <a:rPr lang="zh-TW" altLang="zh-CN" sz="4400" b="1" kern="1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動方式</a:t>
            </a:r>
            <a:r>
              <a:rPr lang="zh-TW" altLang="zh-CN" sz="4400" b="1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︰</a:t>
            </a:r>
            <a:endParaRPr lang="en-US" altLang="zh-TW" sz="4400" b="1" kern="1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感</a:t>
            </a:r>
            <a:r>
              <a:rPr lang="zh-TW" altLang="zh-CN" sz="36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恩、仁慈</a:t>
            </a: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﹑</a:t>
            </a:r>
            <a:endParaRPr lang="en-US" altLang="zh-TW" sz="36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同</a:t>
            </a:r>
            <a:r>
              <a:rPr lang="zh-TW" altLang="zh-CN" sz="36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理自己與他人</a:t>
            </a: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﹑</a:t>
            </a:r>
            <a:endParaRPr lang="en-US" altLang="zh-TW" sz="36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成</a:t>
            </a:r>
            <a:r>
              <a:rPr lang="zh-TW" altLang="zh-CN" sz="36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長的心態</a:t>
            </a: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﹑</a:t>
            </a:r>
            <a:endParaRPr lang="en-US" altLang="zh-TW" sz="36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克</a:t>
            </a:r>
            <a:r>
              <a:rPr lang="zh-TW" altLang="zh-CN" sz="36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服困難性格優勢</a:t>
            </a: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endParaRPr lang="en-US" altLang="zh-TW" sz="36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正</a:t>
            </a:r>
            <a:r>
              <a:rPr lang="zh-TW" altLang="zh-CN" sz="36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向因應技巧</a:t>
            </a: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﹑</a:t>
            </a:r>
            <a:endParaRPr lang="en-US" altLang="zh-TW" sz="36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36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情</a:t>
            </a:r>
            <a:r>
              <a:rPr lang="zh-TW" altLang="zh-CN" sz="36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緒調解﹑正念</a:t>
            </a:r>
            <a:r>
              <a:rPr lang="zh-TW" altLang="zh-CN" sz="3600" kern="1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。</a:t>
            </a:r>
            <a:endParaRPr lang="zh-CN" altLang="zh-CN" sz="3600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4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CN" sz="6000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韌性理</a:t>
            </a:r>
            <a:r>
              <a:rPr lang="zh-TW" altLang="zh-CN" sz="6000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論</a:t>
            </a:r>
            <a:r>
              <a:rPr lang="zh-TW" altLang="en-US" sz="6000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實施技巧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32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美國心理學</a:t>
            </a:r>
            <a:r>
              <a:rPr lang="zh-TW" altLang="zh-CN" sz="32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會</a:t>
            </a:r>
            <a:r>
              <a:rPr lang="en-US" altLang="zh-TW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APA</a:t>
            </a:r>
            <a:r>
              <a:rPr lang="zh-TW" altLang="en-US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（</a:t>
            </a:r>
            <a:r>
              <a:rPr lang="en-US" altLang="zh-TW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2020</a:t>
            </a:r>
            <a:r>
              <a:rPr lang="en-US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 </a:t>
            </a:r>
            <a:r>
              <a:rPr lang="en-US" altLang="zh-TW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)</a:t>
            </a:r>
            <a:r>
              <a:rPr lang="zh-TW" altLang="zh-CN" sz="32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提</a:t>
            </a:r>
            <a:r>
              <a:rPr lang="zh-TW" altLang="zh-CN" sz="32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出</a:t>
            </a:r>
            <a:r>
              <a:rPr lang="en-US" altLang="zh-CN" sz="32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10</a:t>
            </a:r>
            <a:r>
              <a:rPr lang="zh-TW" altLang="zh-CN" sz="32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個增</a:t>
            </a:r>
            <a:r>
              <a:rPr lang="zh-TW" altLang="zh-CN" sz="32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進韌性及適應環境因應困</a:t>
            </a:r>
            <a:r>
              <a:rPr lang="zh-TW" altLang="zh-CN" sz="32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境能力</a:t>
            </a:r>
            <a:r>
              <a:rPr lang="zh-TW" altLang="en-US" sz="32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的</a:t>
            </a:r>
            <a:r>
              <a:rPr lang="zh-TW" altLang="zh-CN" sz="32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技</a:t>
            </a:r>
            <a:r>
              <a:rPr lang="zh-TW" altLang="zh-CN" sz="32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巧</a:t>
            </a:r>
            <a:r>
              <a:rPr lang="zh-TW" altLang="zh-CN" sz="3200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︰</a:t>
            </a:r>
            <a:endParaRPr lang="en-US" altLang="zh-TW" sz="3200" kern="1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1.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聚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會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2.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讓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自己放鬆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endParaRPr lang="en-US" altLang="zh-TW" sz="32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3.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創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造安全環境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endParaRPr lang="en-US" altLang="zh-TW" sz="32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4.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堅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持計畫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endParaRPr lang="en-US" altLang="zh-TW" sz="32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5.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照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顧好自己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endParaRPr lang="en-US" altLang="zh-TW" sz="32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6.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掌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控一些事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endParaRPr lang="en-US" altLang="zh-TW" sz="32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7.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表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達自己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8.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幫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助別人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endParaRPr lang="en-US" altLang="zh-TW" sz="32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9</a:t>
            </a: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正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確看待事物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、</a:t>
            </a:r>
            <a:endParaRPr lang="en-US" altLang="zh-TW" sz="3200" b="1" kern="100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en-US" altLang="zh-TW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10.</a:t>
            </a:r>
            <a:r>
              <a:rPr lang="zh-TW" altLang="zh-CN" sz="3200" b="1" kern="1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去</a:t>
            </a:r>
            <a:r>
              <a:rPr lang="zh-TW" altLang="zh-CN" sz="3200" b="1" kern="1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除無謂紛擾。</a:t>
            </a:r>
            <a:endParaRPr lang="zh-CN" altLang="en-US" sz="32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94671"/>
            <a:ext cx="5384800" cy="4525963"/>
          </a:xfrm>
        </p:spPr>
        <p:txBody>
          <a:bodyPr>
            <a:normAutofit fontScale="92500" lnSpcReduction="20000"/>
          </a:bodyPr>
          <a:lstStyle/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4000"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韌性能力的啟發﹐源自生活中教保活動的</a:t>
            </a:r>
            <a:r>
              <a:rPr lang="zh-TW" altLang="zh-CN" sz="40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「小確幸」情</a:t>
            </a:r>
            <a:r>
              <a:rPr lang="zh-TW" altLang="zh-CN" sz="4000" b="1" kern="1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緒</a:t>
            </a:r>
            <a:r>
              <a:rPr lang="zh-TW" altLang="en-US" sz="40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。</a:t>
            </a:r>
            <a:endParaRPr lang="en-US" altLang="zh-TW" sz="4000" b="1" kern="1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endParaRPr lang="en-US" altLang="zh-TW" sz="4000" b="1" kern="1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/>
            </a:endParaRPr>
          </a:p>
          <a:p>
            <a:pPr marL="0" lvl="0" indent="276225" defTabSz="914377">
              <a:spcBef>
                <a:spcPts val="0"/>
              </a:spcBef>
              <a:buNone/>
            </a:pPr>
            <a:r>
              <a:rPr lang="zh-TW" altLang="zh-CN" sz="4000" b="1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所</a:t>
            </a:r>
            <a:r>
              <a:rPr lang="zh-TW" altLang="zh-CN" sz="4000"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/>
              </a:rPr>
              <a:t>謂的掌握</a:t>
            </a:r>
            <a:r>
              <a:rPr lang="zh-TW" altLang="zh-CN" sz="4000"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DFKai-SB"/>
              </a:rPr>
              <a:t>「興趣多一點，樂趣多一點，當然開心也會多一點，累積起來就叫做幸福」。</a:t>
            </a:r>
            <a:endParaRPr lang="zh-CN" altLang="zh-CN" sz="4000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34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</a:rPr>
              <a:t>結論</a:t>
            </a:r>
            <a:endParaRPr lang="zh-CN" altLang="en-US" sz="60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827885"/>
            <a:ext cx="5384800" cy="5030115"/>
          </a:xfrm>
        </p:spPr>
        <p:txBody>
          <a:bodyPr>
            <a:noAutofit/>
          </a:bodyPr>
          <a:lstStyle/>
          <a:p>
            <a:pPr lvl="0"/>
            <a:r>
              <a:rPr lang="zh-TW" altLang="en-US" sz="3200" dirty="0">
                <a:solidFill>
                  <a:prstClr val="black"/>
                </a:solidFill>
              </a:rPr>
              <a:t>一</a:t>
            </a:r>
            <a:r>
              <a:rPr lang="zh-TW" altLang="en-US" sz="3200" dirty="0" smtClean="0">
                <a:solidFill>
                  <a:prstClr val="black"/>
                </a:solidFill>
              </a:rPr>
              <a:t>、應用幸</a:t>
            </a:r>
            <a:r>
              <a:rPr lang="zh-TW" altLang="en-US" sz="3200" dirty="0">
                <a:solidFill>
                  <a:prstClr val="black"/>
                </a:solidFill>
              </a:rPr>
              <a:t>福理論</a:t>
            </a:r>
            <a:r>
              <a:rPr lang="en-US" altLang="zh-TW" sz="3200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CN" altLang="en-US" sz="3200" dirty="0">
                <a:solidFill>
                  <a:prstClr val="black"/>
                </a:solidFill>
                <a:latin typeface="宋体"/>
              </a:rPr>
              <a:t>課程</a:t>
            </a:r>
            <a:r>
              <a:rPr lang="zh-CN" altLang="en-US" sz="3200" dirty="0" smtClean="0">
                <a:solidFill>
                  <a:prstClr val="black"/>
                </a:solidFill>
                <a:latin typeface="宋体"/>
              </a:rPr>
              <a:t>採</a:t>
            </a:r>
            <a:r>
              <a:rPr lang="zh-TW" altLang="en-US" sz="3200" dirty="0">
                <a:solidFill>
                  <a:prstClr val="black"/>
                </a:solidFill>
                <a:latin typeface="宋体"/>
              </a:rPr>
              <a:t>取</a:t>
            </a:r>
            <a:r>
              <a:rPr lang="zh-CN" altLang="en-US" sz="3200" dirty="0">
                <a:solidFill>
                  <a:prstClr val="black"/>
                </a:solidFill>
                <a:latin typeface="宋体"/>
              </a:rPr>
              <a:t>「沒有溝通障礙」的核心理念實施各領域教保活動。溝通不限聽與說、讀與寫</a:t>
            </a:r>
            <a:r>
              <a:rPr lang="en-US" altLang="zh-CN" sz="3200" dirty="0">
                <a:solidFill>
                  <a:prstClr val="black"/>
                </a:solidFill>
                <a:latin typeface="宋体"/>
              </a:rPr>
              <a:t>,</a:t>
            </a:r>
            <a:r>
              <a:rPr lang="zh-CN" altLang="en-US" sz="3200" dirty="0">
                <a:solidFill>
                  <a:prstClr val="black"/>
                </a:solidFill>
                <a:latin typeface="宋体"/>
              </a:rPr>
              <a:t>尚有唇語</a:t>
            </a:r>
            <a:r>
              <a:rPr lang="en-US" altLang="zh-CN" sz="3200" dirty="0">
                <a:solidFill>
                  <a:prstClr val="black"/>
                </a:solidFill>
                <a:latin typeface="宋体"/>
              </a:rPr>
              <a:t>﹑</a:t>
            </a:r>
            <a:r>
              <a:rPr lang="zh-CN" altLang="en-US" sz="3200" dirty="0">
                <a:solidFill>
                  <a:prstClr val="black"/>
                </a:solidFill>
                <a:latin typeface="宋体"/>
              </a:rPr>
              <a:t>手語</a:t>
            </a:r>
            <a:r>
              <a:rPr lang="en-US" altLang="zh-CN" sz="3200" dirty="0">
                <a:solidFill>
                  <a:prstClr val="black"/>
                </a:solidFill>
                <a:latin typeface="宋体"/>
              </a:rPr>
              <a:t>﹑</a:t>
            </a:r>
            <a:r>
              <a:rPr lang="zh-CN" altLang="en-US" sz="3200" dirty="0">
                <a:solidFill>
                  <a:prstClr val="black"/>
                </a:solidFill>
                <a:latin typeface="宋体"/>
              </a:rPr>
              <a:t>指語、肢體語言、筆談、圖畫、傳真、網路、溝通板、簡訊、綜合溝通、</a:t>
            </a:r>
            <a:r>
              <a:rPr lang="en-US" altLang="zh-CN" sz="3200" dirty="0">
                <a:solidFill>
                  <a:prstClr val="black"/>
                </a:solidFill>
                <a:latin typeface="宋体"/>
              </a:rPr>
              <a:t>AI</a:t>
            </a:r>
            <a:r>
              <a:rPr lang="zh-CN" altLang="en-US" sz="3200" dirty="0">
                <a:solidFill>
                  <a:prstClr val="black"/>
                </a:solidFill>
                <a:latin typeface="宋体"/>
              </a:rPr>
              <a:t>等等</a:t>
            </a:r>
            <a:r>
              <a:rPr lang="zh-CN" altLang="en-US" sz="3200" dirty="0" smtClean="0">
                <a:solidFill>
                  <a:prstClr val="black"/>
                </a:solidFill>
                <a:latin typeface="宋体"/>
              </a:rPr>
              <a:t>。</a:t>
            </a:r>
            <a:endParaRPr lang="zh-TW" altLang="en-US" sz="3200" dirty="0">
              <a:solidFill>
                <a:prstClr val="black"/>
              </a:solidFill>
              <a:latin typeface="宋体"/>
              <a:ea typeface="宋体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6088" y="1991076"/>
            <a:ext cx="5384800" cy="4525963"/>
          </a:xfrm>
        </p:spPr>
        <p:txBody>
          <a:bodyPr>
            <a:normAutofit/>
          </a:bodyPr>
          <a:lstStyle/>
          <a:p>
            <a:pPr lvl="0"/>
            <a:r>
              <a:rPr lang="zh-TW" altLang="en-US" sz="3200" dirty="0">
                <a:solidFill>
                  <a:prstClr val="black"/>
                </a:solidFill>
                <a:latin typeface="宋体"/>
                <a:ea typeface="宋体"/>
              </a:rPr>
              <a:t>二、結合心理諮</a:t>
            </a:r>
            <a:r>
              <a:rPr lang="zh-TW" altLang="en-US" sz="3200" dirty="0" smtClean="0">
                <a:solidFill>
                  <a:prstClr val="black"/>
                </a:solidFill>
                <a:latin typeface="宋体"/>
                <a:ea typeface="宋体"/>
              </a:rPr>
              <a:t>商增</a:t>
            </a:r>
            <a:r>
              <a:rPr lang="zh-TW" altLang="en-US" sz="3200" dirty="0">
                <a:solidFill>
                  <a:prstClr val="black"/>
                </a:solidFill>
                <a:latin typeface="宋体"/>
                <a:ea typeface="宋体"/>
              </a:rPr>
              <a:t>進韌性及適應環境能力的技</a:t>
            </a:r>
            <a:r>
              <a:rPr lang="zh-TW" altLang="en-US" sz="3200" dirty="0" smtClean="0">
                <a:solidFill>
                  <a:prstClr val="black"/>
                </a:solidFill>
                <a:latin typeface="宋体"/>
                <a:ea typeface="宋体"/>
              </a:rPr>
              <a:t>巧實施教育,應用在</a:t>
            </a:r>
            <a:r>
              <a:rPr lang="zh-CN" altLang="en-US" sz="3200" dirty="0" smtClean="0">
                <a:solidFill>
                  <a:prstClr val="black"/>
                </a:solidFill>
                <a:latin typeface="宋体"/>
              </a:rPr>
              <a:t>日</a:t>
            </a:r>
            <a:r>
              <a:rPr lang="zh-CN" altLang="en-US" sz="3200" dirty="0">
                <a:solidFill>
                  <a:prstClr val="black"/>
                </a:solidFill>
                <a:latin typeface="宋体"/>
              </a:rPr>
              <a:t>常生</a:t>
            </a:r>
            <a:r>
              <a:rPr lang="zh-CN" altLang="en-US" sz="3200" dirty="0" smtClean="0">
                <a:solidFill>
                  <a:prstClr val="black"/>
                </a:solidFill>
                <a:latin typeface="宋体"/>
              </a:rPr>
              <a:t>活</a:t>
            </a:r>
            <a:r>
              <a:rPr lang="zh-TW" altLang="en-US" sz="3200" dirty="0" smtClean="0">
                <a:solidFill>
                  <a:prstClr val="black"/>
                </a:solidFill>
                <a:latin typeface="宋体"/>
              </a:rPr>
              <a:t>教保活動</a:t>
            </a:r>
            <a:r>
              <a:rPr lang="en-US" altLang="zh-TW" sz="3200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sz="3200" dirty="0" smtClean="0">
                <a:solidFill>
                  <a:prstClr val="black"/>
                </a:solidFill>
                <a:latin typeface="宋体"/>
                <a:ea typeface="宋体"/>
              </a:rPr>
              <a:t>獲</a:t>
            </a:r>
            <a:r>
              <a:rPr lang="zh-TW" altLang="en-US" sz="3200" dirty="0">
                <a:solidFill>
                  <a:prstClr val="black"/>
                </a:solidFill>
                <a:latin typeface="宋体"/>
                <a:ea typeface="宋体"/>
              </a:rPr>
              <a:t>得</a:t>
            </a:r>
            <a:r>
              <a:rPr lang="zh-TW" altLang="en-US" sz="3200" dirty="0" smtClean="0">
                <a:solidFill>
                  <a:prstClr val="black"/>
                </a:solidFill>
                <a:latin typeface="宋体"/>
                <a:ea typeface="宋体"/>
              </a:rPr>
              <a:t>「</a:t>
            </a:r>
            <a:r>
              <a:rPr lang="zh-TW" altLang="en-US" sz="3200" dirty="0">
                <a:solidFill>
                  <a:prstClr val="black"/>
                </a:solidFill>
                <a:latin typeface="宋体"/>
                <a:ea typeface="宋体"/>
              </a:rPr>
              <a:t>小確幸」</a:t>
            </a:r>
            <a:r>
              <a:rPr lang="zh-TW" altLang="en-US" sz="3200" dirty="0" smtClean="0">
                <a:solidFill>
                  <a:prstClr val="black"/>
                </a:solidFill>
                <a:latin typeface="宋体"/>
                <a:ea typeface="宋体"/>
              </a:rPr>
              <a:t>的幸</a:t>
            </a:r>
            <a:r>
              <a:rPr lang="zh-TW" altLang="en-US" sz="3200" dirty="0">
                <a:solidFill>
                  <a:prstClr val="black"/>
                </a:solidFill>
                <a:latin typeface="宋体"/>
                <a:ea typeface="宋体"/>
              </a:rPr>
              <a:t>福感。</a:t>
            </a:r>
            <a:endParaRPr lang="en-US" altLang="zh-TW" sz="3200" dirty="0">
              <a:solidFill>
                <a:prstClr val="black"/>
              </a:solidFill>
              <a:latin typeface="宋体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722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</a:rPr>
              <a:t>建議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一、早期教育及學前教育課程的各個領域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CN" altLang="en-US" dirty="0">
                <a:latin typeface="宋体"/>
              </a:rPr>
              <a:t>實施「沒有溝通障礙」的教育</a:t>
            </a:r>
            <a:r>
              <a:rPr lang="zh-TW" altLang="en-US" dirty="0" smtClean="0"/>
              <a:t>須連結日常生活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CN" altLang="en-US" dirty="0">
                <a:latin typeface="宋体"/>
              </a:rPr>
              <a:t>生成「小確幸」的幸福感生活事</a:t>
            </a:r>
            <a:r>
              <a:rPr lang="zh-CN" altLang="en-US" dirty="0" smtClean="0">
                <a:latin typeface="宋体"/>
              </a:rPr>
              <a:t>件</a:t>
            </a:r>
            <a:r>
              <a:rPr lang="zh-TW" altLang="en-US" dirty="0" smtClean="0">
                <a:latin typeface="宋体"/>
                <a:ea typeface="宋体"/>
              </a:rPr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二</a:t>
            </a:r>
            <a:r>
              <a:rPr lang="en-US" altLang="zh-TW" dirty="0" smtClean="0">
                <a:latin typeface="宋体"/>
                <a:ea typeface="宋体"/>
              </a:rPr>
              <a:t>﹑</a:t>
            </a:r>
            <a:r>
              <a:rPr lang="zh-TW" altLang="en-US" dirty="0" smtClean="0">
                <a:latin typeface="宋体"/>
                <a:ea typeface="宋体"/>
              </a:rPr>
              <a:t>幸福感理論及情緒諮商理</a:t>
            </a:r>
            <a:r>
              <a:rPr lang="zh-TW" altLang="en-US" dirty="0">
                <a:latin typeface="宋体"/>
                <a:ea typeface="宋体"/>
              </a:rPr>
              <a:t>論</a:t>
            </a:r>
            <a:r>
              <a:rPr lang="zh-TW" altLang="en-US" dirty="0" smtClean="0">
                <a:latin typeface="宋体"/>
                <a:ea typeface="宋体"/>
              </a:rPr>
              <a:t>是「</a:t>
            </a:r>
            <a:r>
              <a:rPr lang="zh-TW" altLang="en-US" dirty="0">
                <a:latin typeface="宋体"/>
                <a:ea typeface="宋体"/>
              </a:rPr>
              <a:t>沒有溝通障礙</a:t>
            </a:r>
            <a:r>
              <a:rPr lang="zh-TW" altLang="en-US" dirty="0" smtClean="0">
                <a:latin typeface="宋体"/>
                <a:ea typeface="宋体"/>
              </a:rPr>
              <a:t>」教育的核心思維。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三</a:t>
            </a:r>
            <a:r>
              <a:rPr lang="en-US" altLang="zh-TW" dirty="0" smtClean="0">
                <a:latin typeface="宋体"/>
                <a:ea typeface="宋体"/>
              </a:rPr>
              <a:t>﹑</a:t>
            </a:r>
            <a:r>
              <a:rPr lang="zh-TW" altLang="en-US" dirty="0" smtClean="0"/>
              <a:t>為充</a:t>
            </a:r>
            <a:r>
              <a:rPr lang="zh-TW" altLang="en-US" dirty="0"/>
              <a:t>分應用民間資</a:t>
            </a:r>
            <a:r>
              <a:rPr lang="zh-TW" altLang="en-US" dirty="0" smtClean="0"/>
              <a:t>源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TW" altLang="en-US" dirty="0" smtClean="0"/>
              <a:t>各級政府</a:t>
            </a:r>
            <a:r>
              <a:rPr lang="zh-TW" altLang="en-US" dirty="0" smtClean="0">
                <a:latin typeface="宋体"/>
                <a:ea typeface="宋体"/>
              </a:rPr>
              <a:t>對於公立和私立機構資源投入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TW" altLang="en-US" dirty="0" smtClean="0">
                <a:latin typeface="宋体"/>
                <a:ea typeface="宋体"/>
              </a:rPr>
              <a:t>須無偏頗實施</a:t>
            </a:r>
            <a:r>
              <a:rPr lang="en-US" altLang="zh-TW" dirty="0" smtClean="0">
                <a:latin typeface="宋体"/>
                <a:ea typeface="宋体"/>
              </a:rPr>
              <a:t>,</a:t>
            </a:r>
            <a:r>
              <a:rPr lang="zh-TW" altLang="en-US" dirty="0" smtClean="0">
                <a:latin typeface="宋体"/>
                <a:ea typeface="宋体"/>
              </a:rPr>
              <a:t>以嬰幼兒權益為本。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0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10723" y="714894"/>
            <a:ext cx="10957303" cy="56704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6" name="椭圆 5"/>
          <p:cNvSpPr/>
          <p:nvPr/>
        </p:nvSpPr>
        <p:spPr>
          <a:xfrm>
            <a:off x="810723" y="1071476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椭圆 6"/>
          <p:cNvSpPr/>
          <p:nvPr/>
        </p:nvSpPr>
        <p:spPr>
          <a:xfrm>
            <a:off x="10417335" y="1055493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34" y="5513721"/>
            <a:ext cx="6379777" cy="127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41" y="714898"/>
            <a:ext cx="8168459" cy="35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13"/>
          <p:cNvSpPr txBox="1">
            <a:spLocks noChangeArrowheads="1"/>
          </p:cNvSpPr>
          <p:nvPr/>
        </p:nvSpPr>
        <p:spPr bwMode="auto">
          <a:xfrm>
            <a:off x="2729933" y="4498056"/>
            <a:ext cx="57483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6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謝謝各位聆聽</a:t>
            </a:r>
            <a:r>
              <a:rPr lang="zh-TW" altLang="en-US" sz="6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6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2365013" y="3227283"/>
            <a:ext cx="5413035" cy="1043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buClr>
                <a:srgbClr val="C0504D"/>
              </a:buClr>
              <a:defRPr/>
            </a:pPr>
            <a:r>
              <a:rPr lang="en-US" altLang="zh-TW" sz="8000" b="1" dirty="0" smtClean="0">
                <a:solidFill>
                  <a:srgbClr val="C0504D"/>
                </a:solidFill>
                <a:latin typeface="Kunstler Script" pitchFamily="66" charset="0"/>
                <a:cs typeface="+mn-cs"/>
              </a:rPr>
              <a:t>The </a:t>
            </a:r>
            <a:r>
              <a:rPr lang="en-US" altLang="zh-TW" sz="8000" b="1" dirty="0">
                <a:solidFill>
                  <a:srgbClr val="C0504D"/>
                </a:solidFill>
                <a:latin typeface="Kunstler Script" pitchFamily="66" charset="0"/>
                <a:cs typeface="+mn-cs"/>
              </a:rPr>
              <a:t>End</a:t>
            </a:r>
            <a:endParaRPr lang="zh-TW" altLang="en-US" sz="8000" b="1" dirty="0">
              <a:solidFill>
                <a:srgbClr val="C0504D"/>
              </a:solidFill>
              <a:latin typeface="Kunstler Script" pitchFamily="66" charset="0"/>
              <a:cs typeface="+mn-cs"/>
            </a:endParaRPr>
          </a:p>
          <a:p>
            <a:endParaRPr lang="zh-TW" altLang="en-US" dirty="0">
              <a:solidFill>
                <a:srgbClr val="000000"/>
              </a:solidFill>
              <a:latin typeface="新細明體" pitchFamily="18" charset="-120"/>
              <a:ea typeface="新細明體" pitchFamily="18" charset="-120"/>
            </a:endParaRPr>
          </a:p>
          <a:p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22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前言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溝通障礙</a:t>
            </a:r>
            <a:r>
              <a:rPr lang="zh-TW" altLang="en-US" dirty="0">
                <a:solidFill>
                  <a:srgbClr val="FF0000"/>
                </a:solidFill>
                <a:latin typeface="宋体"/>
                <a:ea typeface="宋体"/>
              </a:rPr>
              <a:t>←</a:t>
            </a:r>
            <a:r>
              <a:rPr lang="zh-TW" altLang="en-US" b="1" dirty="0" smtClean="0">
                <a:solidFill>
                  <a:srgbClr val="002060"/>
                </a:solidFill>
              </a:rPr>
              <a:t>對</a:t>
            </a:r>
            <a:r>
              <a:rPr lang="zh-TW" altLang="en-US" b="1" dirty="0">
                <a:solidFill>
                  <a:srgbClr val="002060"/>
                </a:solidFill>
              </a:rPr>
              <a:t>立</a:t>
            </a:r>
            <a:r>
              <a:rPr lang="zh-TW" altLang="en-US" b="1" dirty="0" smtClean="0">
                <a:solidFill>
                  <a:srgbClr val="002060"/>
                </a:solidFill>
              </a:rPr>
              <a:t>面</a:t>
            </a:r>
            <a:r>
              <a:rPr lang="zh-TW" altLang="en-US" dirty="0" smtClean="0">
                <a:solidFill>
                  <a:srgbClr val="FF0000"/>
                </a:solidFill>
                <a:latin typeface="宋体"/>
                <a:ea typeface="宋体"/>
              </a:rPr>
              <a:t>→</a:t>
            </a:r>
            <a:r>
              <a:rPr lang="zh-TW" altLang="en-US" b="1" dirty="0" smtClean="0">
                <a:solidFill>
                  <a:srgbClr val="FF0000"/>
                </a:solidFill>
                <a:latin typeface="宋体"/>
                <a:ea typeface="宋体"/>
              </a:rPr>
              <a:t>溝通不要有障礙。</a:t>
            </a:r>
            <a:endParaRPr lang="en-US" altLang="zh-TW" b="1" dirty="0" smtClean="0">
              <a:solidFill>
                <a:srgbClr val="FF0000"/>
              </a:solidFill>
              <a:latin typeface="宋体"/>
              <a:ea typeface="宋体"/>
            </a:endParaRPr>
          </a:p>
          <a:p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生活中我們為了某種目標實施時</a:t>
            </a:r>
            <a:r>
              <a:rPr lang="en-US" altLang="zh-TW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我們會選擇「</a:t>
            </a:r>
            <a:r>
              <a:rPr lang="zh-TW" altLang="en-US" b="1" dirty="0" smtClean="0">
                <a:solidFill>
                  <a:srgbClr val="002060"/>
                </a:solidFill>
                <a:latin typeface="宋体"/>
                <a:ea typeface="宋体"/>
              </a:rPr>
              <a:t>溝通不要有障礙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」</a:t>
            </a:r>
            <a:r>
              <a:rPr lang="en-US" altLang="zh-TW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據而達成預定目標。</a:t>
            </a:r>
            <a:endParaRPr lang="en-US" altLang="zh-TW" dirty="0" smtClean="0">
              <a:solidFill>
                <a:prstClr val="black"/>
              </a:solidFill>
              <a:latin typeface="宋体"/>
              <a:ea typeface="宋体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宋体"/>
                <a:ea typeface="宋体"/>
              </a:rPr>
              <a:t>我們會持續進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行</a:t>
            </a:r>
            <a:r>
              <a:rPr lang="en-US" altLang="zh-TW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達成短程、中程、長程目標。</a:t>
            </a:r>
            <a:endParaRPr lang="en-US" altLang="zh-TW" dirty="0" smtClean="0">
              <a:solidFill>
                <a:prstClr val="black"/>
              </a:solidFill>
              <a:latin typeface="宋体"/>
              <a:ea typeface="宋体"/>
            </a:endParaRPr>
          </a:p>
          <a:p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「</a:t>
            </a:r>
            <a:r>
              <a:rPr lang="zh-TW" altLang="en-US" b="1" dirty="0" smtClean="0">
                <a:solidFill>
                  <a:srgbClr val="002060"/>
                </a:solidFill>
                <a:latin typeface="宋体"/>
                <a:ea typeface="宋体"/>
              </a:rPr>
              <a:t>溝通不要有障礙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」並非天生</a:t>
            </a:r>
            <a:r>
              <a:rPr lang="en-US" altLang="zh-TW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須經教育生成</a:t>
            </a:r>
            <a:r>
              <a:rPr lang="en-US" altLang="zh-TW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CN" altLang="en-US" dirty="0" smtClean="0">
                <a:solidFill>
                  <a:prstClr val="black"/>
                </a:solidFill>
                <a:latin typeface="宋体"/>
              </a:rPr>
              <a:t>中華溝通障礙教育學會</a:t>
            </a:r>
            <a:r>
              <a:rPr lang="zh-TW" altLang="en-US" dirty="0">
                <a:solidFill>
                  <a:prstClr val="black"/>
                </a:solidFill>
                <a:latin typeface="宋体"/>
              </a:rPr>
              <a:t>係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</a:rPr>
              <a:t>從特殊教育領域出發</a:t>
            </a:r>
            <a:r>
              <a:rPr lang="en-US" altLang="zh-TW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研究</a:t>
            </a:r>
            <a:r>
              <a:rPr lang="zh-TW" altLang="en-US" b="1" dirty="0" smtClean="0">
                <a:solidFill>
                  <a:srgbClr val="0070C0"/>
                </a:solidFill>
                <a:latin typeface="宋体"/>
                <a:ea typeface="宋体"/>
              </a:rPr>
              <a:t>「溝通不要有障礙」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的</a:t>
            </a:r>
            <a:r>
              <a:rPr lang="zh-TW" altLang="en-US" smtClean="0">
                <a:solidFill>
                  <a:prstClr val="black"/>
                </a:solidFill>
                <a:latin typeface="宋体"/>
                <a:ea typeface="宋体"/>
              </a:rPr>
              <a:t>教育思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維與方法</a:t>
            </a:r>
            <a:r>
              <a:rPr lang="en-US" altLang="zh-TW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以及效益</a:t>
            </a:r>
            <a:r>
              <a:rPr lang="en-US" altLang="zh-TW" dirty="0" smtClean="0">
                <a:solidFill>
                  <a:prstClr val="black"/>
                </a:solidFill>
                <a:latin typeface="宋体"/>
                <a:ea typeface="宋体"/>
              </a:rPr>
              <a:t>;</a:t>
            </a:r>
            <a:r>
              <a:rPr lang="zh-TW" altLang="en-US" dirty="0" smtClean="0">
                <a:solidFill>
                  <a:prstClr val="black"/>
                </a:solidFill>
                <a:latin typeface="宋体"/>
                <a:ea typeface="宋体"/>
              </a:rPr>
              <a:t>進而推廣生活各領域。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97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86360" y="527044"/>
            <a:ext cx="10166888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論文動</a:t>
            </a:r>
            <a:r>
              <a:rPr lang="zh-TW" altLang="en-US" sz="6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機</a:t>
            </a:r>
            <a:endParaRPr lang="en-US" altLang="zh-TW" sz="6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ctr"/>
            <a:endParaRPr lang="en-US" altLang="zh-TW" sz="4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ctr"/>
            <a:r>
              <a:rPr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網路訊息</a:t>
            </a:r>
            <a:endParaRPr lang="en-US" altLang="zh-TW" sz="4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ctr"/>
            <a:r>
              <a:rPr lang="zh-TW" altLang="zh-TW" sz="4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《</a:t>
            </a:r>
            <a:r>
              <a:rPr lang="zh-TW" altLang="en-US" sz="4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原來「寂靜之聲」這首歌的故事那麼感人</a:t>
            </a:r>
            <a:r>
              <a:rPr lang="en-US" altLang="zh-TW" sz="4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》</a:t>
            </a:r>
            <a:r>
              <a:rPr lang="zh-TW" altLang="en-US" sz="4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一個貧窮的美國男孩</a:t>
            </a:r>
            <a:r>
              <a:rPr lang="en-US" altLang="zh-TW" sz="4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,</a:t>
            </a:r>
            <a:r>
              <a:rPr lang="zh-TW" altLang="en-US" sz="4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是來自水牛城的一個猶太家庭</a:t>
            </a:r>
            <a:r>
              <a:rPr lang="en-US" altLang="zh-TW" sz="4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…</a:t>
            </a:r>
          </a:p>
          <a:p>
            <a:pPr algn="ctr"/>
            <a:endParaRPr lang="en-US" altLang="zh-TW" sz="4800" b="1" dirty="0" smtClean="0">
              <a:solidFill>
                <a:srgbClr val="FF0000"/>
              </a:solidFill>
              <a:latin typeface="宋体"/>
              <a:ea typeface="宋体"/>
              <a:cs typeface="Times New Roman" pitchFamily="18" charset="0"/>
            </a:endParaRPr>
          </a:p>
          <a:p>
            <a:pPr algn="ctr"/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促動本文作者的一段經驗</a:t>
            </a:r>
            <a:r>
              <a:rPr lang="en-US" altLang="zh-TW" sz="4400" b="1" dirty="0" smtClean="0">
                <a:solidFill>
                  <a:srgbClr val="002060"/>
                </a:solidFill>
                <a:latin typeface="宋体"/>
                <a:ea typeface="宋体"/>
                <a:cs typeface="Times New Roman" pitchFamily="18" charset="0"/>
              </a:rPr>
              <a:t>,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/>
                <a:ea typeface="宋体"/>
                <a:cs typeface="Times New Roman" pitchFamily="18" charset="0"/>
              </a:rPr>
              <a:t>引發共鳴</a:t>
            </a:r>
            <a:endParaRPr lang="en-US" altLang="zh-CN" sz="4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endParaRPr lang="en-US" altLang="zh-CN" sz="6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2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71551" y="799602"/>
            <a:ext cx="10424160" cy="5371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zh-TW" sz="4000" b="1" dirty="0">
                <a:solidFill>
                  <a:srgbClr val="000000"/>
                </a:solidFill>
                <a:latin typeface="新細明體"/>
              </a:rPr>
              <a:t/>
            </a:r>
            <a:br>
              <a:rPr lang="en-US" altLang="zh-TW" sz="4000" b="1" dirty="0">
                <a:solidFill>
                  <a:srgbClr val="000000"/>
                </a:solidFill>
                <a:latin typeface="新細明體"/>
              </a:rPr>
            </a:br>
            <a:endParaRPr lang="zh-TW" altLang="en-US" sz="4000" dirty="0">
              <a:solidFill>
                <a:srgbClr val="000000"/>
              </a:solidFill>
              <a:latin typeface="新細明體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505631" y="811531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437495" y="809951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682240" y="799606"/>
            <a:ext cx="3703320" cy="6180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841439" y="1143753"/>
            <a:ext cx="8596057" cy="7404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6000" b="1" dirty="0" smtClean="0">
                <a:latin typeface="宋体"/>
                <a:ea typeface="宋体"/>
                <a:cs typeface="Times New Roman" pitchFamily="18" charset="0"/>
              </a:rPr>
              <a:t>寂靜之聲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505631" y="2026647"/>
            <a:ext cx="5081151" cy="40678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3600" b="1" dirty="0" smtClean="0">
                <a:latin typeface="宋体"/>
                <a:ea typeface="宋体"/>
                <a:cs typeface="Times New Roman" pitchFamily="18" charset="0"/>
              </a:rPr>
              <a:t>•</a:t>
            </a:r>
            <a:r>
              <a:rPr lang="zh-TW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原創</a:t>
            </a:r>
            <a:r>
              <a:rPr lang="en-US" altLang="zh-TW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︰</a:t>
            </a:r>
            <a:r>
              <a:rPr lang="en-US" altLang="zh-TW" sz="2800" b="1" dirty="0" smtClean="0">
                <a:latin typeface="宋体"/>
                <a:ea typeface="宋体"/>
                <a:cs typeface="Times New Roman" pitchFamily="18" charset="0"/>
              </a:rPr>
              <a:t>Simon</a:t>
            </a:r>
            <a:r>
              <a:rPr lang="zh-TW" altLang="en-US" sz="2800" b="1" dirty="0">
                <a:latin typeface="宋体"/>
                <a:ea typeface="宋体"/>
                <a:cs typeface="Times New Roman" pitchFamily="18" charset="0"/>
              </a:rPr>
              <a:t> </a:t>
            </a:r>
            <a:r>
              <a:rPr lang="en-US" altLang="zh-TW" sz="2800" b="1" dirty="0" smtClean="0">
                <a:latin typeface="宋体"/>
                <a:ea typeface="宋体"/>
                <a:cs typeface="Times New Roman" pitchFamily="18" charset="0"/>
              </a:rPr>
              <a:t>&amp;</a:t>
            </a:r>
            <a:r>
              <a:rPr lang="en-US" altLang="zh-TW" sz="2800" b="1" dirty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 Garfunkel</a:t>
            </a:r>
            <a:endParaRPr lang="en-US" altLang="zh-TW" sz="2800" b="1" dirty="0" smtClean="0">
              <a:latin typeface="宋体"/>
              <a:ea typeface="宋体"/>
              <a:cs typeface="Times New Roman" pitchFamily="18" charset="0"/>
            </a:endParaRPr>
          </a:p>
          <a:p>
            <a:pPr>
              <a:defRPr/>
            </a:pPr>
            <a:r>
              <a:rPr lang="en-US" altLang="zh-TW" sz="3600" b="1" dirty="0" smtClean="0">
                <a:latin typeface="宋体"/>
                <a:ea typeface="宋体"/>
                <a:cs typeface="Times New Roman" pitchFamily="18" charset="0"/>
              </a:rPr>
              <a:t>•</a:t>
            </a:r>
            <a:r>
              <a:rPr lang="zh-TW" altLang="en-US" sz="3200" b="1" dirty="0" smtClean="0">
                <a:latin typeface="宋体"/>
                <a:ea typeface="宋体"/>
                <a:cs typeface="Times New Roman" pitchFamily="18" charset="0"/>
              </a:rPr>
              <a:t>經驗</a:t>
            </a:r>
            <a:r>
              <a:rPr lang="en-US" altLang="zh-TW" sz="32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︰Garfunkel</a:t>
            </a:r>
            <a:r>
              <a:rPr lang="zh-TW" altLang="en-US" sz="2800" b="1" dirty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的</a:t>
            </a:r>
            <a:r>
              <a:rPr lang="zh-TW" altLang="en-US" sz="28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大學生活</a:t>
            </a:r>
            <a:r>
              <a:rPr lang="en-US" altLang="zh-TW" sz="28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,</a:t>
            </a:r>
            <a:r>
              <a:rPr lang="zh-TW" altLang="en-US" sz="28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曾經</a:t>
            </a:r>
            <a:r>
              <a:rPr lang="zh-TW" altLang="en-US" sz="28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照顧</a:t>
            </a:r>
            <a:r>
              <a:rPr lang="en-US" altLang="zh-TW" sz="28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﹑</a:t>
            </a:r>
            <a:r>
              <a:rPr lang="zh-TW" altLang="en-US" sz="28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itchFamily="18" charset="0"/>
              </a:rPr>
              <a:t>激勵後天失明同學成功發展</a:t>
            </a:r>
            <a:r>
              <a:rPr lang="en-US" altLang="zh-TW" sz="28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。</a:t>
            </a:r>
          </a:p>
          <a:p>
            <a:pPr>
              <a:defRPr/>
            </a:pPr>
            <a:r>
              <a:rPr lang="en-US" altLang="zh-TW" sz="36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•</a:t>
            </a:r>
            <a:r>
              <a:rPr lang="zh-TW" altLang="en-US" sz="32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時代背景</a:t>
            </a:r>
            <a:r>
              <a:rPr lang="en-US" altLang="zh-TW" sz="32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︰</a:t>
            </a:r>
            <a:r>
              <a:rPr lang="en-US" altLang="zh-TW" sz="2800" b="1" dirty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 </a:t>
            </a:r>
            <a:r>
              <a:rPr lang="en-US" altLang="zh-TW" sz="32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Simon</a:t>
            </a:r>
            <a:r>
              <a:rPr lang="zh-TW" altLang="en-US" sz="32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 </a:t>
            </a:r>
            <a:r>
              <a:rPr lang="zh-TW" altLang="en-US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能</a:t>
            </a:r>
            <a:r>
              <a:rPr lang="zh-TW" altLang="en-US" sz="28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體驗</a:t>
            </a:r>
            <a:r>
              <a:rPr lang="en-US" altLang="zh-TW" sz="28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時代</a:t>
            </a:r>
            <a:r>
              <a:rPr lang="zh-TW" altLang="en-US" sz="2800" dirty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氛</a:t>
            </a:r>
            <a:r>
              <a:rPr lang="zh-TW" altLang="en-US" sz="28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圍</a:t>
            </a:r>
            <a:r>
              <a:rPr lang="en-US" altLang="zh-TW" sz="2800" dirty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︰</a:t>
            </a:r>
            <a:r>
              <a:rPr lang="en-US" altLang="zh-TW" sz="32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1963</a:t>
            </a:r>
            <a:r>
              <a:rPr lang="zh-TW" altLang="en-US" sz="32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年</a:t>
            </a:r>
            <a:r>
              <a:rPr lang="zh-TW" altLang="en-US" sz="3200" u="sng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甘迺迪總統</a:t>
            </a:r>
            <a:r>
              <a:rPr lang="zh-TW" altLang="en-US" sz="32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遇刺身亡</a:t>
            </a:r>
            <a:r>
              <a:rPr lang="en-US" altLang="zh-TW" sz="32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﹐1968</a:t>
            </a:r>
            <a:r>
              <a:rPr lang="zh-TW" altLang="en-US" sz="32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年黑人民權領袖</a:t>
            </a:r>
            <a:r>
              <a:rPr lang="zh-TW" altLang="en-US" sz="3200" u="sng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馬丁路德金恩</a:t>
            </a:r>
            <a:r>
              <a:rPr lang="zh-TW" altLang="en-US" sz="32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遇刺身亡</a:t>
            </a:r>
            <a:r>
              <a:rPr lang="en-US" altLang="zh-TW" sz="32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﹐1955-1975</a:t>
            </a:r>
            <a:r>
              <a:rPr lang="zh-TW" altLang="en-US" sz="3200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的越戰反戰。</a:t>
            </a:r>
            <a:endParaRPr lang="en-US" altLang="zh-TW" sz="3200" dirty="0" smtClean="0">
              <a:latin typeface="宋体" panose="02010600030101010101" pitchFamily="2" charset="-122"/>
              <a:ea typeface="宋体" panose="02010600030101010101" pitchFamily="2" charset="-122"/>
              <a:cs typeface="Times New Roman" pitchFamily="18" charset="0"/>
            </a:endParaRPr>
          </a:p>
          <a:p>
            <a:pPr>
              <a:defRPr/>
            </a:pP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/>
          </p:nvPr>
        </p:nvGraphicFramePr>
        <p:xfrm>
          <a:off x="92077" y="92075"/>
          <a:ext cx="87947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8" name="封裝程式殼層物件" showAsIcon="1" r:id="rId4" imgW="879120" imgH="445680" progId="Package">
                  <p:embed/>
                </p:oleObj>
              </mc:Choice>
              <mc:Fallback>
                <p:oleObj name="封裝程式殼層物件" showAsIcon="1" r:id="rId4" imgW="879120" imgH="445680" progId="Package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7" y="92075"/>
                        <a:ext cx="879475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0" name="Picture 14" descr="C:\Users\Administrator\Desktop\S__603259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199" y="1803752"/>
            <a:ext cx="57684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:\Users\Administrator\Desktop\S__603259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81" y="2076774"/>
            <a:ext cx="4338923" cy="39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59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2923" y="518935"/>
            <a:ext cx="11479079" cy="1000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6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詞</a:t>
            </a:r>
            <a:r>
              <a:rPr lang="zh-TW" altLang="en-US" sz="6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意</a:t>
            </a:r>
            <a:endParaRPr lang="en-US" altLang="zh-TW" sz="6000" b="1" dirty="0" smtClean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>
              <a:defRPr/>
            </a:pPr>
            <a:r>
              <a:rPr lang="zh-TW" altLang="en-US" sz="36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    </a:t>
            </a:r>
            <a:r>
              <a:rPr lang="en-US" altLang="zh-TW" sz="36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Darkness </a:t>
            </a:r>
            <a:r>
              <a:rPr lang="zh-TW" altLang="en-US" sz="36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暗夜、漆黑</a:t>
            </a:r>
            <a:endParaRPr lang="en-US" altLang="zh-TW" sz="3600" b="1" dirty="0" smtClean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>
              <a:defRPr/>
            </a:pPr>
            <a:r>
              <a:rPr lang="en-US" altLang="zh-TW" sz="2800" b="1" u="sng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Hello darkness,</a:t>
            </a:r>
            <a:r>
              <a:rPr lang="en-US" altLang="zh-TW" sz="2800" b="1" u="sng" dirty="0" smtClean="0">
                <a:solidFill>
                  <a:srgbClr val="FF0000"/>
                </a:solidFill>
                <a:latin typeface="宋体"/>
                <a:ea typeface="宋体"/>
                <a:cs typeface="Times New Roman" pitchFamily="18" charset="0"/>
              </a:rPr>
              <a:t>my old friend … </a:t>
            </a:r>
            <a:r>
              <a:rPr lang="en-US" altLang="zh-TW" sz="2800" b="1" dirty="0" smtClean="0">
                <a:latin typeface="宋体"/>
                <a:ea typeface="宋体"/>
                <a:cs typeface="Times New Roman" pitchFamily="18" charset="0"/>
              </a:rPr>
              <a:t>a </a:t>
            </a: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vision still remains within the sound of silence.</a:t>
            </a:r>
          </a:p>
          <a:p>
            <a:pPr lvl="0">
              <a:defRPr/>
            </a:pPr>
            <a:endParaRPr lang="en-US" altLang="zh-TW" sz="2800" b="1" dirty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宋体"/>
                <a:ea typeface="宋体"/>
                <a:cs typeface="Times New Roman" pitchFamily="18" charset="0"/>
              </a:rPr>
              <a:t>在不安的夢</a:t>
            </a:r>
            <a:r>
              <a:rPr lang="zh-TW" altLang="en-US" sz="2800" b="1" dirty="0" smtClean="0">
                <a:solidFill>
                  <a:srgbClr val="FF0000"/>
                </a:solidFill>
                <a:latin typeface="宋体"/>
                <a:ea typeface="宋体"/>
                <a:cs typeface="Times New Roman" pitchFamily="18" charset="0"/>
              </a:rPr>
              <a:t>裡</a:t>
            </a:r>
            <a:endParaRPr lang="en-US" altLang="zh-TW" sz="2800" b="1" dirty="0" smtClean="0">
              <a:solidFill>
                <a:srgbClr val="FF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>
              <a:defRPr/>
            </a:pP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 I walked alone …</a:t>
            </a:r>
            <a:r>
              <a:rPr lang="zh-TW" altLang="en-US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石頭路、濕</a:t>
            </a: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﹑</a:t>
            </a:r>
            <a:r>
              <a:rPr lang="zh-TW" altLang="en-US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冷、燈</a:t>
            </a:r>
            <a:endParaRPr lang="en-US" altLang="zh-TW" sz="2800" b="1" dirty="0" smtClean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>
              <a:defRPr/>
            </a:pPr>
            <a:endParaRPr lang="en-US" altLang="zh-TW" sz="2800" b="1" dirty="0" smtClean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>
              <a:defRPr/>
            </a:pPr>
            <a:r>
              <a:rPr lang="zh-TW" altLang="en-US" sz="2800" b="1" dirty="0" smtClean="0">
                <a:solidFill>
                  <a:srgbClr val="FF0000"/>
                </a:solidFill>
                <a:latin typeface="宋体"/>
                <a:ea typeface="宋体"/>
                <a:cs typeface="Times New Roman" pitchFamily="18" charset="0"/>
              </a:rPr>
              <a:t>我看到</a:t>
            </a: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Ten thousand </a:t>
            </a: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people,…</a:t>
            </a:r>
            <a:r>
              <a:rPr lang="zh-TW" altLang="en-US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說不談心</a:t>
            </a: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﹑</a:t>
            </a:r>
            <a:r>
              <a:rPr lang="zh-TW" altLang="en-US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聽不傾聽</a:t>
            </a: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﹑</a:t>
            </a:r>
            <a:r>
              <a:rPr lang="zh-TW" altLang="en-US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歌不大聲唱</a:t>
            </a:r>
            <a:endParaRPr lang="en-US" altLang="zh-TW" sz="2000" b="1" dirty="0" smtClean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>
              <a:defRPr/>
            </a:pPr>
            <a:r>
              <a:rPr lang="zh-TW" altLang="en-US" sz="2800" b="1" dirty="0" smtClean="0">
                <a:solidFill>
                  <a:srgbClr val="FF0000"/>
                </a:solidFill>
                <a:latin typeface="宋体"/>
                <a:ea typeface="宋体"/>
                <a:cs typeface="Times New Roman" pitchFamily="18" charset="0"/>
              </a:rPr>
              <a:t>我</a:t>
            </a:r>
            <a:r>
              <a:rPr lang="zh-TW" altLang="en-US" sz="2800" b="1" dirty="0">
                <a:solidFill>
                  <a:srgbClr val="FF0000"/>
                </a:solidFill>
                <a:latin typeface="宋体"/>
                <a:ea typeface="宋体"/>
                <a:cs typeface="Times New Roman" pitchFamily="18" charset="0"/>
              </a:rPr>
              <a:t>的</a:t>
            </a:r>
            <a:r>
              <a:rPr lang="zh-TW" altLang="en-US" sz="2800" b="1" dirty="0" smtClean="0">
                <a:solidFill>
                  <a:srgbClr val="FF0000"/>
                </a:solidFill>
                <a:latin typeface="宋体"/>
                <a:ea typeface="宋体"/>
                <a:cs typeface="Times New Roman" pitchFamily="18" charset="0"/>
              </a:rPr>
              <a:t>話像雨滴洛井</a:t>
            </a:r>
            <a:r>
              <a:rPr lang="en-US" altLang="zh-TW" sz="2800" b="1" dirty="0" smtClean="0">
                <a:solidFill>
                  <a:srgbClr val="FF0000"/>
                </a:solidFill>
                <a:latin typeface="宋体"/>
                <a:ea typeface="宋体"/>
                <a:cs typeface="Times New Roman" pitchFamily="18" charset="0"/>
              </a:rPr>
              <a:t> </a:t>
            </a: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like silence raindrops fell,and </a:t>
            </a:r>
            <a:r>
              <a:rPr lang="en-US" altLang="zh-TW" sz="24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echoed in </a:t>
            </a: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…</a:t>
            </a:r>
          </a:p>
          <a:p>
            <a:pPr lvl="0">
              <a:defRPr/>
            </a:pPr>
            <a:endParaRPr lang="en-US" altLang="zh-TW" sz="2800" b="1" dirty="0" smtClean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>
              <a:defRPr/>
            </a:pP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The people bowed and </a:t>
            </a:r>
            <a:r>
              <a:rPr lang="en-US" altLang="zh-TW" sz="2800" b="1" dirty="0" smtClean="0">
                <a:solidFill>
                  <a:srgbClr val="FF0000"/>
                </a:solidFill>
                <a:latin typeface="宋体"/>
                <a:ea typeface="宋体"/>
                <a:cs typeface="Times New Roman" pitchFamily="18" charset="0"/>
              </a:rPr>
              <a:t>prayed to the neon God </a:t>
            </a:r>
            <a:r>
              <a:rPr lang="en-US" altLang="zh-TW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they made …</a:t>
            </a:r>
            <a:r>
              <a:rPr lang="zh-TW" altLang="en-US" sz="28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 </a:t>
            </a:r>
            <a:endParaRPr lang="en-US" altLang="zh-TW" sz="2800" b="1" dirty="0" smtClean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>
              <a:defRPr/>
            </a:pPr>
            <a:endParaRPr lang="en-US" altLang="zh-TW" sz="2800" b="1" dirty="0" smtClean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 algn="ctr">
              <a:defRPr/>
            </a:pPr>
            <a:endParaRPr lang="en-US" altLang="zh-TW" sz="6000" b="1" dirty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 algn="ctr">
              <a:defRPr/>
            </a:pPr>
            <a:endParaRPr lang="en-US" altLang="zh-TW" sz="6000" b="1" dirty="0" smtClean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 algn="ctr">
              <a:defRPr/>
            </a:pPr>
            <a:endParaRPr lang="en-US" altLang="zh-TW" sz="6000" b="1" dirty="0">
              <a:solidFill>
                <a:srgbClr val="000000"/>
              </a:solidFill>
              <a:latin typeface="宋体"/>
              <a:ea typeface="宋体"/>
              <a:cs typeface="Times New Roman" pitchFamily="18" charset="0"/>
            </a:endParaRPr>
          </a:p>
          <a:p>
            <a:pPr lvl="0" algn="ctr">
              <a:defRPr/>
            </a:pPr>
            <a:endParaRPr lang="zh-TW" altLang="en-US" sz="6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48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27385" y="920484"/>
            <a:ext cx="10424160" cy="5371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zh-TW" sz="4000" b="1" dirty="0">
                <a:solidFill>
                  <a:srgbClr val="000000"/>
                </a:solidFill>
                <a:latin typeface="新細明體"/>
              </a:rPr>
              <a:t/>
            </a:r>
            <a:br>
              <a:rPr lang="en-US" altLang="zh-TW" sz="4000" b="1" dirty="0">
                <a:solidFill>
                  <a:srgbClr val="000000"/>
                </a:solidFill>
                <a:latin typeface="新細明體"/>
              </a:rPr>
            </a:br>
            <a:endParaRPr lang="zh-TW" altLang="en-US" sz="4000" dirty="0">
              <a:solidFill>
                <a:srgbClr val="000000"/>
              </a:solidFill>
              <a:latin typeface="新細明體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505631" y="811531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0437495" y="809951"/>
            <a:ext cx="335808" cy="33580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682240" y="799606"/>
            <a:ext cx="3703320" cy="6180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TW" altLang="en-US" dirty="0">
              <a:solidFill>
                <a:srgbClr val="000000"/>
              </a:solidFill>
              <a:latin typeface="新細明體"/>
              <a:ea typeface="+mn-ea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841439" y="1143753"/>
            <a:ext cx="8596057" cy="7404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音樂           旋律</a:t>
            </a:r>
            <a:endParaRPr lang="zh-TW" altLang="en-US" sz="6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461466" y="2270991"/>
            <a:ext cx="6039716" cy="36493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63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13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63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13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︱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63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13</a:t>
            </a:r>
            <a:r>
              <a:rPr lang="en-US" altLang="zh-TW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63</a:t>
            </a:r>
            <a:r>
              <a:rPr lang="en-US" altLang="zh-TW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13</a:t>
            </a:r>
          </a:p>
          <a:p>
            <a:pPr>
              <a:defRPr/>
            </a:pPr>
            <a:endParaRPr lang="en-US" altLang="zh-TW" sz="3600" b="1" u="sng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lvl="0" defTabSz="91437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0  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66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11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33</a:t>
            </a:r>
            <a:r>
              <a:rPr lang="en-US" altLang="zh-TW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︱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-    -    - </a:t>
            </a:r>
            <a:endParaRPr lang="en-US" altLang="zh-TW" sz="3600" b="1" u="sng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lvl="0" defTabSz="914377">
              <a:lnSpc>
                <a:spcPct val="100000"/>
              </a:lnSpc>
              <a:spcBef>
                <a:spcPts val="0"/>
              </a:spcBef>
              <a:defRPr/>
            </a:pPr>
            <a:endParaRPr lang="en-US" altLang="zh-TW" sz="3600" b="1" u="sng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lvl="0" defTabSz="914377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0  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55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77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22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︱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1   -    -    -   </a:t>
            </a:r>
          </a:p>
          <a:p>
            <a:pPr lvl="0" defTabSz="914377">
              <a:lnSpc>
                <a:spcPct val="100000"/>
              </a:lnSpc>
              <a:spcBef>
                <a:spcPts val="0"/>
              </a:spcBef>
              <a:defRPr/>
            </a:pPr>
            <a:endParaRPr lang="en-US" altLang="zh-TW" sz="3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>
              <a:defRPr/>
            </a:pP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0  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11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33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55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3600" b="1" dirty="0" smtClean="0">
                <a:solidFill>
                  <a:srgbClr val="000000"/>
                </a:solidFill>
                <a:latin typeface="宋体"/>
                <a:ea typeface="宋体"/>
                <a:cs typeface="Times New Roman" pitchFamily="18" charset="0"/>
              </a:rPr>
              <a:t>︱</a:t>
            </a:r>
            <a:r>
              <a:rPr lang="en-US" altLang="zh-TW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6   -    -    -</a:t>
            </a:r>
            <a:endParaRPr lang="en-US" altLang="zh-TW" sz="36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itchFamily="18" charset="0"/>
            </a:endParaRPr>
          </a:p>
          <a:p>
            <a:pPr>
              <a:defRPr/>
            </a:pPr>
            <a:endParaRPr lang="en-US" altLang="zh-TW" sz="6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/>
          </p:nvPr>
        </p:nvGraphicFramePr>
        <p:xfrm>
          <a:off x="92077" y="92075"/>
          <a:ext cx="87947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" name="封裝程式殼層物件" showAsIcon="1" r:id="rId4" imgW="879120" imgH="445680" progId="Package">
                  <p:embed/>
                </p:oleObj>
              </mc:Choice>
              <mc:Fallback>
                <p:oleObj name="封裝程式殼層物件" showAsIcon="1" r:id="rId4" imgW="879120" imgH="445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7" y="92075"/>
                        <a:ext cx="879475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0" name="Picture 14" descr="C:\Users\Administrator\Desktop\S__603259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571847" y="5634654"/>
            <a:ext cx="57684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esktop\C283287E-640B-4E77-AF89-5AC0A512139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645" y="2081156"/>
            <a:ext cx="2610851" cy="402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49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98901" cy="1259694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論文目的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1007437" y="1534332"/>
            <a:ext cx="4401472" cy="468048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zh-TW" altLang="en-US" sz="44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</a:t>
            </a:r>
            <a:r>
              <a:rPr lang="zh-TW" altLang="en-US" sz="4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TW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課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/>
                <a:ea typeface="宋体"/>
              </a:rPr>
              <a:t>採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/>
                <a:ea typeface="宋体"/>
              </a:rPr>
              <a:t>取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「</a:t>
            </a:r>
            <a:r>
              <a:rPr lang="zh-TW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沒有溝通障礙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」的核心理念實施各領</a:t>
            </a:r>
            <a:r>
              <a:rPr lang="zh-TW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域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教保活動。溝通不限聽與說、讀與寫</a:t>
            </a:r>
            <a:r>
              <a:rPr lang="en-US" altLang="zh-TW" sz="3200" b="1" dirty="0" smtClean="0">
                <a:solidFill>
                  <a:prstClr val="black"/>
                </a:solidFill>
                <a:latin typeface="宋体"/>
                <a:ea typeface="宋体"/>
              </a:rPr>
              <a:t>,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/>
                <a:ea typeface="宋体"/>
              </a:rPr>
              <a:t>尚有唇語</a:t>
            </a:r>
            <a:r>
              <a:rPr lang="en-US" altLang="zh-TW" sz="3200" b="1" dirty="0" smtClean="0">
                <a:solidFill>
                  <a:prstClr val="black"/>
                </a:solidFill>
                <a:latin typeface="宋体"/>
                <a:ea typeface="宋体"/>
              </a:rPr>
              <a:t>﹑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/>
                <a:ea typeface="宋体"/>
              </a:rPr>
              <a:t>手語</a:t>
            </a:r>
            <a:r>
              <a:rPr lang="en-US" altLang="zh-TW" sz="3200" b="1" dirty="0" smtClean="0">
                <a:solidFill>
                  <a:prstClr val="black"/>
                </a:solidFill>
                <a:latin typeface="宋体"/>
                <a:ea typeface="宋体"/>
              </a:rPr>
              <a:t>﹑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/>
                <a:ea typeface="宋体"/>
              </a:rPr>
              <a:t>指語、肢體語言、筆談、圖畫、傳真、網</a:t>
            </a:r>
            <a:r>
              <a:rPr lang="zh-TW" altLang="en-US" sz="3200" b="1" dirty="0">
                <a:solidFill>
                  <a:prstClr val="black"/>
                </a:solidFill>
                <a:latin typeface="宋体"/>
                <a:ea typeface="宋体"/>
              </a:rPr>
              <a:t>路、溝通板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/>
                <a:ea typeface="宋体"/>
              </a:rPr>
              <a:t>、簡訊、綜合溝通、</a:t>
            </a:r>
            <a:r>
              <a:rPr lang="en-US" altLang="zh-TW" sz="3200" b="1" dirty="0" smtClean="0">
                <a:solidFill>
                  <a:prstClr val="black"/>
                </a:solidFill>
                <a:latin typeface="宋体"/>
                <a:ea typeface="宋体"/>
              </a:rPr>
              <a:t>AI</a:t>
            </a:r>
            <a:r>
              <a:rPr lang="zh-TW" altLang="en-US" sz="3200" b="1" dirty="0" smtClean="0">
                <a:solidFill>
                  <a:prstClr val="black"/>
                </a:solidFill>
                <a:latin typeface="宋体"/>
                <a:ea typeface="宋体"/>
              </a:rPr>
              <a:t>等等。</a:t>
            </a:r>
            <a:endParaRPr lang="en-US" altLang="zh-TW" sz="32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400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5718875" y="1534332"/>
            <a:ext cx="4657151" cy="4680487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、結合心</a:t>
            </a:r>
            <a:r>
              <a:rPr lang="zh-TW" altLang="en-US" sz="4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理諮商活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動</a:t>
            </a:r>
            <a:r>
              <a:rPr lang="zh-TW" altLang="en-US" sz="4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實施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韌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性能力及適應環境能力技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巧</a:t>
            </a:r>
            <a:r>
              <a:rPr lang="en-US" altLang="zh-TW" sz="4400" b="1" dirty="0" smtClean="0">
                <a:solidFill>
                  <a:srgbClr val="002060"/>
                </a:solidFill>
                <a:latin typeface="宋体"/>
                <a:ea typeface="宋体"/>
              </a:rPr>
              <a:t>,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建立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/>
                <a:ea typeface="宋体"/>
              </a:rPr>
              <a:t>「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</a:t>
            </a:r>
            <a:r>
              <a:rPr lang="zh-TW" altLang="en-US" sz="4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確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幸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/>
                <a:ea typeface="宋体"/>
              </a:rPr>
              <a:t>」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TW" altLang="en-US" sz="4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日常生活機會</a:t>
            </a:r>
            <a:r>
              <a:rPr lang="en-US" altLang="zh-TW" sz="4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TW" altLang="en-US" sz="4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學得幸福感</a:t>
            </a:r>
            <a:r>
              <a:rPr lang="zh-TW" altLang="en-US" sz="44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TW" sz="44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>
              <a:buNone/>
            </a:pPr>
            <a:endParaRPr lang="zh-CN" altLang="en-US" sz="4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15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6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FE6E00"/>
      </a:accent1>
      <a:accent2>
        <a:srgbClr val="FC9600"/>
      </a:accent2>
      <a:accent3>
        <a:srgbClr val="FFD400"/>
      </a:accent3>
      <a:accent4>
        <a:srgbClr val="515151"/>
      </a:accent4>
      <a:accent5>
        <a:srgbClr val="919191"/>
      </a:accent5>
      <a:accent6>
        <a:srgbClr val="CACACA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3854</TotalTime>
  <Words>3900</Words>
  <Application>Microsoft Office PowerPoint</Application>
  <PresentationFormat>自定义</PresentationFormat>
  <Paragraphs>210</Paragraphs>
  <Slides>36</Slides>
  <Notes>9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0" baseType="lpstr">
      <vt:lpstr>Office 主题</vt:lpstr>
      <vt:lpstr>Office 主题​​</vt:lpstr>
      <vt:lpstr>1_Office 主题​​</vt:lpstr>
      <vt:lpstr>封裝程式殼層物件</vt:lpstr>
      <vt:lpstr>PowerPoint 演示文稿</vt:lpstr>
      <vt:lpstr>PowerPoint 演示文稿</vt:lpstr>
      <vt:lpstr>大綱</vt:lpstr>
      <vt:lpstr>前言</vt:lpstr>
      <vt:lpstr>PowerPoint 演示文稿</vt:lpstr>
      <vt:lpstr>PowerPoint 演示文稿</vt:lpstr>
      <vt:lpstr>PowerPoint 演示文稿</vt:lpstr>
      <vt:lpstr>PowerPoint 演示文稿</vt:lpstr>
      <vt:lpstr>論文目的</vt:lpstr>
      <vt:lpstr>名詞釋義</vt:lpstr>
      <vt:lpstr>研究方法</vt:lpstr>
      <vt:lpstr>文獻探討</vt:lpstr>
      <vt:lpstr>二、眼盲障礙者的發展影響</vt:lpstr>
      <vt:lpstr>三 、盲人心理特質 郭為藩（1993）第1-5摘錄 第6、7項心理諮商部分﹐吸引學者研究</vt:lpstr>
      <vt:lpstr>四、心理諮商學者重視盲人情緒發展</vt:lpstr>
      <vt:lpstr>PowerPoint 演示文稿</vt:lpstr>
      <vt:lpstr>PowerPoint 演示文稿</vt:lpstr>
      <vt:lpstr>PowerPoint 演示文稿</vt:lpstr>
      <vt:lpstr>芬太尼彎折</vt:lpstr>
      <vt:lpstr>五、人格是每天生活的產物</vt:lpstr>
      <vt:lpstr> 眼盲與盲聾溝通障礙者心理諮商 </vt:lpstr>
      <vt:lpstr>PowerPoint 演示文稿</vt:lpstr>
      <vt:lpstr>教育活動重視自理能力 能獲得小確幸</vt:lpstr>
      <vt:lpstr>“小確幸”的生產製造</vt:lpstr>
      <vt:lpstr>幸福感元素</vt:lpstr>
      <vt:lpstr>幸福感因素理論</vt:lpstr>
      <vt:lpstr>心理諮商與治療</vt:lpstr>
      <vt:lpstr>情緒的諮商與治療理論</vt:lpstr>
      <vt:lpstr>Albert Ellis 理性情緒治療理論(1955)</vt:lpstr>
      <vt:lpstr>Danial Goleman EQ﹣情緒智商理論(1995)</vt:lpstr>
      <vt:lpstr>Martin E.P. Seligman 韌性理論(2011)</vt:lpstr>
      <vt:lpstr>韌性理論(Martin E.P. Seligman, 2011 )</vt:lpstr>
      <vt:lpstr>韌性理論實施技巧</vt:lpstr>
      <vt:lpstr>結論</vt:lpstr>
      <vt:lpstr>建議</vt:lpstr>
      <vt:lpstr>PowerPoint 演示文稿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xb21cn</cp:lastModifiedBy>
  <cp:revision>584</cp:revision>
  <cp:lastPrinted>2018-03-16T02:45:53Z</cp:lastPrinted>
  <dcterms:created xsi:type="dcterms:W3CDTF">2015-08-18T02:51:41Z</dcterms:created>
  <dcterms:modified xsi:type="dcterms:W3CDTF">2025-09-12T08:09:08Z</dcterms:modified>
</cp:coreProperties>
</file>