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82" r:id="rId4"/>
    <p:sldId id="283" r:id="rId5"/>
    <p:sldId id="311" r:id="rId6"/>
    <p:sldId id="312" r:id="rId7"/>
    <p:sldId id="314" r:id="rId8"/>
    <p:sldId id="313" r:id="rId9"/>
    <p:sldId id="284" r:id="rId10"/>
    <p:sldId id="285" r:id="rId11"/>
    <p:sldId id="286" r:id="rId12"/>
    <p:sldId id="287" r:id="rId13"/>
    <p:sldId id="260" r:id="rId14"/>
    <p:sldId id="291" r:id="rId15"/>
    <p:sldId id="292" r:id="rId16"/>
    <p:sldId id="315" r:id="rId17"/>
    <p:sldId id="317" r:id="rId18"/>
    <p:sldId id="316" r:id="rId19"/>
    <p:sldId id="318" r:id="rId20"/>
    <p:sldId id="319" r:id="rId21"/>
    <p:sldId id="320" r:id="rId22"/>
    <p:sldId id="310" r:id="rId23"/>
  </p:sldIdLst>
  <p:sldSz cx="9144000" cy="6858000" type="screen4x3"/>
  <p:notesSz cx="6858000" cy="9144000"/>
  <p:defaultText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等深淺樣式 2 - 輔色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82" d="100"/>
          <a:sy n="82" d="100"/>
        </p:scale>
        <p:origin x="1644" y="78"/>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標題投影片">
    <p:spTree>
      <p:nvGrpSpPr>
        <p:cNvPr id="1" name=""/>
        <p:cNvGrpSpPr/>
        <p:nvPr/>
      </p:nvGrpSpPr>
      <p:grpSpPr>
        <a:xfrm>
          <a:off x="0" y="0"/>
          <a:ext cx="0" cy="0"/>
          <a:chOff x="0" y="0"/>
          <a:chExt cx="0" cy="0"/>
        </a:xfrm>
      </p:grpSpPr>
      <p:sp>
        <p:nvSpPr>
          <p:cNvPr id="2" name="標題 1"/>
          <p:cNvSpPr>
            <a:spLocks noGrp="1"/>
          </p:cNvSpPr>
          <p:nvPr>
            <p:ph type="ctrTitle"/>
          </p:nvPr>
        </p:nvSpPr>
        <p:spPr>
          <a:xfrm>
            <a:off x="685800" y="2130425"/>
            <a:ext cx="7772400" cy="1470025"/>
          </a:xfrm>
        </p:spPr>
        <p:txBody>
          <a:bodyPr/>
          <a:lstStyle/>
          <a:p>
            <a:r>
              <a:rPr lang="zh-TW" altLang="en-US"/>
              <a:t>按一下以編輯母片標題樣式</a:t>
            </a:r>
          </a:p>
        </p:txBody>
      </p:sp>
      <p:sp>
        <p:nvSpPr>
          <p:cNvPr id="3" name="副標題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zh-TW" altLang="en-US"/>
              <a:t>按一下以編輯母片副標題樣式</a:t>
            </a:r>
          </a:p>
        </p:txBody>
      </p:sp>
      <p:sp>
        <p:nvSpPr>
          <p:cNvPr id="4" name="日期版面配置區 3"/>
          <p:cNvSpPr>
            <a:spLocks noGrp="1"/>
          </p:cNvSpPr>
          <p:nvPr>
            <p:ph type="dt" sz="half" idx="10"/>
          </p:nvPr>
        </p:nvSpPr>
        <p:spPr/>
        <p:txBody>
          <a:bodyPr/>
          <a:lstStyle/>
          <a:p>
            <a:fld id="{3B9BF559-8CFF-4FB3-975C-D07B396450B9}" type="datetimeFigureOut">
              <a:rPr lang="zh-TW" altLang="en-US" smtClean="0"/>
              <a:t>2025/9/10</a:t>
            </a:fld>
            <a:endParaRPr lang="zh-TW" altLang="en-US"/>
          </a:p>
        </p:txBody>
      </p:sp>
      <p:sp>
        <p:nvSpPr>
          <p:cNvPr id="5" name="頁尾版面配置區 4"/>
          <p:cNvSpPr>
            <a:spLocks noGrp="1"/>
          </p:cNvSpPr>
          <p:nvPr>
            <p:ph type="ftr" sz="quarter" idx="11"/>
          </p:nvPr>
        </p:nvSpPr>
        <p:spPr/>
        <p:txBody>
          <a:bodyPr/>
          <a:lstStyle/>
          <a:p>
            <a:endParaRPr lang="zh-TW" altLang="en-US"/>
          </a:p>
        </p:txBody>
      </p:sp>
      <p:sp>
        <p:nvSpPr>
          <p:cNvPr id="6" name="投影片編號版面配置區 5"/>
          <p:cNvSpPr>
            <a:spLocks noGrp="1"/>
          </p:cNvSpPr>
          <p:nvPr>
            <p:ph type="sldNum" sz="quarter" idx="12"/>
          </p:nvPr>
        </p:nvSpPr>
        <p:spPr/>
        <p:txBody>
          <a:bodyPr/>
          <a:lstStyle/>
          <a:p>
            <a:fld id="{A85712D6-D117-4689-84A2-AE1757F2C9F2}" type="slidenum">
              <a:rPr lang="zh-TW" altLang="en-US" smtClean="0"/>
              <a:t>‹#›</a:t>
            </a:fld>
            <a:endParaRPr lang="zh-TW" altLang="en-US"/>
          </a:p>
        </p:txBody>
      </p:sp>
    </p:spTree>
    <p:extLst>
      <p:ext uri="{BB962C8B-B14F-4D97-AF65-F5344CB8AC3E}">
        <p14:creationId xmlns:p14="http://schemas.microsoft.com/office/powerpoint/2010/main" val="42860797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標題及直排文字">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a:t>按一下以編輯母片標題樣式</a:t>
            </a:r>
          </a:p>
        </p:txBody>
      </p:sp>
      <p:sp>
        <p:nvSpPr>
          <p:cNvPr id="3" name="直排文字版面配置區 2"/>
          <p:cNvSpPr>
            <a:spLocks noGrp="1"/>
          </p:cNvSpPr>
          <p:nvPr>
            <p:ph type="body" orient="vert" idx="1"/>
          </p:nvPr>
        </p:nvSpPr>
        <p:spPr/>
        <p:txBody>
          <a:bodyPr vert="eaVert"/>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日期版面配置區 3"/>
          <p:cNvSpPr>
            <a:spLocks noGrp="1"/>
          </p:cNvSpPr>
          <p:nvPr>
            <p:ph type="dt" sz="half" idx="10"/>
          </p:nvPr>
        </p:nvSpPr>
        <p:spPr/>
        <p:txBody>
          <a:bodyPr/>
          <a:lstStyle/>
          <a:p>
            <a:fld id="{3B9BF559-8CFF-4FB3-975C-D07B396450B9}" type="datetimeFigureOut">
              <a:rPr lang="zh-TW" altLang="en-US" smtClean="0"/>
              <a:t>2025/9/10</a:t>
            </a:fld>
            <a:endParaRPr lang="zh-TW" altLang="en-US"/>
          </a:p>
        </p:txBody>
      </p:sp>
      <p:sp>
        <p:nvSpPr>
          <p:cNvPr id="5" name="頁尾版面配置區 4"/>
          <p:cNvSpPr>
            <a:spLocks noGrp="1"/>
          </p:cNvSpPr>
          <p:nvPr>
            <p:ph type="ftr" sz="quarter" idx="11"/>
          </p:nvPr>
        </p:nvSpPr>
        <p:spPr/>
        <p:txBody>
          <a:bodyPr/>
          <a:lstStyle/>
          <a:p>
            <a:endParaRPr lang="zh-TW" altLang="en-US"/>
          </a:p>
        </p:txBody>
      </p:sp>
      <p:sp>
        <p:nvSpPr>
          <p:cNvPr id="6" name="投影片編號版面配置區 5"/>
          <p:cNvSpPr>
            <a:spLocks noGrp="1"/>
          </p:cNvSpPr>
          <p:nvPr>
            <p:ph type="sldNum" sz="quarter" idx="12"/>
          </p:nvPr>
        </p:nvSpPr>
        <p:spPr/>
        <p:txBody>
          <a:bodyPr/>
          <a:lstStyle/>
          <a:p>
            <a:fld id="{A85712D6-D117-4689-84A2-AE1757F2C9F2}" type="slidenum">
              <a:rPr lang="zh-TW" altLang="en-US" smtClean="0"/>
              <a:t>‹#›</a:t>
            </a:fld>
            <a:endParaRPr lang="zh-TW" altLang="en-US"/>
          </a:p>
        </p:txBody>
      </p:sp>
    </p:spTree>
    <p:extLst>
      <p:ext uri="{BB962C8B-B14F-4D97-AF65-F5344CB8AC3E}">
        <p14:creationId xmlns:p14="http://schemas.microsoft.com/office/powerpoint/2010/main" val="65291759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直排標題及文字">
    <p:spTree>
      <p:nvGrpSpPr>
        <p:cNvPr id="1" name=""/>
        <p:cNvGrpSpPr/>
        <p:nvPr/>
      </p:nvGrpSpPr>
      <p:grpSpPr>
        <a:xfrm>
          <a:off x="0" y="0"/>
          <a:ext cx="0" cy="0"/>
          <a:chOff x="0" y="0"/>
          <a:chExt cx="0" cy="0"/>
        </a:xfrm>
      </p:grpSpPr>
      <p:sp>
        <p:nvSpPr>
          <p:cNvPr id="2" name="直排標題 1"/>
          <p:cNvSpPr>
            <a:spLocks noGrp="1"/>
          </p:cNvSpPr>
          <p:nvPr>
            <p:ph type="title" orient="vert"/>
          </p:nvPr>
        </p:nvSpPr>
        <p:spPr>
          <a:xfrm>
            <a:off x="6629400" y="274638"/>
            <a:ext cx="2057400" cy="5851525"/>
          </a:xfrm>
        </p:spPr>
        <p:txBody>
          <a:bodyPr vert="eaVert"/>
          <a:lstStyle/>
          <a:p>
            <a:r>
              <a:rPr lang="zh-TW" altLang="en-US"/>
              <a:t>按一下以編輯母片標題樣式</a:t>
            </a:r>
          </a:p>
        </p:txBody>
      </p:sp>
      <p:sp>
        <p:nvSpPr>
          <p:cNvPr id="3" name="直排文字版面配置區 2"/>
          <p:cNvSpPr>
            <a:spLocks noGrp="1"/>
          </p:cNvSpPr>
          <p:nvPr>
            <p:ph type="body" orient="vert" idx="1"/>
          </p:nvPr>
        </p:nvSpPr>
        <p:spPr>
          <a:xfrm>
            <a:off x="457200" y="274638"/>
            <a:ext cx="6019800" cy="5851525"/>
          </a:xfrm>
        </p:spPr>
        <p:txBody>
          <a:bodyPr vert="eaVert"/>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日期版面配置區 3"/>
          <p:cNvSpPr>
            <a:spLocks noGrp="1"/>
          </p:cNvSpPr>
          <p:nvPr>
            <p:ph type="dt" sz="half" idx="10"/>
          </p:nvPr>
        </p:nvSpPr>
        <p:spPr/>
        <p:txBody>
          <a:bodyPr/>
          <a:lstStyle/>
          <a:p>
            <a:fld id="{3B9BF559-8CFF-4FB3-975C-D07B396450B9}" type="datetimeFigureOut">
              <a:rPr lang="zh-TW" altLang="en-US" smtClean="0"/>
              <a:t>2025/9/10</a:t>
            </a:fld>
            <a:endParaRPr lang="zh-TW" altLang="en-US"/>
          </a:p>
        </p:txBody>
      </p:sp>
      <p:sp>
        <p:nvSpPr>
          <p:cNvPr id="5" name="頁尾版面配置區 4"/>
          <p:cNvSpPr>
            <a:spLocks noGrp="1"/>
          </p:cNvSpPr>
          <p:nvPr>
            <p:ph type="ftr" sz="quarter" idx="11"/>
          </p:nvPr>
        </p:nvSpPr>
        <p:spPr/>
        <p:txBody>
          <a:bodyPr/>
          <a:lstStyle/>
          <a:p>
            <a:endParaRPr lang="zh-TW" altLang="en-US"/>
          </a:p>
        </p:txBody>
      </p:sp>
      <p:sp>
        <p:nvSpPr>
          <p:cNvPr id="6" name="投影片編號版面配置區 5"/>
          <p:cNvSpPr>
            <a:spLocks noGrp="1"/>
          </p:cNvSpPr>
          <p:nvPr>
            <p:ph type="sldNum" sz="quarter" idx="12"/>
          </p:nvPr>
        </p:nvSpPr>
        <p:spPr/>
        <p:txBody>
          <a:bodyPr/>
          <a:lstStyle/>
          <a:p>
            <a:fld id="{A85712D6-D117-4689-84A2-AE1757F2C9F2}" type="slidenum">
              <a:rPr lang="zh-TW" altLang="en-US" smtClean="0"/>
              <a:t>‹#›</a:t>
            </a:fld>
            <a:endParaRPr lang="zh-TW" altLang="en-US"/>
          </a:p>
        </p:txBody>
      </p:sp>
    </p:spTree>
    <p:extLst>
      <p:ext uri="{BB962C8B-B14F-4D97-AF65-F5344CB8AC3E}">
        <p14:creationId xmlns:p14="http://schemas.microsoft.com/office/powerpoint/2010/main" val="19204293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標題及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a:t>按一下以編輯母片標題樣式</a:t>
            </a:r>
          </a:p>
        </p:txBody>
      </p:sp>
      <p:sp>
        <p:nvSpPr>
          <p:cNvPr id="3" name="內容版面配置區 2"/>
          <p:cNvSpPr>
            <a:spLocks noGrp="1"/>
          </p:cNvSpPr>
          <p:nvPr>
            <p:ph idx="1"/>
          </p:nvPr>
        </p:nvSpPr>
        <p:spPr/>
        <p:txBody>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日期版面配置區 3"/>
          <p:cNvSpPr>
            <a:spLocks noGrp="1"/>
          </p:cNvSpPr>
          <p:nvPr>
            <p:ph type="dt" sz="half" idx="10"/>
          </p:nvPr>
        </p:nvSpPr>
        <p:spPr/>
        <p:txBody>
          <a:bodyPr/>
          <a:lstStyle/>
          <a:p>
            <a:fld id="{3B9BF559-8CFF-4FB3-975C-D07B396450B9}" type="datetimeFigureOut">
              <a:rPr lang="zh-TW" altLang="en-US" smtClean="0"/>
              <a:t>2025/9/10</a:t>
            </a:fld>
            <a:endParaRPr lang="zh-TW" altLang="en-US"/>
          </a:p>
        </p:txBody>
      </p:sp>
      <p:sp>
        <p:nvSpPr>
          <p:cNvPr id="5" name="頁尾版面配置區 4"/>
          <p:cNvSpPr>
            <a:spLocks noGrp="1"/>
          </p:cNvSpPr>
          <p:nvPr>
            <p:ph type="ftr" sz="quarter" idx="11"/>
          </p:nvPr>
        </p:nvSpPr>
        <p:spPr/>
        <p:txBody>
          <a:bodyPr/>
          <a:lstStyle/>
          <a:p>
            <a:endParaRPr lang="zh-TW" altLang="en-US"/>
          </a:p>
        </p:txBody>
      </p:sp>
      <p:sp>
        <p:nvSpPr>
          <p:cNvPr id="6" name="投影片編號版面配置區 5"/>
          <p:cNvSpPr>
            <a:spLocks noGrp="1"/>
          </p:cNvSpPr>
          <p:nvPr>
            <p:ph type="sldNum" sz="quarter" idx="12"/>
          </p:nvPr>
        </p:nvSpPr>
        <p:spPr/>
        <p:txBody>
          <a:bodyPr/>
          <a:lstStyle/>
          <a:p>
            <a:fld id="{A85712D6-D117-4689-84A2-AE1757F2C9F2}" type="slidenum">
              <a:rPr lang="zh-TW" altLang="en-US" smtClean="0"/>
              <a:t>‹#›</a:t>
            </a:fld>
            <a:endParaRPr lang="zh-TW" altLang="en-US"/>
          </a:p>
        </p:txBody>
      </p:sp>
    </p:spTree>
    <p:extLst>
      <p:ext uri="{BB962C8B-B14F-4D97-AF65-F5344CB8AC3E}">
        <p14:creationId xmlns:p14="http://schemas.microsoft.com/office/powerpoint/2010/main" val="213940945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章節標題">
    <p:spTree>
      <p:nvGrpSpPr>
        <p:cNvPr id="1" name=""/>
        <p:cNvGrpSpPr/>
        <p:nvPr/>
      </p:nvGrpSpPr>
      <p:grpSpPr>
        <a:xfrm>
          <a:off x="0" y="0"/>
          <a:ext cx="0" cy="0"/>
          <a:chOff x="0" y="0"/>
          <a:chExt cx="0" cy="0"/>
        </a:xfrm>
      </p:grpSpPr>
      <p:sp>
        <p:nvSpPr>
          <p:cNvPr id="2" name="標題 1"/>
          <p:cNvSpPr>
            <a:spLocks noGrp="1"/>
          </p:cNvSpPr>
          <p:nvPr>
            <p:ph type="title"/>
          </p:nvPr>
        </p:nvSpPr>
        <p:spPr>
          <a:xfrm>
            <a:off x="722313" y="4406900"/>
            <a:ext cx="7772400" cy="1362075"/>
          </a:xfrm>
        </p:spPr>
        <p:txBody>
          <a:bodyPr anchor="t"/>
          <a:lstStyle>
            <a:lvl1pPr algn="l">
              <a:defRPr sz="4000" b="1" cap="all"/>
            </a:lvl1pPr>
          </a:lstStyle>
          <a:p>
            <a:r>
              <a:rPr lang="zh-TW" altLang="en-US"/>
              <a:t>按一下以編輯母片標題樣式</a:t>
            </a:r>
          </a:p>
        </p:txBody>
      </p:sp>
      <p:sp>
        <p:nvSpPr>
          <p:cNvPr id="3" name="文字版面配置區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TW" altLang="en-US"/>
              <a:t>按一下以編輯母片文字樣式</a:t>
            </a:r>
          </a:p>
        </p:txBody>
      </p:sp>
      <p:sp>
        <p:nvSpPr>
          <p:cNvPr id="4" name="日期版面配置區 3"/>
          <p:cNvSpPr>
            <a:spLocks noGrp="1"/>
          </p:cNvSpPr>
          <p:nvPr>
            <p:ph type="dt" sz="half" idx="10"/>
          </p:nvPr>
        </p:nvSpPr>
        <p:spPr/>
        <p:txBody>
          <a:bodyPr/>
          <a:lstStyle/>
          <a:p>
            <a:fld id="{3B9BF559-8CFF-4FB3-975C-D07B396450B9}" type="datetimeFigureOut">
              <a:rPr lang="zh-TW" altLang="en-US" smtClean="0"/>
              <a:t>2025/9/10</a:t>
            </a:fld>
            <a:endParaRPr lang="zh-TW" altLang="en-US"/>
          </a:p>
        </p:txBody>
      </p:sp>
      <p:sp>
        <p:nvSpPr>
          <p:cNvPr id="5" name="頁尾版面配置區 4"/>
          <p:cNvSpPr>
            <a:spLocks noGrp="1"/>
          </p:cNvSpPr>
          <p:nvPr>
            <p:ph type="ftr" sz="quarter" idx="11"/>
          </p:nvPr>
        </p:nvSpPr>
        <p:spPr/>
        <p:txBody>
          <a:bodyPr/>
          <a:lstStyle/>
          <a:p>
            <a:endParaRPr lang="zh-TW" altLang="en-US"/>
          </a:p>
        </p:txBody>
      </p:sp>
      <p:sp>
        <p:nvSpPr>
          <p:cNvPr id="6" name="投影片編號版面配置區 5"/>
          <p:cNvSpPr>
            <a:spLocks noGrp="1"/>
          </p:cNvSpPr>
          <p:nvPr>
            <p:ph type="sldNum" sz="quarter" idx="12"/>
          </p:nvPr>
        </p:nvSpPr>
        <p:spPr/>
        <p:txBody>
          <a:bodyPr/>
          <a:lstStyle/>
          <a:p>
            <a:fld id="{A85712D6-D117-4689-84A2-AE1757F2C9F2}" type="slidenum">
              <a:rPr lang="zh-TW" altLang="en-US" smtClean="0"/>
              <a:t>‹#›</a:t>
            </a:fld>
            <a:endParaRPr lang="zh-TW" altLang="en-US"/>
          </a:p>
        </p:txBody>
      </p:sp>
    </p:spTree>
    <p:extLst>
      <p:ext uri="{BB962C8B-B14F-4D97-AF65-F5344CB8AC3E}">
        <p14:creationId xmlns:p14="http://schemas.microsoft.com/office/powerpoint/2010/main" val="285637833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兩項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a:t>按一下以編輯母片標題樣式</a:t>
            </a:r>
          </a:p>
        </p:txBody>
      </p:sp>
      <p:sp>
        <p:nvSpPr>
          <p:cNvPr id="3" name="內容版面配置區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內容版面配置區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5" name="日期版面配置區 4"/>
          <p:cNvSpPr>
            <a:spLocks noGrp="1"/>
          </p:cNvSpPr>
          <p:nvPr>
            <p:ph type="dt" sz="half" idx="10"/>
          </p:nvPr>
        </p:nvSpPr>
        <p:spPr/>
        <p:txBody>
          <a:bodyPr/>
          <a:lstStyle/>
          <a:p>
            <a:fld id="{3B9BF559-8CFF-4FB3-975C-D07B396450B9}" type="datetimeFigureOut">
              <a:rPr lang="zh-TW" altLang="en-US" smtClean="0"/>
              <a:t>2025/9/10</a:t>
            </a:fld>
            <a:endParaRPr lang="zh-TW" altLang="en-US"/>
          </a:p>
        </p:txBody>
      </p:sp>
      <p:sp>
        <p:nvSpPr>
          <p:cNvPr id="6" name="頁尾版面配置區 5"/>
          <p:cNvSpPr>
            <a:spLocks noGrp="1"/>
          </p:cNvSpPr>
          <p:nvPr>
            <p:ph type="ftr" sz="quarter" idx="11"/>
          </p:nvPr>
        </p:nvSpPr>
        <p:spPr/>
        <p:txBody>
          <a:bodyPr/>
          <a:lstStyle/>
          <a:p>
            <a:endParaRPr lang="zh-TW" altLang="en-US"/>
          </a:p>
        </p:txBody>
      </p:sp>
      <p:sp>
        <p:nvSpPr>
          <p:cNvPr id="7" name="投影片編號版面配置區 6"/>
          <p:cNvSpPr>
            <a:spLocks noGrp="1"/>
          </p:cNvSpPr>
          <p:nvPr>
            <p:ph type="sldNum" sz="quarter" idx="12"/>
          </p:nvPr>
        </p:nvSpPr>
        <p:spPr/>
        <p:txBody>
          <a:bodyPr/>
          <a:lstStyle/>
          <a:p>
            <a:fld id="{A85712D6-D117-4689-84A2-AE1757F2C9F2}" type="slidenum">
              <a:rPr lang="zh-TW" altLang="en-US" smtClean="0"/>
              <a:t>‹#›</a:t>
            </a:fld>
            <a:endParaRPr lang="zh-TW" altLang="en-US"/>
          </a:p>
        </p:txBody>
      </p:sp>
    </p:spTree>
    <p:extLst>
      <p:ext uri="{BB962C8B-B14F-4D97-AF65-F5344CB8AC3E}">
        <p14:creationId xmlns:p14="http://schemas.microsoft.com/office/powerpoint/2010/main" val="45766564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對">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lvl1pPr>
              <a:defRPr/>
            </a:lvl1pPr>
          </a:lstStyle>
          <a:p>
            <a:r>
              <a:rPr lang="zh-TW" altLang="en-US"/>
              <a:t>按一下以編輯母片標題樣式</a:t>
            </a:r>
          </a:p>
        </p:txBody>
      </p:sp>
      <p:sp>
        <p:nvSpPr>
          <p:cNvPr id="3" name="文字版面配置區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a:t>按一下以編輯母片文字樣式</a:t>
            </a:r>
          </a:p>
        </p:txBody>
      </p:sp>
      <p:sp>
        <p:nvSpPr>
          <p:cNvPr id="4" name="內容版面配置區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5" name="文字版面配置區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a:t>按一下以編輯母片文字樣式</a:t>
            </a:r>
          </a:p>
        </p:txBody>
      </p:sp>
      <p:sp>
        <p:nvSpPr>
          <p:cNvPr id="6" name="內容版面配置區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7" name="日期版面配置區 6"/>
          <p:cNvSpPr>
            <a:spLocks noGrp="1"/>
          </p:cNvSpPr>
          <p:nvPr>
            <p:ph type="dt" sz="half" idx="10"/>
          </p:nvPr>
        </p:nvSpPr>
        <p:spPr/>
        <p:txBody>
          <a:bodyPr/>
          <a:lstStyle/>
          <a:p>
            <a:fld id="{3B9BF559-8CFF-4FB3-975C-D07B396450B9}" type="datetimeFigureOut">
              <a:rPr lang="zh-TW" altLang="en-US" smtClean="0"/>
              <a:t>2025/9/10</a:t>
            </a:fld>
            <a:endParaRPr lang="zh-TW" altLang="en-US"/>
          </a:p>
        </p:txBody>
      </p:sp>
      <p:sp>
        <p:nvSpPr>
          <p:cNvPr id="8" name="頁尾版面配置區 7"/>
          <p:cNvSpPr>
            <a:spLocks noGrp="1"/>
          </p:cNvSpPr>
          <p:nvPr>
            <p:ph type="ftr" sz="quarter" idx="11"/>
          </p:nvPr>
        </p:nvSpPr>
        <p:spPr/>
        <p:txBody>
          <a:bodyPr/>
          <a:lstStyle/>
          <a:p>
            <a:endParaRPr lang="zh-TW" altLang="en-US"/>
          </a:p>
        </p:txBody>
      </p:sp>
      <p:sp>
        <p:nvSpPr>
          <p:cNvPr id="9" name="投影片編號版面配置區 8"/>
          <p:cNvSpPr>
            <a:spLocks noGrp="1"/>
          </p:cNvSpPr>
          <p:nvPr>
            <p:ph type="sldNum" sz="quarter" idx="12"/>
          </p:nvPr>
        </p:nvSpPr>
        <p:spPr/>
        <p:txBody>
          <a:bodyPr/>
          <a:lstStyle/>
          <a:p>
            <a:fld id="{A85712D6-D117-4689-84A2-AE1757F2C9F2}" type="slidenum">
              <a:rPr lang="zh-TW" altLang="en-US" smtClean="0"/>
              <a:t>‹#›</a:t>
            </a:fld>
            <a:endParaRPr lang="zh-TW" altLang="en-US"/>
          </a:p>
        </p:txBody>
      </p:sp>
    </p:spTree>
    <p:extLst>
      <p:ext uri="{BB962C8B-B14F-4D97-AF65-F5344CB8AC3E}">
        <p14:creationId xmlns:p14="http://schemas.microsoft.com/office/powerpoint/2010/main" val="359701628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只有標題">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a:t>按一下以編輯母片標題樣式</a:t>
            </a:r>
          </a:p>
        </p:txBody>
      </p:sp>
      <p:sp>
        <p:nvSpPr>
          <p:cNvPr id="3" name="日期版面配置區 2"/>
          <p:cNvSpPr>
            <a:spLocks noGrp="1"/>
          </p:cNvSpPr>
          <p:nvPr>
            <p:ph type="dt" sz="half" idx="10"/>
          </p:nvPr>
        </p:nvSpPr>
        <p:spPr/>
        <p:txBody>
          <a:bodyPr/>
          <a:lstStyle/>
          <a:p>
            <a:fld id="{3B9BF559-8CFF-4FB3-975C-D07B396450B9}" type="datetimeFigureOut">
              <a:rPr lang="zh-TW" altLang="en-US" smtClean="0"/>
              <a:t>2025/9/10</a:t>
            </a:fld>
            <a:endParaRPr lang="zh-TW" altLang="en-US"/>
          </a:p>
        </p:txBody>
      </p:sp>
      <p:sp>
        <p:nvSpPr>
          <p:cNvPr id="4" name="頁尾版面配置區 3"/>
          <p:cNvSpPr>
            <a:spLocks noGrp="1"/>
          </p:cNvSpPr>
          <p:nvPr>
            <p:ph type="ftr" sz="quarter" idx="11"/>
          </p:nvPr>
        </p:nvSpPr>
        <p:spPr/>
        <p:txBody>
          <a:bodyPr/>
          <a:lstStyle/>
          <a:p>
            <a:endParaRPr lang="zh-TW" altLang="en-US"/>
          </a:p>
        </p:txBody>
      </p:sp>
      <p:sp>
        <p:nvSpPr>
          <p:cNvPr id="5" name="投影片編號版面配置區 4"/>
          <p:cNvSpPr>
            <a:spLocks noGrp="1"/>
          </p:cNvSpPr>
          <p:nvPr>
            <p:ph type="sldNum" sz="quarter" idx="12"/>
          </p:nvPr>
        </p:nvSpPr>
        <p:spPr/>
        <p:txBody>
          <a:bodyPr/>
          <a:lstStyle/>
          <a:p>
            <a:fld id="{A85712D6-D117-4689-84A2-AE1757F2C9F2}" type="slidenum">
              <a:rPr lang="zh-TW" altLang="en-US" smtClean="0"/>
              <a:t>‹#›</a:t>
            </a:fld>
            <a:endParaRPr lang="zh-TW" altLang="en-US"/>
          </a:p>
        </p:txBody>
      </p:sp>
    </p:spTree>
    <p:extLst>
      <p:ext uri="{BB962C8B-B14F-4D97-AF65-F5344CB8AC3E}">
        <p14:creationId xmlns:p14="http://schemas.microsoft.com/office/powerpoint/2010/main" val="20972102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版面配置區 1"/>
          <p:cNvSpPr>
            <a:spLocks noGrp="1"/>
          </p:cNvSpPr>
          <p:nvPr>
            <p:ph type="dt" sz="half" idx="10"/>
          </p:nvPr>
        </p:nvSpPr>
        <p:spPr/>
        <p:txBody>
          <a:bodyPr/>
          <a:lstStyle/>
          <a:p>
            <a:fld id="{3B9BF559-8CFF-4FB3-975C-D07B396450B9}" type="datetimeFigureOut">
              <a:rPr lang="zh-TW" altLang="en-US" smtClean="0"/>
              <a:t>2025/9/10</a:t>
            </a:fld>
            <a:endParaRPr lang="zh-TW" altLang="en-US"/>
          </a:p>
        </p:txBody>
      </p:sp>
      <p:sp>
        <p:nvSpPr>
          <p:cNvPr id="3" name="頁尾版面配置區 2"/>
          <p:cNvSpPr>
            <a:spLocks noGrp="1"/>
          </p:cNvSpPr>
          <p:nvPr>
            <p:ph type="ftr" sz="quarter" idx="11"/>
          </p:nvPr>
        </p:nvSpPr>
        <p:spPr/>
        <p:txBody>
          <a:bodyPr/>
          <a:lstStyle/>
          <a:p>
            <a:endParaRPr lang="zh-TW" altLang="en-US"/>
          </a:p>
        </p:txBody>
      </p:sp>
      <p:sp>
        <p:nvSpPr>
          <p:cNvPr id="4" name="投影片編號版面配置區 3"/>
          <p:cNvSpPr>
            <a:spLocks noGrp="1"/>
          </p:cNvSpPr>
          <p:nvPr>
            <p:ph type="sldNum" sz="quarter" idx="12"/>
          </p:nvPr>
        </p:nvSpPr>
        <p:spPr/>
        <p:txBody>
          <a:bodyPr/>
          <a:lstStyle/>
          <a:p>
            <a:fld id="{A85712D6-D117-4689-84A2-AE1757F2C9F2}" type="slidenum">
              <a:rPr lang="zh-TW" altLang="en-US" smtClean="0"/>
              <a:t>‹#›</a:t>
            </a:fld>
            <a:endParaRPr lang="zh-TW" altLang="en-US"/>
          </a:p>
        </p:txBody>
      </p:sp>
    </p:spTree>
    <p:extLst>
      <p:ext uri="{BB962C8B-B14F-4D97-AF65-F5344CB8AC3E}">
        <p14:creationId xmlns:p14="http://schemas.microsoft.com/office/powerpoint/2010/main" val="121961537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含標題的內容">
    <p:spTree>
      <p:nvGrpSpPr>
        <p:cNvPr id="1" name=""/>
        <p:cNvGrpSpPr/>
        <p:nvPr/>
      </p:nvGrpSpPr>
      <p:grpSpPr>
        <a:xfrm>
          <a:off x="0" y="0"/>
          <a:ext cx="0" cy="0"/>
          <a:chOff x="0" y="0"/>
          <a:chExt cx="0" cy="0"/>
        </a:xfrm>
      </p:grpSpPr>
      <p:sp>
        <p:nvSpPr>
          <p:cNvPr id="2" name="標題 1"/>
          <p:cNvSpPr>
            <a:spLocks noGrp="1"/>
          </p:cNvSpPr>
          <p:nvPr>
            <p:ph type="title"/>
          </p:nvPr>
        </p:nvSpPr>
        <p:spPr>
          <a:xfrm>
            <a:off x="457200" y="273050"/>
            <a:ext cx="3008313" cy="1162050"/>
          </a:xfrm>
        </p:spPr>
        <p:txBody>
          <a:bodyPr anchor="b"/>
          <a:lstStyle>
            <a:lvl1pPr algn="l">
              <a:defRPr sz="2000" b="1"/>
            </a:lvl1pPr>
          </a:lstStyle>
          <a:p>
            <a:r>
              <a:rPr lang="zh-TW" altLang="en-US"/>
              <a:t>按一下以編輯母片標題樣式</a:t>
            </a:r>
          </a:p>
        </p:txBody>
      </p:sp>
      <p:sp>
        <p:nvSpPr>
          <p:cNvPr id="3" name="內容版面配置區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文字版面配置區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a:t>按一下以編輯母片文字樣式</a:t>
            </a:r>
          </a:p>
        </p:txBody>
      </p:sp>
      <p:sp>
        <p:nvSpPr>
          <p:cNvPr id="5" name="日期版面配置區 4"/>
          <p:cNvSpPr>
            <a:spLocks noGrp="1"/>
          </p:cNvSpPr>
          <p:nvPr>
            <p:ph type="dt" sz="half" idx="10"/>
          </p:nvPr>
        </p:nvSpPr>
        <p:spPr/>
        <p:txBody>
          <a:bodyPr/>
          <a:lstStyle/>
          <a:p>
            <a:fld id="{3B9BF559-8CFF-4FB3-975C-D07B396450B9}" type="datetimeFigureOut">
              <a:rPr lang="zh-TW" altLang="en-US" smtClean="0"/>
              <a:t>2025/9/10</a:t>
            </a:fld>
            <a:endParaRPr lang="zh-TW" altLang="en-US"/>
          </a:p>
        </p:txBody>
      </p:sp>
      <p:sp>
        <p:nvSpPr>
          <p:cNvPr id="6" name="頁尾版面配置區 5"/>
          <p:cNvSpPr>
            <a:spLocks noGrp="1"/>
          </p:cNvSpPr>
          <p:nvPr>
            <p:ph type="ftr" sz="quarter" idx="11"/>
          </p:nvPr>
        </p:nvSpPr>
        <p:spPr/>
        <p:txBody>
          <a:bodyPr/>
          <a:lstStyle/>
          <a:p>
            <a:endParaRPr lang="zh-TW" altLang="en-US"/>
          </a:p>
        </p:txBody>
      </p:sp>
      <p:sp>
        <p:nvSpPr>
          <p:cNvPr id="7" name="投影片編號版面配置區 6"/>
          <p:cNvSpPr>
            <a:spLocks noGrp="1"/>
          </p:cNvSpPr>
          <p:nvPr>
            <p:ph type="sldNum" sz="quarter" idx="12"/>
          </p:nvPr>
        </p:nvSpPr>
        <p:spPr/>
        <p:txBody>
          <a:bodyPr/>
          <a:lstStyle/>
          <a:p>
            <a:fld id="{A85712D6-D117-4689-84A2-AE1757F2C9F2}" type="slidenum">
              <a:rPr lang="zh-TW" altLang="en-US" smtClean="0"/>
              <a:t>‹#›</a:t>
            </a:fld>
            <a:endParaRPr lang="zh-TW" altLang="en-US"/>
          </a:p>
        </p:txBody>
      </p:sp>
    </p:spTree>
    <p:extLst>
      <p:ext uri="{BB962C8B-B14F-4D97-AF65-F5344CB8AC3E}">
        <p14:creationId xmlns:p14="http://schemas.microsoft.com/office/powerpoint/2010/main" val="416262759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含標題的圖片">
    <p:spTree>
      <p:nvGrpSpPr>
        <p:cNvPr id="1" name=""/>
        <p:cNvGrpSpPr/>
        <p:nvPr/>
      </p:nvGrpSpPr>
      <p:grpSpPr>
        <a:xfrm>
          <a:off x="0" y="0"/>
          <a:ext cx="0" cy="0"/>
          <a:chOff x="0" y="0"/>
          <a:chExt cx="0" cy="0"/>
        </a:xfrm>
      </p:grpSpPr>
      <p:sp>
        <p:nvSpPr>
          <p:cNvPr id="2" name="標題 1"/>
          <p:cNvSpPr>
            <a:spLocks noGrp="1"/>
          </p:cNvSpPr>
          <p:nvPr>
            <p:ph type="title"/>
          </p:nvPr>
        </p:nvSpPr>
        <p:spPr>
          <a:xfrm>
            <a:off x="1792288" y="4800600"/>
            <a:ext cx="5486400" cy="566738"/>
          </a:xfrm>
        </p:spPr>
        <p:txBody>
          <a:bodyPr anchor="b"/>
          <a:lstStyle>
            <a:lvl1pPr algn="l">
              <a:defRPr sz="2000" b="1"/>
            </a:lvl1pPr>
          </a:lstStyle>
          <a:p>
            <a:r>
              <a:rPr lang="zh-TW" altLang="en-US"/>
              <a:t>按一下以編輯母片標題樣式</a:t>
            </a:r>
          </a:p>
        </p:txBody>
      </p:sp>
      <p:sp>
        <p:nvSpPr>
          <p:cNvPr id="3" name="圖片版面配置區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TW" altLang="en-US"/>
          </a:p>
        </p:txBody>
      </p:sp>
      <p:sp>
        <p:nvSpPr>
          <p:cNvPr id="4" name="文字版面配置區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a:t>按一下以編輯母片文字樣式</a:t>
            </a:r>
          </a:p>
        </p:txBody>
      </p:sp>
      <p:sp>
        <p:nvSpPr>
          <p:cNvPr id="5" name="日期版面配置區 4"/>
          <p:cNvSpPr>
            <a:spLocks noGrp="1"/>
          </p:cNvSpPr>
          <p:nvPr>
            <p:ph type="dt" sz="half" idx="10"/>
          </p:nvPr>
        </p:nvSpPr>
        <p:spPr/>
        <p:txBody>
          <a:bodyPr/>
          <a:lstStyle/>
          <a:p>
            <a:fld id="{3B9BF559-8CFF-4FB3-975C-D07B396450B9}" type="datetimeFigureOut">
              <a:rPr lang="zh-TW" altLang="en-US" smtClean="0"/>
              <a:t>2025/9/10</a:t>
            </a:fld>
            <a:endParaRPr lang="zh-TW" altLang="en-US"/>
          </a:p>
        </p:txBody>
      </p:sp>
      <p:sp>
        <p:nvSpPr>
          <p:cNvPr id="6" name="頁尾版面配置區 5"/>
          <p:cNvSpPr>
            <a:spLocks noGrp="1"/>
          </p:cNvSpPr>
          <p:nvPr>
            <p:ph type="ftr" sz="quarter" idx="11"/>
          </p:nvPr>
        </p:nvSpPr>
        <p:spPr/>
        <p:txBody>
          <a:bodyPr/>
          <a:lstStyle/>
          <a:p>
            <a:endParaRPr lang="zh-TW" altLang="en-US"/>
          </a:p>
        </p:txBody>
      </p:sp>
      <p:sp>
        <p:nvSpPr>
          <p:cNvPr id="7" name="投影片編號版面配置區 6"/>
          <p:cNvSpPr>
            <a:spLocks noGrp="1"/>
          </p:cNvSpPr>
          <p:nvPr>
            <p:ph type="sldNum" sz="quarter" idx="12"/>
          </p:nvPr>
        </p:nvSpPr>
        <p:spPr/>
        <p:txBody>
          <a:bodyPr/>
          <a:lstStyle/>
          <a:p>
            <a:fld id="{A85712D6-D117-4689-84A2-AE1757F2C9F2}" type="slidenum">
              <a:rPr lang="zh-TW" altLang="en-US" smtClean="0"/>
              <a:t>‹#›</a:t>
            </a:fld>
            <a:endParaRPr lang="zh-TW" altLang="en-US"/>
          </a:p>
        </p:txBody>
      </p:sp>
    </p:spTree>
    <p:extLst>
      <p:ext uri="{BB962C8B-B14F-4D97-AF65-F5344CB8AC3E}">
        <p14:creationId xmlns:p14="http://schemas.microsoft.com/office/powerpoint/2010/main" val="164680763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標題版面配置區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zh-TW" altLang="en-US"/>
              <a:t>按一下以編輯母片標題樣式</a:t>
            </a:r>
          </a:p>
        </p:txBody>
      </p:sp>
      <p:sp>
        <p:nvSpPr>
          <p:cNvPr id="3" name="文字版面配置區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日期版面配置區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B9BF559-8CFF-4FB3-975C-D07B396450B9}" type="datetimeFigureOut">
              <a:rPr lang="zh-TW" altLang="en-US" smtClean="0"/>
              <a:t>2025/9/10</a:t>
            </a:fld>
            <a:endParaRPr lang="zh-TW" altLang="en-US"/>
          </a:p>
        </p:txBody>
      </p:sp>
      <p:sp>
        <p:nvSpPr>
          <p:cNvPr id="5" name="頁尾版面配置區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TW" altLang="en-US"/>
          </a:p>
        </p:txBody>
      </p:sp>
      <p:sp>
        <p:nvSpPr>
          <p:cNvPr id="6" name="投影片編號版面配置區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85712D6-D117-4689-84A2-AE1757F2C9F2}" type="slidenum">
              <a:rPr lang="zh-TW" altLang="en-US" smtClean="0"/>
              <a:t>‹#›</a:t>
            </a:fld>
            <a:endParaRPr lang="zh-TW" altLang="en-US"/>
          </a:p>
        </p:txBody>
      </p:sp>
    </p:spTree>
    <p:extLst>
      <p:ext uri="{BB962C8B-B14F-4D97-AF65-F5344CB8AC3E}">
        <p14:creationId xmlns:p14="http://schemas.microsoft.com/office/powerpoint/2010/main" val="67473018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jpeg"/><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1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jpeg"/><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2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jpeg"/><Relationship Id="rId1" Type="http://schemas.openxmlformats.org/officeDocument/2006/relationships/slideLayout" Target="../slideLayouts/slideLayout2.xml"/><Relationship Id="rId4" Type="http://schemas.openxmlformats.org/officeDocument/2006/relationships/hyperlink" Target="&#36039;&#26009;/1-&#28154;&#35527;&#23416;&#21069;&#29305;&#25945;&#29677;&#23526;&#26045;&#39006;&#23416;&#32722;&#21312;&#40441;&#26550;&#34701;&#21512;&#30332;&#23637;&#20043;&#21021;&#25506;.pptx" TargetMode="Externa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jpeg"/><Relationship Id="rId1" Type="http://schemas.openxmlformats.org/officeDocument/2006/relationships/slideLayout" Target="../slideLayouts/slideLayout2.xml"/><Relationship Id="rId5" Type="http://schemas.openxmlformats.org/officeDocument/2006/relationships/image" Target="../media/image4.jpg"/><Relationship Id="rId4" Type="http://schemas.openxmlformats.org/officeDocument/2006/relationships/hyperlink" Target="&#34701;&#21512;&#25945;&#32946;&#36939;&#34892;&#22294;-&#32645;&#25991;&#21535;.pdf"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標題 3"/>
          <p:cNvSpPr>
            <a:spLocks noGrp="1"/>
          </p:cNvSpPr>
          <p:nvPr>
            <p:ph type="title"/>
          </p:nvPr>
        </p:nvSpPr>
        <p:spPr>
          <a:xfrm>
            <a:off x="611560" y="274638"/>
            <a:ext cx="7848872" cy="1858218"/>
          </a:xfrm>
        </p:spPr>
        <p:style>
          <a:lnRef idx="1">
            <a:schemeClr val="accent6"/>
          </a:lnRef>
          <a:fillRef idx="3">
            <a:schemeClr val="accent6"/>
          </a:fillRef>
          <a:effectRef idx="2">
            <a:schemeClr val="accent6"/>
          </a:effectRef>
          <a:fontRef idx="minor">
            <a:schemeClr val="lt1"/>
          </a:fontRef>
        </p:style>
        <p:txBody>
          <a:bodyPr>
            <a:noAutofit/>
          </a:bodyPr>
          <a:lstStyle/>
          <a:p>
            <a:r>
              <a:rPr lang="zh-TW" altLang="en-US" sz="3500" dirty="0">
                <a:solidFill>
                  <a:schemeClr val="bg1"/>
                </a:solidFill>
                <a:latin typeface="標楷體" panose="03000509000000000000" pitchFamily="65" charset="-120"/>
                <a:ea typeface="標楷體" panose="03000509000000000000" pitchFamily="65" charset="-120"/>
              </a:rPr>
              <a:t>淺談學前視障及集中式特教兩班多層次支持之類融合教育為例</a:t>
            </a:r>
            <a:br>
              <a:rPr lang="en-US" altLang="zh-TW" sz="3500" dirty="0">
                <a:solidFill>
                  <a:schemeClr val="bg1"/>
                </a:solidFill>
                <a:latin typeface="標楷體" panose="03000509000000000000" pitchFamily="65" charset="-120"/>
                <a:ea typeface="標楷體" panose="03000509000000000000" pitchFamily="65" charset="-120"/>
              </a:rPr>
            </a:br>
            <a:r>
              <a:rPr lang="zh-TW" altLang="en-US" sz="3500" dirty="0">
                <a:solidFill>
                  <a:schemeClr val="tx1"/>
                </a:solidFill>
                <a:latin typeface="標楷體" panose="03000509000000000000" pitchFamily="65" charset="-120"/>
                <a:ea typeface="標楷體" panose="03000509000000000000" pitchFamily="65" charset="-120"/>
              </a:rPr>
              <a:t>請翻開</a:t>
            </a:r>
            <a:r>
              <a:rPr lang="en-US" altLang="zh-TW" sz="3500" dirty="0">
                <a:solidFill>
                  <a:schemeClr val="tx1"/>
                </a:solidFill>
                <a:latin typeface="標楷體" panose="03000509000000000000" pitchFamily="65" charset="-120"/>
                <a:ea typeface="標楷體" panose="03000509000000000000" pitchFamily="65" charset="-120"/>
              </a:rPr>
              <a:t>P169</a:t>
            </a:r>
            <a:endParaRPr lang="zh-TW" altLang="en-US" sz="3500" dirty="0">
              <a:solidFill>
                <a:schemeClr val="tx1"/>
              </a:solidFill>
              <a:latin typeface="標楷體" panose="03000509000000000000" pitchFamily="65" charset="-120"/>
              <a:ea typeface="標楷體" panose="03000509000000000000" pitchFamily="65" charset="-120"/>
            </a:endParaRPr>
          </a:p>
        </p:txBody>
      </p:sp>
      <p:sp>
        <p:nvSpPr>
          <p:cNvPr id="9" name="矩形 8"/>
          <p:cNvSpPr/>
          <p:nvPr/>
        </p:nvSpPr>
        <p:spPr>
          <a:xfrm>
            <a:off x="611560" y="2238110"/>
            <a:ext cx="7920880" cy="3207114"/>
          </a:xfrm>
          <a:prstGeom prst="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lnSpc>
                <a:spcPts val="2500"/>
              </a:lnSpc>
            </a:pPr>
            <a:r>
              <a:rPr lang="zh-TW" altLang="en-US" sz="3500" kern="100" dirty="0">
                <a:solidFill>
                  <a:prstClr val="black"/>
                </a:solidFill>
                <a:latin typeface="標楷體" panose="03000509000000000000" pitchFamily="65" charset="-120"/>
                <a:ea typeface="標楷體" panose="03000509000000000000" pitchFamily="65" charset="-120"/>
                <a:cs typeface="Times New Roman"/>
              </a:rPr>
              <a:t>羅文吟 臺北市立啟明學校教師</a:t>
            </a:r>
          </a:p>
        </p:txBody>
      </p:sp>
      <p:pic>
        <p:nvPicPr>
          <p:cNvPr id="1536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028384" y="4549446"/>
            <a:ext cx="427037" cy="2880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矩形 4">
            <a:extLst>
              <a:ext uri="{FF2B5EF4-FFF2-40B4-BE49-F238E27FC236}">
                <a16:creationId xmlns:a16="http://schemas.microsoft.com/office/drawing/2014/main" id="{D1A97CE6-09FA-ECFA-6BF1-5F099DCE0678}"/>
              </a:ext>
            </a:extLst>
          </p:cNvPr>
          <p:cNvSpPr/>
          <p:nvPr/>
        </p:nvSpPr>
        <p:spPr>
          <a:xfrm>
            <a:off x="3491880" y="5085184"/>
            <a:ext cx="5040560" cy="1296144"/>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TW" altLang="en-US" dirty="0"/>
          </a:p>
        </p:txBody>
      </p:sp>
      <p:pic>
        <p:nvPicPr>
          <p:cNvPr id="7" name="圖片 6">
            <a:extLst>
              <a:ext uri="{FF2B5EF4-FFF2-40B4-BE49-F238E27FC236}">
                <a16:creationId xmlns:a16="http://schemas.microsoft.com/office/drawing/2014/main" id="{5273F9D8-BCD4-0FAC-7040-2BDFC71F6FB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11560" y="5550478"/>
            <a:ext cx="7843861" cy="854968"/>
          </a:xfrm>
          <a:prstGeom prst="rect">
            <a:avLst/>
          </a:prstGeom>
        </p:spPr>
      </p:pic>
    </p:spTree>
    <p:extLst>
      <p:ext uri="{BB962C8B-B14F-4D97-AF65-F5344CB8AC3E}">
        <p14:creationId xmlns:p14="http://schemas.microsoft.com/office/powerpoint/2010/main" val="403396475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標題 2">
            <a:extLst>
              <a:ext uri="{FF2B5EF4-FFF2-40B4-BE49-F238E27FC236}">
                <a16:creationId xmlns:a16="http://schemas.microsoft.com/office/drawing/2014/main" id="{2AC9C431-73EA-5043-6F6B-F5CC43401703}"/>
              </a:ext>
            </a:extLst>
          </p:cNvPr>
          <p:cNvSpPr>
            <a:spLocks noGrp="1"/>
          </p:cNvSpPr>
          <p:nvPr>
            <p:ph type="title"/>
          </p:nvPr>
        </p:nvSpPr>
        <p:spPr>
          <a:xfrm>
            <a:off x="323528" y="274638"/>
            <a:ext cx="8496944" cy="868959"/>
          </a:xfrm>
        </p:spPr>
        <p:style>
          <a:lnRef idx="3">
            <a:schemeClr val="lt1"/>
          </a:lnRef>
          <a:fillRef idx="1">
            <a:schemeClr val="accent6"/>
          </a:fillRef>
          <a:effectRef idx="1">
            <a:schemeClr val="accent6"/>
          </a:effectRef>
          <a:fontRef idx="minor">
            <a:schemeClr val="lt1"/>
          </a:fontRef>
        </p:style>
        <p:txBody>
          <a:bodyPr>
            <a:noAutofit/>
          </a:bodyPr>
          <a:lstStyle/>
          <a:p>
            <a:r>
              <a:rPr lang="zh-TW" altLang="zh-TW" sz="3800" b="1" kern="100" dirty="0">
                <a:latin typeface="Calibri" panose="020F0502020204030204" pitchFamily="34" charset="0"/>
                <a:ea typeface="標楷體" panose="03000509000000000000" pitchFamily="65" charset="-120"/>
                <a:cs typeface="Times New Roman" panose="02020603050405020304" pitchFamily="18" charset="0"/>
              </a:rPr>
              <a:t>三、類融合活動的核心理論及活動內容</a:t>
            </a:r>
            <a:endParaRPr lang="zh-TW" altLang="en-US" sz="3800" dirty="0">
              <a:latin typeface="標楷體" panose="03000509000000000000" pitchFamily="65" charset="-120"/>
              <a:ea typeface="標楷體" panose="03000509000000000000" pitchFamily="65" charset="-120"/>
            </a:endParaRPr>
          </a:p>
        </p:txBody>
      </p:sp>
      <p:pic>
        <p:nvPicPr>
          <p:cNvPr id="5" name="內容版面配置區 4">
            <a:extLst>
              <a:ext uri="{FF2B5EF4-FFF2-40B4-BE49-F238E27FC236}">
                <a16:creationId xmlns:a16="http://schemas.microsoft.com/office/drawing/2014/main" id="{F8386CF1-E248-5636-4EC0-8EC9CE53E946}"/>
              </a:ext>
            </a:extLst>
          </p:cNvPr>
          <p:cNvPicPr>
            <a:picLocks noGrp="1" noChangeAspect="1"/>
          </p:cNvPicPr>
          <p:nvPr>
            <p:ph idx="1"/>
          </p:nvPr>
        </p:nvPicPr>
        <p:blipFill>
          <a:blip r:embed="rId2">
            <a:extLst>
              <a:ext uri="{BEBA8EAE-BF5A-486C-A8C5-ECC9F3942E4B}">
                <a14:imgProps xmlns:a14="http://schemas.microsoft.com/office/drawing/2010/main">
                  <a14:imgLayer r:embed="rId3">
                    <a14:imgEffect>
                      <a14:saturation sat="300000"/>
                    </a14:imgEffect>
                  </a14:imgLayer>
                </a14:imgProps>
              </a:ext>
              <a:ext uri="{28A0092B-C50C-407E-A947-70E740481C1C}">
                <a14:useLocalDpi xmlns:a14="http://schemas.microsoft.com/office/drawing/2010/main" val="0"/>
              </a:ext>
            </a:extLst>
          </a:blip>
          <a:stretch>
            <a:fillRect/>
          </a:stretch>
        </p:blipFill>
        <p:spPr>
          <a:xfrm>
            <a:off x="457200" y="1340768"/>
            <a:ext cx="8229599" cy="5400600"/>
          </a:xfrm>
        </p:spPr>
      </p:pic>
      <p:sp>
        <p:nvSpPr>
          <p:cNvPr id="6" name="矩形 5">
            <a:extLst>
              <a:ext uri="{FF2B5EF4-FFF2-40B4-BE49-F238E27FC236}">
                <a16:creationId xmlns:a16="http://schemas.microsoft.com/office/drawing/2014/main" id="{B3004326-A394-1A7E-0967-3666C782C8A9}"/>
              </a:ext>
            </a:extLst>
          </p:cNvPr>
          <p:cNvSpPr/>
          <p:nvPr/>
        </p:nvSpPr>
        <p:spPr>
          <a:xfrm>
            <a:off x="539553" y="1484784"/>
            <a:ext cx="8147246" cy="5256584"/>
          </a:xfrm>
          <a:prstGeom prst="rect">
            <a:avLst/>
          </a:prstGeom>
        </p:spPr>
        <p:style>
          <a:lnRef idx="2">
            <a:schemeClr val="accent2"/>
          </a:lnRef>
          <a:fillRef idx="1">
            <a:schemeClr val="lt1"/>
          </a:fillRef>
          <a:effectRef idx="0">
            <a:schemeClr val="accent2"/>
          </a:effectRef>
          <a:fontRef idx="minor">
            <a:schemeClr val="dk1"/>
          </a:fontRef>
        </p:style>
        <p:txBody>
          <a:bodyPr rtlCol="0" anchor="ctr"/>
          <a:lstStyle/>
          <a:p>
            <a:pPr>
              <a:lnSpc>
                <a:spcPct val="150000"/>
              </a:lnSpc>
              <a:buNone/>
            </a:pPr>
            <a:endParaRPr lang="zh-TW" altLang="zh-TW" sz="2500" b="1" dirty="0"/>
          </a:p>
        </p:txBody>
      </p:sp>
      <p:pic>
        <p:nvPicPr>
          <p:cNvPr id="2" name="圖片 1" descr="已產生圖像">
            <a:extLst>
              <a:ext uri="{FF2B5EF4-FFF2-40B4-BE49-F238E27FC236}">
                <a16:creationId xmlns:a16="http://schemas.microsoft.com/office/drawing/2014/main" id="{52EA005D-AABD-15DA-BFB6-312CFFEC784D}"/>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827584" y="1628800"/>
            <a:ext cx="7488832" cy="4954561"/>
          </a:xfrm>
          <a:prstGeom prst="rect">
            <a:avLst/>
          </a:prstGeom>
          <a:noFill/>
          <a:ln>
            <a:noFill/>
          </a:ln>
        </p:spPr>
      </p:pic>
    </p:spTree>
    <p:extLst>
      <p:ext uri="{BB962C8B-B14F-4D97-AF65-F5344CB8AC3E}">
        <p14:creationId xmlns:p14="http://schemas.microsoft.com/office/powerpoint/2010/main" val="187129805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標題 2">
            <a:extLst>
              <a:ext uri="{FF2B5EF4-FFF2-40B4-BE49-F238E27FC236}">
                <a16:creationId xmlns:a16="http://schemas.microsoft.com/office/drawing/2014/main" id="{33ADE362-B245-A8BD-7F98-639EFCD525DC}"/>
              </a:ext>
            </a:extLst>
          </p:cNvPr>
          <p:cNvSpPr>
            <a:spLocks noGrp="1"/>
          </p:cNvSpPr>
          <p:nvPr>
            <p:ph type="title"/>
          </p:nvPr>
        </p:nvSpPr>
        <p:spPr>
          <a:xfrm>
            <a:off x="457200" y="274638"/>
            <a:ext cx="8229600" cy="1143000"/>
          </a:xfrm>
        </p:spPr>
        <p:style>
          <a:lnRef idx="3">
            <a:schemeClr val="lt1"/>
          </a:lnRef>
          <a:fillRef idx="1">
            <a:schemeClr val="accent6"/>
          </a:fillRef>
          <a:effectRef idx="1">
            <a:schemeClr val="accent6"/>
          </a:effectRef>
          <a:fontRef idx="minor">
            <a:schemeClr val="lt1"/>
          </a:fontRef>
        </p:style>
        <p:txBody>
          <a:bodyPr>
            <a:normAutofit fontScale="90000"/>
          </a:bodyPr>
          <a:lstStyle/>
          <a:p>
            <a:r>
              <a:rPr kumimoji="0" lang="zh-TW" altLang="zh-TW" sz="3800" b="1" i="0" u="none" strike="noStrike" kern="100" cap="none" spc="0" normalizeH="0" baseline="0" noProof="0" dirty="0">
                <a:ln>
                  <a:noFill/>
                </a:ln>
                <a:solidFill>
                  <a:prstClr val="white"/>
                </a:solidFill>
                <a:effectLst/>
                <a:uLnTx/>
                <a:uFillTx/>
                <a:latin typeface="Calibri" panose="020F0502020204030204" pitchFamily="34" charset="0"/>
                <a:ea typeface="標楷體" panose="03000509000000000000" pitchFamily="65" charset="-120"/>
                <a:cs typeface="Times New Roman" panose="02020603050405020304" pitchFamily="18" charset="0"/>
              </a:rPr>
              <a:t>三、類融合活動的核心理論及活動內容</a:t>
            </a:r>
            <a:endParaRPr lang="zh-TW" altLang="en-US" dirty="0">
              <a:latin typeface="標楷體" panose="03000509000000000000" pitchFamily="65" charset="-120"/>
              <a:ea typeface="標楷體" panose="03000509000000000000" pitchFamily="65" charset="-120"/>
            </a:endParaRPr>
          </a:p>
        </p:txBody>
      </p:sp>
      <p:pic>
        <p:nvPicPr>
          <p:cNvPr id="6" name="內容版面配置區 4">
            <a:extLst>
              <a:ext uri="{FF2B5EF4-FFF2-40B4-BE49-F238E27FC236}">
                <a16:creationId xmlns:a16="http://schemas.microsoft.com/office/drawing/2014/main" id="{D395BDC0-28CF-7AA3-04DD-5F267CB8FFE3}"/>
              </a:ext>
            </a:extLst>
          </p:cNvPr>
          <p:cNvPicPr>
            <a:picLocks noGrp="1" noChangeAspect="1"/>
          </p:cNvPicPr>
          <p:nvPr>
            <p:ph idx="1"/>
          </p:nvPr>
        </p:nvPicPr>
        <p:blipFill>
          <a:blip r:embed="rId2">
            <a:extLst>
              <a:ext uri="{BEBA8EAE-BF5A-486C-A8C5-ECC9F3942E4B}">
                <a14:imgProps xmlns:a14="http://schemas.microsoft.com/office/drawing/2010/main">
                  <a14:imgLayer r:embed="rId3">
                    <a14:imgEffect>
                      <a14:saturation sat="300000"/>
                    </a14:imgEffect>
                  </a14:imgLayer>
                </a14:imgProps>
              </a:ext>
              <a:ext uri="{28A0092B-C50C-407E-A947-70E740481C1C}">
                <a14:useLocalDpi xmlns:a14="http://schemas.microsoft.com/office/drawing/2010/main" val="0"/>
              </a:ext>
            </a:extLst>
          </a:blip>
          <a:stretch>
            <a:fillRect/>
          </a:stretch>
        </p:blipFill>
        <p:spPr>
          <a:xfrm>
            <a:off x="467544" y="1431628"/>
            <a:ext cx="8229600" cy="5021708"/>
          </a:xfrm>
        </p:spPr>
      </p:pic>
      <p:sp>
        <p:nvSpPr>
          <p:cNvPr id="9" name="矩形 8">
            <a:extLst>
              <a:ext uri="{FF2B5EF4-FFF2-40B4-BE49-F238E27FC236}">
                <a16:creationId xmlns:a16="http://schemas.microsoft.com/office/drawing/2014/main" id="{A69AD3BC-94AF-EE14-4627-EA7FFA030D81}"/>
              </a:ext>
            </a:extLst>
          </p:cNvPr>
          <p:cNvSpPr/>
          <p:nvPr/>
        </p:nvSpPr>
        <p:spPr>
          <a:xfrm>
            <a:off x="570384" y="1628800"/>
            <a:ext cx="8003232" cy="4680520"/>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nSpc>
                <a:spcPts val="3500"/>
              </a:lnSpc>
            </a:pPr>
            <a:r>
              <a:rPr kumimoji="0" lang="zh-TW" altLang="en-US" sz="2500" b="1" i="0" u="none" strike="noStrike" kern="1200" cap="none" spc="0" normalizeH="0" baseline="0" noProof="0" dirty="0">
                <a:ln>
                  <a:noFill/>
                </a:ln>
                <a:solidFill>
                  <a:prstClr val="black"/>
                </a:solidFill>
                <a:effectLst/>
                <a:uLnTx/>
                <a:uFillTx/>
                <a:latin typeface="Calibri"/>
                <a:ea typeface="新細明體" panose="02020500000000000000" pitchFamily="18" charset="-120"/>
                <a:cs typeface="+mn-cs"/>
              </a:rPr>
              <a:t>融合的主要活動層面兩班的融合</a:t>
            </a:r>
            <a:r>
              <a:rPr kumimoji="0" lang="en-US" altLang="zh-TW" sz="2500" b="1" i="0" u="none" strike="noStrike" kern="1200" cap="none" spc="0" normalizeH="0" baseline="0" noProof="0" dirty="0">
                <a:ln>
                  <a:noFill/>
                </a:ln>
                <a:solidFill>
                  <a:prstClr val="black"/>
                </a:solidFill>
                <a:effectLst/>
                <a:uLnTx/>
                <a:uFillTx/>
                <a:latin typeface="Calibri"/>
                <a:ea typeface="新細明體" panose="02020500000000000000" pitchFamily="18" charset="-120"/>
                <a:cs typeface="+mn-cs"/>
              </a:rPr>
              <a:t>:</a:t>
            </a:r>
            <a:r>
              <a:rPr kumimoji="0" lang="zh-TW" altLang="en-US" sz="2500" b="1" i="0" u="none" strike="noStrike" kern="1200" cap="none" spc="0" normalizeH="0" baseline="0" noProof="0" dirty="0">
                <a:ln>
                  <a:noFill/>
                </a:ln>
                <a:solidFill>
                  <a:prstClr val="black"/>
                </a:solidFill>
                <a:effectLst/>
                <a:uLnTx/>
                <a:uFillTx/>
                <a:latin typeface="Calibri"/>
                <a:ea typeface="新細明體" panose="02020500000000000000" pitchFamily="18" charset="-120"/>
                <a:cs typeface="+mn-cs"/>
              </a:rPr>
              <a:t>課室</a:t>
            </a:r>
            <a:r>
              <a:rPr kumimoji="0" lang="en-US" altLang="zh-TW" sz="2500" b="1" i="0" u="none" strike="noStrike" kern="1200" cap="none" spc="0" normalizeH="0" baseline="0" noProof="0" dirty="0">
                <a:ln>
                  <a:noFill/>
                </a:ln>
                <a:solidFill>
                  <a:prstClr val="black"/>
                </a:solidFill>
                <a:effectLst/>
                <a:uLnTx/>
                <a:uFillTx/>
                <a:latin typeface="Calibri"/>
                <a:ea typeface="新細明體" panose="02020500000000000000" pitchFamily="18" charset="-120"/>
                <a:cs typeface="+mn-cs"/>
              </a:rPr>
              <a:t>+</a:t>
            </a:r>
            <a:r>
              <a:rPr kumimoji="0" lang="zh-TW" altLang="en-US" sz="2500" b="1" i="0" u="none" strike="noStrike" kern="1200" cap="none" spc="0" normalizeH="0" baseline="0" noProof="0" dirty="0">
                <a:ln>
                  <a:noFill/>
                </a:ln>
                <a:solidFill>
                  <a:prstClr val="black"/>
                </a:solidFill>
                <a:effectLst/>
                <a:uLnTx/>
                <a:uFillTx/>
                <a:latin typeface="Calibri"/>
                <a:ea typeface="新細明體" panose="02020500000000000000" pitchFamily="18" charset="-120"/>
                <a:cs typeface="+mn-cs"/>
              </a:rPr>
              <a:t>校內外活動：</a:t>
            </a:r>
            <a:endParaRPr kumimoji="0" lang="en-US" altLang="zh-TW" sz="2500" b="1" i="0" u="none" strike="noStrike" kern="1200" cap="none" spc="0" normalizeH="0" baseline="0" noProof="0" dirty="0">
              <a:ln>
                <a:noFill/>
              </a:ln>
              <a:solidFill>
                <a:prstClr val="black"/>
              </a:solidFill>
              <a:effectLst/>
              <a:uLnTx/>
              <a:uFillTx/>
              <a:latin typeface="Calibri"/>
              <a:ea typeface="新細明體" panose="02020500000000000000" pitchFamily="18" charset="-120"/>
              <a:cs typeface="+mn-cs"/>
            </a:endParaRPr>
          </a:p>
          <a:p>
            <a:pPr marL="342900" indent="-342900">
              <a:lnSpc>
                <a:spcPts val="3500"/>
              </a:lnSpc>
              <a:buFont typeface="Wingdings" panose="05000000000000000000" pitchFamily="2" charset="2"/>
              <a:buChar char="p"/>
            </a:pPr>
            <a:r>
              <a:rPr kumimoji="0" lang="zh-TW" altLang="en-US" sz="2500" b="1" i="0" u="none" strike="noStrike" kern="1200" cap="none" spc="0" normalizeH="0" baseline="0" noProof="0" dirty="0">
                <a:ln>
                  <a:noFill/>
                </a:ln>
                <a:solidFill>
                  <a:schemeClr val="tx1"/>
                </a:solidFill>
                <a:effectLst/>
                <a:uLnTx/>
                <a:uFillTx/>
                <a:latin typeface="Calibri"/>
                <a:ea typeface="新細明體" panose="02020500000000000000" pitchFamily="18" charset="-120"/>
                <a:cs typeface="+mn-cs"/>
              </a:rPr>
              <a:t>全校慶典</a:t>
            </a:r>
            <a:r>
              <a:rPr kumimoji="0" lang="zh-TW" altLang="en-US" sz="2500" b="1" i="0" u="none" strike="noStrike" kern="1200" cap="none" spc="0" normalizeH="0" baseline="0" noProof="0" dirty="0">
                <a:ln>
                  <a:noFill/>
                </a:ln>
                <a:solidFill>
                  <a:prstClr val="black"/>
                </a:solidFill>
                <a:effectLst/>
                <a:uLnTx/>
                <a:uFillTx/>
                <a:latin typeface="Calibri"/>
                <a:ea typeface="新細明體" panose="02020500000000000000" pitchFamily="18" charset="-120"/>
                <a:cs typeface="+mn-cs"/>
              </a:rPr>
              <a:t>（萬聖節、聖誕節、校慶、畢業典禮）</a:t>
            </a:r>
            <a:endParaRPr kumimoji="0" lang="en-US" altLang="zh-TW" sz="2500" b="1" i="0" u="none" strike="noStrike" kern="1200" cap="none" spc="0" normalizeH="0" baseline="0" noProof="0" dirty="0">
              <a:ln>
                <a:noFill/>
              </a:ln>
              <a:solidFill>
                <a:prstClr val="black"/>
              </a:solidFill>
              <a:effectLst/>
              <a:uLnTx/>
              <a:uFillTx/>
              <a:latin typeface="Calibri"/>
              <a:ea typeface="新細明體" panose="02020500000000000000" pitchFamily="18" charset="-120"/>
              <a:cs typeface="+mn-cs"/>
            </a:endParaRPr>
          </a:p>
          <a:p>
            <a:pPr marL="342900" indent="-342900">
              <a:lnSpc>
                <a:spcPts val="3500"/>
              </a:lnSpc>
              <a:buFont typeface="Wingdings" panose="05000000000000000000" pitchFamily="2" charset="2"/>
              <a:buChar char="p"/>
            </a:pPr>
            <a:r>
              <a:rPr kumimoji="0" lang="zh-TW" altLang="en-US" sz="2500" b="1" i="0" u="none" strike="noStrike" kern="1200" cap="none" spc="0" normalizeH="0" baseline="0" noProof="0" dirty="0">
                <a:ln>
                  <a:noFill/>
                </a:ln>
                <a:solidFill>
                  <a:srgbClr val="FF0000"/>
                </a:solidFill>
                <a:effectLst/>
                <a:uLnTx/>
                <a:uFillTx/>
                <a:latin typeface="Calibri"/>
                <a:ea typeface="新細明體" panose="02020500000000000000" pitchFamily="18" charset="-120"/>
                <a:cs typeface="+mn-cs"/>
              </a:rPr>
              <a:t>全校戶外教學</a:t>
            </a:r>
            <a:r>
              <a:rPr kumimoji="0" lang="zh-TW" altLang="en-US" sz="2500" b="1" i="0" u="none" strike="noStrike" kern="1200" cap="none" spc="0" normalizeH="0" baseline="0" noProof="0" dirty="0">
                <a:ln>
                  <a:noFill/>
                </a:ln>
                <a:solidFill>
                  <a:prstClr val="black"/>
                </a:solidFill>
                <a:effectLst/>
                <a:uLnTx/>
                <a:uFillTx/>
                <a:latin typeface="Calibri"/>
                <a:ea typeface="新細明體" panose="02020500000000000000" pitchFamily="18" charset="-120"/>
                <a:cs typeface="+mn-cs"/>
              </a:rPr>
              <a:t>（如木柵動物園、戲水活動）</a:t>
            </a:r>
            <a:endParaRPr kumimoji="0" lang="en-US" altLang="zh-TW" sz="2500" b="1" i="0" u="none" strike="noStrike" kern="1200" cap="none" spc="0" normalizeH="0" baseline="0" noProof="0" dirty="0">
              <a:ln>
                <a:noFill/>
              </a:ln>
              <a:solidFill>
                <a:prstClr val="black"/>
              </a:solidFill>
              <a:effectLst/>
              <a:uLnTx/>
              <a:uFillTx/>
              <a:latin typeface="Calibri"/>
              <a:ea typeface="新細明體" panose="02020500000000000000" pitchFamily="18" charset="-120"/>
              <a:cs typeface="+mn-cs"/>
            </a:endParaRPr>
          </a:p>
          <a:p>
            <a:pPr marL="342900" indent="-342900">
              <a:lnSpc>
                <a:spcPts val="3500"/>
              </a:lnSpc>
              <a:buFont typeface="Wingdings" panose="05000000000000000000" pitchFamily="2" charset="2"/>
              <a:buChar char="p"/>
            </a:pPr>
            <a:r>
              <a:rPr kumimoji="0" lang="zh-TW" altLang="en-US" sz="2500" b="1" i="0" u="none" strike="noStrike" kern="1200" cap="none" spc="0" normalizeH="0" baseline="0" noProof="0" dirty="0">
                <a:ln>
                  <a:noFill/>
                </a:ln>
                <a:solidFill>
                  <a:srgbClr val="FF0000"/>
                </a:solidFill>
                <a:effectLst/>
                <a:uLnTx/>
                <a:uFillTx/>
                <a:latin typeface="Calibri"/>
                <a:ea typeface="新細明體" panose="02020500000000000000" pitchFamily="18" charset="-120"/>
                <a:cs typeface="+mn-cs"/>
              </a:rPr>
              <a:t>社區活動</a:t>
            </a:r>
            <a:r>
              <a:rPr kumimoji="0" lang="zh-TW" altLang="en-US" sz="2500" b="1" i="0" u="none" strike="noStrike" kern="1200" cap="none" spc="0" normalizeH="0" baseline="0" noProof="0" dirty="0">
                <a:ln>
                  <a:noFill/>
                </a:ln>
                <a:solidFill>
                  <a:prstClr val="black"/>
                </a:solidFill>
                <a:effectLst/>
                <a:uLnTx/>
                <a:uFillTx/>
                <a:latin typeface="Calibri"/>
                <a:ea typeface="新細明體" panose="02020500000000000000" pitchFamily="18" charset="-120"/>
                <a:cs typeface="+mn-cs"/>
              </a:rPr>
              <a:t>（天母水道、交通工具參訪等）</a:t>
            </a:r>
            <a:endParaRPr kumimoji="0" lang="en-US" altLang="zh-TW" sz="2500" b="1" i="0" u="none" strike="noStrike" kern="1200" cap="none" spc="0" normalizeH="0" baseline="0" noProof="0" dirty="0">
              <a:ln>
                <a:noFill/>
              </a:ln>
              <a:solidFill>
                <a:prstClr val="black"/>
              </a:solidFill>
              <a:effectLst/>
              <a:uLnTx/>
              <a:uFillTx/>
              <a:latin typeface="Calibri"/>
              <a:ea typeface="新細明體" panose="02020500000000000000" pitchFamily="18" charset="-120"/>
              <a:cs typeface="+mn-cs"/>
            </a:endParaRPr>
          </a:p>
          <a:p>
            <a:pPr marL="342900" indent="-342900">
              <a:lnSpc>
                <a:spcPts val="3500"/>
              </a:lnSpc>
              <a:buFont typeface="Wingdings" panose="05000000000000000000" pitchFamily="2" charset="2"/>
              <a:buChar char="p"/>
            </a:pPr>
            <a:r>
              <a:rPr kumimoji="0" lang="zh-TW" altLang="en-US" sz="2500" b="1" i="0" u="none" strike="noStrike" kern="1200" cap="none" spc="0" normalizeH="0" baseline="0" noProof="0" dirty="0">
                <a:ln>
                  <a:noFill/>
                </a:ln>
                <a:solidFill>
                  <a:srgbClr val="FF0000"/>
                </a:solidFill>
                <a:effectLst/>
                <a:uLnTx/>
                <a:uFillTx/>
                <a:latin typeface="Calibri"/>
                <a:ea typeface="新細明體" panose="02020500000000000000" pitchFamily="18" charset="-120"/>
                <a:cs typeface="+mn-cs"/>
              </a:rPr>
              <a:t>主題活動</a:t>
            </a:r>
            <a:r>
              <a:rPr kumimoji="0" lang="zh-TW" altLang="en-US" sz="2500" b="1" i="0" u="none" strike="noStrike" kern="1200" cap="none" spc="0" normalizeH="0" baseline="0" noProof="0" dirty="0">
                <a:ln>
                  <a:noFill/>
                </a:ln>
                <a:solidFill>
                  <a:prstClr val="black"/>
                </a:solidFill>
                <a:effectLst/>
                <a:uLnTx/>
                <a:uFillTx/>
                <a:latin typeface="Calibri"/>
                <a:ea typeface="新細明體" panose="02020500000000000000" pitchFamily="18" charset="-120"/>
                <a:cs typeface="+mn-cs"/>
              </a:rPr>
              <a:t>（中秋節演劇、母親節、端午節、國慶歌劇等）</a:t>
            </a:r>
            <a:endParaRPr kumimoji="0" lang="en-US" altLang="zh-TW" sz="2500" b="1" i="0" u="none" strike="noStrike" kern="1200" cap="none" spc="0" normalizeH="0" baseline="0" noProof="0" dirty="0">
              <a:ln>
                <a:noFill/>
              </a:ln>
              <a:solidFill>
                <a:prstClr val="black"/>
              </a:solidFill>
              <a:effectLst/>
              <a:uLnTx/>
              <a:uFillTx/>
              <a:latin typeface="Calibri"/>
              <a:ea typeface="新細明體" panose="02020500000000000000" pitchFamily="18" charset="-120"/>
              <a:cs typeface="+mn-cs"/>
            </a:endParaRPr>
          </a:p>
          <a:p>
            <a:pPr marL="342900" indent="-342900">
              <a:lnSpc>
                <a:spcPts val="3500"/>
              </a:lnSpc>
              <a:buFont typeface="Wingdings" panose="05000000000000000000" pitchFamily="2" charset="2"/>
              <a:buChar char="p"/>
            </a:pPr>
            <a:r>
              <a:rPr kumimoji="0" lang="zh-TW" altLang="en-US" sz="2500" b="1" i="0" u="none" strike="noStrike" kern="1200" cap="none" spc="0" normalizeH="0" baseline="0" noProof="0" dirty="0">
                <a:ln>
                  <a:noFill/>
                </a:ln>
                <a:solidFill>
                  <a:srgbClr val="FF0000"/>
                </a:solidFill>
                <a:effectLst/>
                <a:uLnTx/>
                <a:uFillTx/>
                <a:latin typeface="Calibri"/>
                <a:ea typeface="新細明體" panose="02020500000000000000" pitchFamily="18" charset="-120"/>
                <a:cs typeface="+mn-cs"/>
              </a:rPr>
              <a:t>節慶活動</a:t>
            </a:r>
            <a:r>
              <a:rPr kumimoji="0" lang="zh-TW" altLang="en-US" sz="2500" b="1" i="0" u="none" strike="noStrike" kern="1200" cap="none" spc="0" normalizeH="0" baseline="0" noProof="0" dirty="0">
                <a:ln>
                  <a:noFill/>
                </a:ln>
                <a:solidFill>
                  <a:prstClr val="black"/>
                </a:solidFill>
                <a:effectLst/>
                <a:uLnTx/>
                <a:uFillTx/>
                <a:latin typeface="Calibri"/>
                <a:ea typeface="新細明體" panose="02020500000000000000" pitchFamily="18" charset="-120"/>
                <a:cs typeface="+mn-cs"/>
              </a:rPr>
              <a:t>（集體放學、慶生會等）</a:t>
            </a:r>
            <a:endParaRPr kumimoji="0" lang="en-US" altLang="zh-TW" sz="2500" b="1" i="0" u="none" strike="noStrike" kern="1200" cap="none" spc="0" normalizeH="0" baseline="0" noProof="0" dirty="0">
              <a:ln>
                <a:noFill/>
              </a:ln>
              <a:solidFill>
                <a:prstClr val="black"/>
              </a:solidFill>
              <a:effectLst/>
              <a:uLnTx/>
              <a:uFillTx/>
              <a:latin typeface="Calibri"/>
              <a:ea typeface="新細明體" panose="02020500000000000000" pitchFamily="18" charset="-120"/>
              <a:cs typeface="+mn-cs"/>
            </a:endParaRPr>
          </a:p>
          <a:p>
            <a:pPr marL="342900" indent="-342900">
              <a:lnSpc>
                <a:spcPts val="3500"/>
              </a:lnSpc>
              <a:buFont typeface="Wingdings" panose="05000000000000000000" pitchFamily="2" charset="2"/>
              <a:buChar char="p"/>
            </a:pPr>
            <a:r>
              <a:rPr kumimoji="0" lang="zh-TW" altLang="en-US" sz="2500" b="1" i="0" u="none" strike="noStrike" kern="1200" cap="none" spc="0" normalizeH="0" baseline="0" noProof="0" dirty="0">
                <a:ln>
                  <a:noFill/>
                </a:ln>
                <a:solidFill>
                  <a:srgbClr val="FF0000"/>
                </a:solidFill>
                <a:effectLst/>
                <a:uLnTx/>
                <a:uFillTx/>
                <a:latin typeface="Calibri"/>
                <a:ea typeface="新細明體" panose="02020500000000000000" pitchFamily="18" charset="-120"/>
                <a:cs typeface="+mn-cs"/>
              </a:rPr>
              <a:t>其他活動</a:t>
            </a:r>
            <a:r>
              <a:rPr kumimoji="0" lang="zh-TW" altLang="en-US" sz="2500" b="1" i="0" u="none" strike="noStrike" kern="1200" cap="none" spc="0" normalizeH="0" baseline="0" noProof="0" dirty="0">
                <a:ln>
                  <a:noFill/>
                </a:ln>
                <a:solidFill>
                  <a:prstClr val="black"/>
                </a:solidFill>
                <a:effectLst/>
                <a:uLnTx/>
                <a:uFillTx/>
                <a:latin typeface="Calibri"/>
                <a:ea typeface="新細明體" panose="02020500000000000000" pitchFamily="18" charset="-120"/>
                <a:cs typeface="+mn-cs"/>
              </a:rPr>
              <a:t>（</a:t>
            </a:r>
            <a:r>
              <a:rPr lang="zh-TW" altLang="en-US" sz="2500" b="1" dirty="0">
                <a:solidFill>
                  <a:prstClr val="black"/>
                </a:solidFill>
                <a:latin typeface="Calibri"/>
                <a:ea typeface="新細明體" panose="02020500000000000000" pitchFamily="18" charset="-120"/>
              </a:rPr>
              <a:t>主題活動的</a:t>
            </a:r>
            <a:r>
              <a:rPr kumimoji="0" lang="zh-TW" altLang="en-US" sz="2500" b="1" i="0" u="none" strike="noStrike" kern="1200" cap="none" spc="0" normalizeH="0" baseline="0" noProof="0" dirty="0">
                <a:ln>
                  <a:noFill/>
                </a:ln>
                <a:solidFill>
                  <a:prstClr val="black"/>
                </a:solidFill>
                <a:effectLst/>
                <a:uLnTx/>
                <a:uFillTx/>
                <a:latin typeface="Calibri"/>
                <a:ea typeface="新細明體" panose="02020500000000000000" pitchFamily="18" charset="-120"/>
                <a:cs typeface="+mn-cs"/>
              </a:rPr>
              <a:t>戶外教學、升級典禮等）</a:t>
            </a:r>
            <a:endParaRPr kumimoji="0" lang="en-US" altLang="zh-TW" sz="2500" b="1" i="0" u="none" strike="noStrike" kern="1200" cap="none" spc="0" normalizeH="0" baseline="0" noProof="0" dirty="0">
              <a:ln>
                <a:noFill/>
              </a:ln>
              <a:solidFill>
                <a:prstClr val="black"/>
              </a:solidFill>
              <a:effectLst/>
              <a:uLnTx/>
              <a:uFillTx/>
              <a:latin typeface="Calibri"/>
              <a:ea typeface="新細明體" panose="02020500000000000000" pitchFamily="18" charset="-120"/>
              <a:cs typeface="+mn-cs"/>
            </a:endParaRPr>
          </a:p>
          <a:p>
            <a:pPr>
              <a:lnSpc>
                <a:spcPct val="150000"/>
              </a:lnSpc>
              <a:buNone/>
            </a:pPr>
            <a:r>
              <a:rPr kumimoji="0" lang="zh-TW" altLang="en-US" sz="2500" b="1" i="0" u="none" strike="noStrike" kern="1200" cap="none" spc="0" normalizeH="0" baseline="0" noProof="0" dirty="0">
                <a:ln>
                  <a:noFill/>
                </a:ln>
                <a:solidFill>
                  <a:prstClr val="black"/>
                </a:solidFill>
                <a:effectLst/>
                <a:uLnTx/>
                <a:uFillTx/>
                <a:latin typeface="Calibri"/>
                <a:ea typeface="新細明體" panose="02020500000000000000" pitchFamily="18" charset="-120"/>
                <a:cs typeface="+mn-cs"/>
              </a:rPr>
              <a:t>👉 這些活動讓孩子們在不同情境中自然融合，互相學習。</a:t>
            </a:r>
            <a:endParaRPr lang="zh-TW" altLang="zh-TW" sz="3000" dirty="0">
              <a:solidFill>
                <a:schemeClr val="bg1"/>
              </a:solidFill>
            </a:endParaRPr>
          </a:p>
        </p:txBody>
      </p:sp>
    </p:spTree>
    <p:extLst>
      <p:ext uri="{BB962C8B-B14F-4D97-AF65-F5344CB8AC3E}">
        <p14:creationId xmlns:p14="http://schemas.microsoft.com/office/powerpoint/2010/main" val="94003640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標題 2">
            <a:extLst>
              <a:ext uri="{FF2B5EF4-FFF2-40B4-BE49-F238E27FC236}">
                <a16:creationId xmlns:a16="http://schemas.microsoft.com/office/drawing/2014/main" id="{E8C62075-3226-B216-B20D-2E21465E6533}"/>
              </a:ext>
            </a:extLst>
          </p:cNvPr>
          <p:cNvSpPr>
            <a:spLocks noGrp="1"/>
          </p:cNvSpPr>
          <p:nvPr>
            <p:ph type="title"/>
          </p:nvPr>
        </p:nvSpPr>
        <p:spPr>
          <a:xfrm>
            <a:off x="457200" y="274638"/>
            <a:ext cx="8229600" cy="994121"/>
          </a:xfrm>
        </p:spPr>
        <p:style>
          <a:lnRef idx="3">
            <a:schemeClr val="lt1"/>
          </a:lnRef>
          <a:fillRef idx="1">
            <a:schemeClr val="accent6"/>
          </a:fillRef>
          <a:effectRef idx="1">
            <a:schemeClr val="accent6"/>
          </a:effectRef>
          <a:fontRef idx="minor">
            <a:schemeClr val="lt1"/>
          </a:fontRef>
        </p:style>
        <p:txBody>
          <a:bodyPr>
            <a:normAutofit fontScale="90000"/>
          </a:bodyPr>
          <a:lstStyle/>
          <a:p>
            <a:r>
              <a:rPr kumimoji="0" lang="zh-TW" altLang="zh-TW" sz="3800" b="1" i="0" u="none" strike="noStrike" kern="100" cap="none" spc="0" normalizeH="0" baseline="0" noProof="0" dirty="0">
                <a:ln>
                  <a:noFill/>
                </a:ln>
                <a:solidFill>
                  <a:prstClr val="white"/>
                </a:solidFill>
                <a:effectLst/>
                <a:uLnTx/>
                <a:uFillTx/>
                <a:latin typeface="Calibri" panose="020F0502020204030204" pitchFamily="34" charset="0"/>
                <a:ea typeface="標楷體" panose="03000509000000000000" pitchFamily="65" charset="-120"/>
                <a:cs typeface="Times New Roman" panose="02020603050405020304" pitchFamily="18" charset="0"/>
              </a:rPr>
              <a:t>三、類融合活動的核心理論及活動內容</a:t>
            </a:r>
            <a:endParaRPr lang="zh-TW" altLang="en-US" dirty="0">
              <a:latin typeface="標楷體" panose="03000509000000000000" pitchFamily="65" charset="-120"/>
              <a:ea typeface="標楷體" panose="03000509000000000000" pitchFamily="65" charset="-120"/>
            </a:endParaRPr>
          </a:p>
        </p:txBody>
      </p:sp>
      <p:pic>
        <p:nvPicPr>
          <p:cNvPr id="5" name="內容版面配置區 4">
            <a:extLst>
              <a:ext uri="{FF2B5EF4-FFF2-40B4-BE49-F238E27FC236}">
                <a16:creationId xmlns:a16="http://schemas.microsoft.com/office/drawing/2014/main" id="{689B3B54-71BC-5E93-3F66-34B1B8F66B77}"/>
              </a:ext>
            </a:extLst>
          </p:cNvPr>
          <p:cNvPicPr>
            <a:picLocks noGrp="1" noChangeAspect="1"/>
          </p:cNvPicPr>
          <p:nvPr>
            <p:ph idx="1"/>
          </p:nvPr>
        </p:nvPicPr>
        <p:blipFill>
          <a:blip r:embed="rId2">
            <a:extLst>
              <a:ext uri="{BEBA8EAE-BF5A-486C-A8C5-ECC9F3942E4B}">
                <a14:imgProps xmlns:a14="http://schemas.microsoft.com/office/drawing/2010/main">
                  <a14:imgLayer r:embed="rId3">
                    <a14:imgEffect>
                      <a14:saturation sat="300000"/>
                    </a14:imgEffect>
                  </a14:imgLayer>
                </a14:imgProps>
              </a:ext>
              <a:ext uri="{28A0092B-C50C-407E-A947-70E740481C1C}">
                <a14:useLocalDpi xmlns:a14="http://schemas.microsoft.com/office/drawing/2010/main" val="0"/>
              </a:ext>
            </a:extLst>
          </a:blip>
          <a:stretch>
            <a:fillRect/>
          </a:stretch>
        </p:blipFill>
        <p:spPr>
          <a:xfrm>
            <a:off x="457200" y="1268760"/>
            <a:ext cx="8229599" cy="5472608"/>
          </a:xfrm>
        </p:spPr>
      </p:pic>
      <p:sp>
        <p:nvSpPr>
          <p:cNvPr id="10" name="矩形 9">
            <a:extLst>
              <a:ext uri="{FF2B5EF4-FFF2-40B4-BE49-F238E27FC236}">
                <a16:creationId xmlns:a16="http://schemas.microsoft.com/office/drawing/2014/main" id="{D9BD28FB-547D-5E96-DB74-90262D848E19}"/>
              </a:ext>
            </a:extLst>
          </p:cNvPr>
          <p:cNvSpPr/>
          <p:nvPr/>
        </p:nvSpPr>
        <p:spPr>
          <a:xfrm>
            <a:off x="539552" y="1412776"/>
            <a:ext cx="8147246" cy="5170586"/>
          </a:xfrm>
          <a:prstGeom prst="rect">
            <a:avLst/>
          </a:prstGeom>
        </p:spPr>
        <p:style>
          <a:lnRef idx="2">
            <a:schemeClr val="accent2"/>
          </a:lnRef>
          <a:fillRef idx="1">
            <a:schemeClr val="lt1"/>
          </a:fillRef>
          <a:effectRef idx="0">
            <a:schemeClr val="accent2"/>
          </a:effectRef>
          <a:fontRef idx="minor">
            <a:schemeClr val="dk1"/>
          </a:fontRef>
        </p:style>
        <p:txBody>
          <a:bodyPr rtlCol="0" anchor="ctr"/>
          <a:lstStyle/>
          <a:p>
            <a:pPr>
              <a:lnSpc>
                <a:spcPct val="150000"/>
              </a:lnSpc>
            </a:pPr>
            <a:r>
              <a:rPr kumimoji="0" lang="zh-TW" altLang="en-US" sz="2500" b="1" i="0" u="none" strike="noStrike" kern="1200" cap="none" spc="0" normalizeH="0" baseline="0" noProof="0" dirty="0">
                <a:ln>
                  <a:noFill/>
                </a:ln>
                <a:solidFill>
                  <a:prstClr val="black"/>
                </a:solidFill>
                <a:effectLst/>
                <a:uLnTx/>
                <a:uFillTx/>
                <a:latin typeface="Calibri"/>
                <a:ea typeface="新細明體" panose="02020500000000000000" pitchFamily="18" charset="-120"/>
                <a:cs typeface="+mn-cs"/>
              </a:rPr>
              <a:t>📌</a:t>
            </a:r>
            <a:r>
              <a:rPr lang="zh-TW" altLang="en-US" sz="3000" b="1" dirty="0"/>
              <a:t>融合的核心：大角落活動</a:t>
            </a:r>
            <a:endParaRPr lang="en-US" altLang="zh-TW" sz="3000" b="1" dirty="0"/>
          </a:p>
          <a:p>
            <a:pPr marL="342900" indent="-342900">
              <a:lnSpc>
                <a:spcPct val="150000"/>
              </a:lnSpc>
              <a:buFont typeface="Wingdings" panose="05000000000000000000" pitchFamily="2" charset="2"/>
              <a:buChar char="p"/>
            </a:pPr>
            <a:r>
              <a:rPr lang="zh-TW" altLang="en-US" sz="2500" b="1" dirty="0"/>
              <a:t>太陽班角落：大積木角、生活角、體遊角（內）、工作角、益智角、玩具角</a:t>
            </a:r>
            <a:endParaRPr lang="en-US" altLang="zh-TW" sz="2500" b="1" dirty="0"/>
          </a:p>
          <a:p>
            <a:pPr marL="342900" indent="-342900">
              <a:lnSpc>
                <a:spcPct val="150000"/>
              </a:lnSpc>
              <a:buFont typeface="Wingdings" panose="05000000000000000000" pitchFamily="2" charset="2"/>
              <a:buChar char="p"/>
            </a:pPr>
            <a:r>
              <a:rPr lang="zh-TW" altLang="en-US" sz="2500" b="1" dirty="0"/>
              <a:t>彩虹班角落：益智角、音樂角、美容角、美甲角、語文角、操作角、故事角、體遊角（外）、美勞角、美髮角</a:t>
            </a:r>
            <a:endParaRPr lang="en-US" altLang="zh-TW" sz="2500" b="1" dirty="0"/>
          </a:p>
          <a:p>
            <a:pPr>
              <a:lnSpc>
                <a:spcPct val="150000"/>
              </a:lnSpc>
            </a:pPr>
            <a:r>
              <a:rPr lang="zh-TW" altLang="en-US" sz="2500" b="1" dirty="0"/>
              <a:t>👉 學生可自由選擇到不同班級的角落探索，形成「雙箭頭式」的互動，增加融合的深度。</a:t>
            </a:r>
            <a:endParaRPr lang="zh-TW" altLang="zh-TW" sz="3000" dirty="0">
              <a:solidFill>
                <a:schemeClr val="bg1"/>
              </a:solidFill>
            </a:endParaRPr>
          </a:p>
        </p:txBody>
      </p:sp>
    </p:spTree>
    <p:extLst>
      <p:ext uri="{BB962C8B-B14F-4D97-AF65-F5344CB8AC3E}">
        <p14:creationId xmlns:p14="http://schemas.microsoft.com/office/powerpoint/2010/main" val="291039274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457200" y="274638"/>
            <a:ext cx="8229600" cy="922114"/>
          </a:xfrm>
        </p:spPr>
        <p:style>
          <a:lnRef idx="2">
            <a:schemeClr val="accent6">
              <a:shade val="15000"/>
            </a:schemeClr>
          </a:lnRef>
          <a:fillRef idx="1">
            <a:schemeClr val="accent6"/>
          </a:fillRef>
          <a:effectRef idx="0">
            <a:schemeClr val="accent6"/>
          </a:effectRef>
          <a:fontRef idx="minor">
            <a:schemeClr val="lt1"/>
          </a:fontRef>
        </p:style>
        <p:txBody>
          <a:bodyPr>
            <a:normAutofit fontScale="90000"/>
          </a:bodyPr>
          <a:lstStyle/>
          <a:p>
            <a:r>
              <a:rPr kumimoji="0" lang="zh-TW" altLang="zh-TW" sz="3800" b="1" i="0" u="none" strike="noStrike" kern="100" cap="none" spc="0" normalizeH="0" baseline="0" noProof="0" dirty="0">
                <a:ln>
                  <a:noFill/>
                </a:ln>
                <a:solidFill>
                  <a:prstClr val="white"/>
                </a:solidFill>
                <a:effectLst/>
                <a:uLnTx/>
                <a:uFillTx/>
                <a:latin typeface="Calibri" panose="020F0502020204030204" pitchFamily="34" charset="0"/>
                <a:ea typeface="標楷體" panose="03000509000000000000" pitchFamily="65" charset="-120"/>
                <a:cs typeface="Times New Roman" panose="02020603050405020304" pitchFamily="18" charset="0"/>
              </a:rPr>
              <a:t>三、類融合活動的核心理論及活動內容</a:t>
            </a:r>
            <a:endParaRPr lang="zh-TW" altLang="en-US" sz="3500" dirty="0">
              <a:solidFill>
                <a:schemeClr val="tx1"/>
              </a:solidFill>
              <a:latin typeface="標楷體" panose="03000509000000000000" pitchFamily="65" charset="-120"/>
              <a:ea typeface="標楷體" panose="03000509000000000000" pitchFamily="65" charset="-120"/>
            </a:endParaRPr>
          </a:p>
        </p:txBody>
      </p:sp>
      <p:pic>
        <p:nvPicPr>
          <p:cNvPr id="4" name="內容版面配置區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rot="10800000">
            <a:off x="510229" y="1186002"/>
            <a:ext cx="8208911" cy="5339342"/>
          </a:xfrm>
          <a:ln>
            <a:solidFill>
              <a:schemeClr val="bg2"/>
            </a:solidFill>
          </a:ln>
        </p:spPr>
      </p:pic>
      <p:sp>
        <p:nvSpPr>
          <p:cNvPr id="3" name="矩形 2">
            <a:extLst>
              <a:ext uri="{FF2B5EF4-FFF2-40B4-BE49-F238E27FC236}">
                <a16:creationId xmlns:a16="http://schemas.microsoft.com/office/drawing/2014/main" id="{1FDA75DE-2ABC-08D8-8805-2A997B1125B8}"/>
              </a:ext>
            </a:extLst>
          </p:cNvPr>
          <p:cNvSpPr/>
          <p:nvPr/>
        </p:nvSpPr>
        <p:spPr>
          <a:xfrm>
            <a:off x="611560" y="1398786"/>
            <a:ext cx="7874466" cy="4588631"/>
          </a:xfrm>
          <a:prstGeom prst="rect">
            <a:avLst/>
          </a:prstGeom>
        </p:spPr>
        <p:style>
          <a:lnRef idx="2">
            <a:schemeClr val="accent2"/>
          </a:lnRef>
          <a:fillRef idx="1">
            <a:schemeClr val="lt1"/>
          </a:fillRef>
          <a:effectRef idx="0">
            <a:schemeClr val="accent2"/>
          </a:effectRef>
          <a:fontRef idx="minor">
            <a:schemeClr val="dk1"/>
          </a:fontRef>
        </p:style>
        <p:txBody>
          <a:bodyPr rtlCol="0" anchor="ctr"/>
          <a:lstStyle/>
          <a:p>
            <a:pPr>
              <a:lnSpc>
                <a:spcPct val="150000"/>
              </a:lnSpc>
              <a:buNone/>
            </a:pPr>
            <a:r>
              <a:rPr lang="zh-TW" altLang="en-US" sz="3000" b="1" dirty="0"/>
              <a:t>戶外教學</a:t>
            </a:r>
          </a:p>
          <a:p>
            <a:pPr>
              <a:lnSpc>
                <a:spcPct val="150000"/>
              </a:lnSpc>
              <a:buNone/>
            </a:pPr>
            <a:r>
              <a:rPr lang="zh-TW" altLang="en-US" sz="3000" dirty="0"/>
              <a:t>共同的校外體驗，例如：</a:t>
            </a:r>
          </a:p>
          <a:p>
            <a:pPr>
              <a:lnSpc>
                <a:spcPct val="150000"/>
              </a:lnSpc>
              <a:buFont typeface="Arial" panose="020B0604020202020204" pitchFamily="34" charset="0"/>
              <a:buChar char="•"/>
            </a:pPr>
            <a:r>
              <a:rPr lang="zh-TW" altLang="en-US" sz="3000" b="1" dirty="0"/>
              <a:t>防災科學教育館</a:t>
            </a:r>
            <a:endParaRPr lang="zh-TW" altLang="en-US" sz="3000" dirty="0"/>
          </a:p>
          <a:p>
            <a:pPr>
              <a:lnSpc>
                <a:spcPct val="150000"/>
              </a:lnSpc>
              <a:buFont typeface="Arial" panose="020B0604020202020204" pitchFamily="34" charset="0"/>
              <a:buChar char="•"/>
            </a:pPr>
            <a:r>
              <a:rPr lang="zh-TW" altLang="en-US" sz="3000" b="1" dirty="0"/>
              <a:t>追風奇幻島</a:t>
            </a:r>
            <a:endParaRPr lang="zh-TW" altLang="en-US" sz="3000" dirty="0"/>
          </a:p>
          <a:p>
            <a:pPr>
              <a:lnSpc>
                <a:spcPct val="150000"/>
              </a:lnSpc>
              <a:buNone/>
            </a:pPr>
            <a:r>
              <a:rPr lang="zh-TW" altLang="en-US" sz="3000" dirty="0"/>
              <a:t>讓學生在真實環境中體驗、學習與合作。</a:t>
            </a:r>
            <a:endParaRPr lang="en-US" altLang="zh-TW" sz="3000" dirty="0"/>
          </a:p>
          <a:p>
            <a:pPr>
              <a:lnSpc>
                <a:spcPct val="150000"/>
              </a:lnSpc>
              <a:buNone/>
            </a:pPr>
            <a:endParaRPr lang="zh-TW" altLang="en-US" sz="3000" dirty="0"/>
          </a:p>
        </p:txBody>
      </p:sp>
    </p:spTree>
    <p:extLst>
      <p:ext uri="{BB962C8B-B14F-4D97-AF65-F5344CB8AC3E}">
        <p14:creationId xmlns:p14="http://schemas.microsoft.com/office/powerpoint/2010/main" val="202353548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內容版面配置區 4">
            <a:extLst>
              <a:ext uri="{FF2B5EF4-FFF2-40B4-BE49-F238E27FC236}">
                <a16:creationId xmlns:a16="http://schemas.microsoft.com/office/drawing/2014/main" id="{E509DE7A-B0A0-6565-4C3F-874C289492C5}"/>
              </a:ext>
            </a:extLst>
          </p:cNvPr>
          <p:cNvPicPr>
            <a:picLocks noGrp="1" noChangeAspect="1"/>
          </p:cNvPicPr>
          <p:nvPr>
            <p:ph idx="1"/>
          </p:nvPr>
        </p:nvPicPr>
        <p:blipFill>
          <a:blip r:embed="rId2"/>
          <a:stretch>
            <a:fillRect/>
          </a:stretch>
        </p:blipFill>
        <p:spPr>
          <a:xfrm>
            <a:off x="457200" y="1417638"/>
            <a:ext cx="8229600" cy="5355312"/>
          </a:xfrm>
          <a:prstGeom prst="rect">
            <a:avLst/>
          </a:prstGeom>
        </p:spPr>
      </p:pic>
      <p:sp>
        <p:nvSpPr>
          <p:cNvPr id="4" name="標題 1">
            <a:extLst>
              <a:ext uri="{FF2B5EF4-FFF2-40B4-BE49-F238E27FC236}">
                <a16:creationId xmlns:a16="http://schemas.microsoft.com/office/drawing/2014/main" id="{AC5660E1-901B-9FE1-20C3-F49C4CD60F65}"/>
              </a:ext>
            </a:extLst>
          </p:cNvPr>
          <p:cNvSpPr>
            <a:spLocks noGrp="1"/>
          </p:cNvSpPr>
          <p:nvPr>
            <p:ph type="title"/>
          </p:nvPr>
        </p:nvSpPr>
        <p:spPr>
          <a:xfrm>
            <a:off x="457200" y="274638"/>
            <a:ext cx="8229600" cy="994122"/>
          </a:xfrm>
        </p:spPr>
        <p:style>
          <a:lnRef idx="2">
            <a:schemeClr val="accent6">
              <a:shade val="15000"/>
            </a:schemeClr>
          </a:lnRef>
          <a:fillRef idx="1">
            <a:schemeClr val="accent6"/>
          </a:fillRef>
          <a:effectRef idx="0">
            <a:schemeClr val="accent6"/>
          </a:effectRef>
          <a:fontRef idx="minor">
            <a:schemeClr val="lt1"/>
          </a:fontRef>
        </p:style>
        <p:txBody>
          <a:bodyPr>
            <a:normAutofit/>
          </a:bodyPr>
          <a:lstStyle/>
          <a:p>
            <a:r>
              <a:rPr kumimoji="0" lang="zh-TW" altLang="zh-TW" sz="3400" b="1" i="0" u="none" strike="noStrike" kern="100" cap="none" spc="0" normalizeH="0" baseline="0" noProof="0">
                <a:ln>
                  <a:noFill/>
                </a:ln>
                <a:solidFill>
                  <a:prstClr val="white"/>
                </a:solidFill>
                <a:effectLst/>
                <a:uLnTx/>
                <a:uFillTx/>
                <a:latin typeface="Calibri" panose="020F0502020204030204" pitchFamily="34" charset="0"/>
                <a:ea typeface="標楷體" panose="03000509000000000000" pitchFamily="65" charset="-120"/>
                <a:cs typeface="Times New Roman" panose="02020603050405020304" pitchFamily="18" charset="0"/>
              </a:rPr>
              <a:t>三、類融合活動的核心理論及活動內容</a:t>
            </a:r>
            <a:endParaRPr lang="zh-TW" altLang="en-US" sz="3000" dirty="0">
              <a:latin typeface="標楷體" panose="03000509000000000000" pitchFamily="65" charset="-120"/>
              <a:ea typeface="標楷體" panose="03000509000000000000" pitchFamily="65" charset="-120"/>
            </a:endParaRPr>
          </a:p>
        </p:txBody>
      </p:sp>
      <p:sp>
        <p:nvSpPr>
          <p:cNvPr id="2" name="矩形 1">
            <a:extLst>
              <a:ext uri="{FF2B5EF4-FFF2-40B4-BE49-F238E27FC236}">
                <a16:creationId xmlns:a16="http://schemas.microsoft.com/office/drawing/2014/main" id="{688BB790-AEEF-C52F-1D60-62F8A2E69F11}"/>
              </a:ext>
            </a:extLst>
          </p:cNvPr>
          <p:cNvSpPr/>
          <p:nvPr/>
        </p:nvSpPr>
        <p:spPr>
          <a:xfrm>
            <a:off x="537820" y="1463712"/>
            <a:ext cx="8066628" cy="5205648"/>
          </a:xfrm>
          <a:prstGeom prst="rect">
            <a:avLst/>
          </a:prstGeom>
        </p:spPr>
        <p:style>
          <a:lnRef idx="2">
            <a:schemeClr val="accent2"/>
          </a:lnRef>
          <a:fillRef idx="1">
            <a:schemeClr val="lt1"/>
          </a:fillRef>
          <a:effectRef idx="0">
            <a:schemeClr val="accent2"/>
          </a:effectRef>
          <a:fontRef idx="minor">
            <a:schemeClr val="dk1"/>
          </a:fontRef>
        </p:style>
        <p:txBody>
          <a:bodyPr rtlCol="0" anchor="ctr"/>
          <a:lstStyle/>
          <a:p>
            <a:r>
              <a:rPr lang="zh-TW" altLang="en-US" sz="2800" dirty="0"/>
              <a:t>大角落活動</a:t>
            </a:r>
            <a:r>
              <a:rPr lang="en-US" altLang="zh-TW" sz="2800" dirty="0"/>
              <a:t>-</a:t>
            </a:r>
            <a:r>
              <a:rPr lang="zh-TW" altLang="en-US" sz="2800" dirty="0"/>
              <a:t>設計概況</a:t>
            </a:r>
            <a:endParaRPr lang="en-US" altLang="zh-TW" sz="2800" dirty="0"/>
          </a:p>
          <a:p>
            <a:endParaRPr lang="en-US" altLang="zh-TW" sz="2800" dirty="0"/>
          </a:p>
          <a:p>
            <a:endParaRPr lang="en-US" altLang="zh-TW" sz="2800" dirty="0"/>
          </a:p>
          <a:p>
            <a:endParaRPr lang="en-US" altLang="zh-TW" sz="2800" dirty="0"/>
          </a:p>
          <a:p>
            <a:endParaRPr lang="en-US" altLang="zh-TW" sz="2800" dirty="0"/>
          </a:p>
          <a:p>
            <a:endParaRPr lang="en-US" altLang="zh-TW" sz="2800" dirty="0"/>
          </a:p>
          <a:p>
            <a:endParaRPr lang="en-US" altLang="zh-TW" sz="2800" dirty="0"/>
          </a:p>
          <a:p>
            <a:endParaRPr lang="en-US" altLang="zh-TW" sz="2800" dirty="0"/>
          </a:p>
          <a:p>
            <a:endParaRPr lang="en-US" altLang="zh-TW" sz="2800" dirty="0"/>
          </a:p>
          <a:p>
            <a:endParaRPr lang="en-US" altLang="zh-TW" sz="2800" dirty="0"/>
          </a:p>
          <a:p>
            <a:endParaRPr lang="en-US" altLang="zh-TW" sz="2800" dirty="0"/>
          </a:p>
          <a:p>
            <a:endParaRPr lang="zh-TW" altLang="en-US" sz="2500" dirty="0"/>
          </a:p>
        </p:txBody>
      </p:sp>
      <p:graphicFrame>
        <p:nvGraphicFramePr>
          <p:cNvPr id="3" name="表格 2">
            <a:extLst>
              <a:ext uri="{FF2B5EF4-FFF2-40B4-BE49-F238E27FC236}">
                <a16:creationId xmlns:a16="http://schemas.microsoft.com/office/drawing/2014/main" id="{778EC7AE-1557-C7BD-5B33-A194D6D70BD4}"/>
              </a:ext>
            </a:extLst>
          </p:cNvPr>
          <p:cNvGraphicFramePr>
            <a:graphicFrameLocks noGrp="1"/>
          </p:cNvGraphicFramePr>
          <p:nvPr>
            <p:extLst>
              <p:ext uri="{D42A27DB-BD31-4B8C-83A1-F6EECF244321}">
                <p14:modId xmlns:p14="http://schemas.microsoft.com/office/powerpoint/2010/main" val="1668166267"/>
              </p:ext>
            </p:extLst>
          </p:nvPr>
        </p:nvGraphicFramePr>
        <p:xfrm>
          <a:off x="683568" y="2132856"/>
          <a:ext cx="7560840" cy="4450505"/>
        </p:xfrm>
        <a:graphic>
          <a:graphicData uri="http://schemas.openxmlformats.org/drawingml/2006/table">
            <a:tbl>
              <a:tblPr firstRow="1" firstCol="1" bandRow="1"/>
              <a:tblGrid>
                <a:gridCol w="1562072">
                  <a:extLst>
                    <a:ext uri="{9D8B030D-6E8A-4147-A177-3AD203B41FA5}">
                      <a16:colId xmlns:a16="http://schemas.microsoft.com/office/drawing/2014/main" val="3758951453"/>
                    </a:ext>
                  </a:extLst>
                </a:gridCol>
                <a:gridCol w="1551318">
                  <a:extLst>
                    <a:ext uri="{9D8B030D-6E8A-4147-A177-3AD203B41FA5}">
                      <a16:colId xmlns:a16="http://schemas.microsoft.com/office/drawing/2014/main" val="1479437424"/>
                    </a:ext>
                  </a:extLst>
                </a:gridCol>
                <a:gridCol w="4447450">
                  <a:extLst>
                    <a:ext uri="{9D8B030D-6E8A-4147-A177-3AD203B41FA5}">
                      <a16:colId xmlns:a16="http://schemas.microsoft.com/office/drawing/2014/main" val="1122882649"/>
                    </a:ext>
                  </a:extLst>
                </a:gridCol>
              </a:tblGrid>
              <a:tr h="890101">
                <a:tc>
                  <a:txBody>
                    <a:bodyPr/>
                    <a:lstStyle/>
                    <a:p>
                      <a:pPr algn="l">
                        <a:lnSpc>
                          <a:spcPct val="115000"/>
                        </a:lnSpc>
                        <a:spcAft>
                          <a:spcPts val="800"/>
                        </a:spcAft>
                        <a:buNone/>
                      </a:pPr>
                      <a:r>
                        <a:rPr lang="zh-TW" sz="2500" kern="100" dirty="0">
                          <a:solidFill>
                            <a:srgbClr val="000000"/>
                          </a:solidFill>
                          <a:effectLst/>
                          <a:latin typeface="Aptos" panose="020B0004020202020204" pitchFamily="34" charset="0"/>
                          <a:ea typeface="新細明體" panose="02020500000000000000" pitchFamily="18" charset="-120"/>
                          <a:cs typeface="Times New Roman" panose="02020603050405020304" pitchFamily="18" charset="0"/>
                        </a:rPr>
                        <a:t>時間安排</a:t>
                      </a:r>
                      <a:endParaRPr lang="zh-TW" sz="2500" kern="100" dirty="0">
                        <a:effectLst/>
                        <a:latin typeface="Aptos" panose="020B0004020202020204" pitchFamily="34" charset="0"/>
                        <a:ea typeface="新細明體" panose="02020500000000000000" pitchFamily="18" charset="-12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00"/>
                    </a:solidFill>
                  </a:tcPr>
                </a:tc>
                <a:tc>
                  <a:txBody>
                    <a:bodyPr/>
                    <a:lstStyle/>
                    <a:p>
                      <a:pPr algn="l">
                        <a:lnSpc>
                          <a:spcPct val="115000"/>
                        </a:lnSpc>
                        <a:spcAft>
                          <a:spcPts val="800"/>
                        </a:spcAft>
                        <a:buNone/>
                      </a:pPr>
                      <a:r>
                        <a:rPr lang="zh-TW" sz="2500" kern="100" dirty="0">
                          <a:solidFill>
                            <a:srgbClr val="000000"/>
                          </a:solidFill>
                          <a:effectLst/>
                          <a:latin typeface="Aptos" panose="020B0004020202020204" pitchFamily="34" charset="0"/>
                          <a:ea typeface="新細明體" panose="02020500000000000000" pitchFamily="18" charset="-120"/>
                          <a:cs typeface="Times New Roman" panose="02020603050405020304" pitchFamily="18" charset="0"/>
                        </a:rPr>
                        <a:t>隔周舉行</a:t>
                      </a:r>
                      <a:endParaRPr lang="zh-TW" sz="2500" kern="100" dirty="0">
                        <a:effectLst/>
                        <a:latin typeface="Aptos" panose="020B0004020202020204" pitchFamily="34" charset="0"/>
                        <a:ea typeface="新細明體" panose="02020500000000000000" pitchFamily="18" charset="-12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00"/>
                    </a:solidFill>
                  </a:tcPr>
                </a:tc>
                <a:tc>
                  <a:txBody>
                    <a:bodyPr/>
                    <a:lstStyle/>
                    <a:p>
                      <a:pPr>
                        <a:lnSpc>
                          <a:spcPct val="115000"/>
                        </a:lnSpc>
                        <a:spcAft>
                          <a:spcPts val="800"/>
                        </a:spcAft>
                        <a:buNone/>
                      </a:pPr>
                      <a:r>
                        <a:rPr lang="zh-TW" sz="2500" kern="100" dirty="0">
                          <a:solidFill>
                            <a:srgbClr val="000000"/>
                          </a:solidFill>
                          <a:effectLst/>
                          <a:latin typeface="Aptos" panose="020B0004020202020204" pitchFamily="34" charset="0"/>
                          <a:ea typeface="新細明體" panose="02020500000000000000" pitchFamily="18" charset="-120"/>
                          <a:cs typeface="Times New Roman" panose="02020603050405020304" pitchFamily="18" charset="0"/>
                        </a:rPr>
                        <a:t>上午</a:t>
                      </a:r>
                      <a:r>
                        <a:rPr lang="en-US" sz="2500" kern="100" dirty="0">
                          <a:solidFill>
                            <a:srgbClr val="000000"/>
                          </a:solidFill>
                          <a:effectLst/>
                          <a:latin typeface="Aptos" panose="020B0004020202020204" pitchFamily="34" charset="0"/>
                          <a:ea typeface="新細明體" panose="02020500000000000000" pitchFamily="18" charset="-120"/>
                          <a:cs typeface="Times New Roman" panose="02020603050405020304" pitchFamily="18" charset="0"/>
                        </a:rPr>
                        <a:t> 10:00</a:t>
                      </a:r>
                      <a:r>
                        <a:rPr lang="zh-TW" sz="2500" kern="100" dirty="0">
                          <a:solidFill>
                            <a:srgbClr val="000000"/>
                          </a:solidFill>
                          <a:effectLst/>
                          <a:latin typeface="Aptos" panose="020B0004020202020204" pitchFamily="34" charset="0"/>
                          <a:ea typeface="新細明體" panose="02020500000000000000" pitchFamily="18" charset="-120"/>
                          <a:cs typeface="Times New Roman" panose="02020603050405020304" pitchFamily="18" charset="0"/>
                        </a:rPr>
                        <a:t>–</a:t>
                      </a:r>
                      <a:r>
                        <a:rPr lang="en-US" sz="2500" kern="100" dirty="0">
                          <a:solidFill>
                            <a:srgbClr val="000000"/>
                          </a:solidFill>
                          <a:effectLst/>
                          <a:latin typeface="Aptos" panose="020B0004020202020204" pitchFamily="34" charset="0"/>
                          <a:ea typeface="新細明體" panose="02020500000000000000" pitchFamily="18" charset="-120"/>
                          <a:cs typeface="Times New Roman" panose="02020603050405020304" pitchFamily="18" charset="0"/>
                        </a:rPr>
                        <a:t>11:30</a:t>
                      </a:r>
                      <a:r>
                        <a:rPr lang="zh-TW" sz="2500" kern="100" dirty="0">
                          <a:solidFill>
                            <a:srgbClr val="000000"/>
                          </a:solidFill>
                          <a:effectLst/>
                          <a:latin typeface="Aptos" panose="020B0004020202020204" pitchFamily="34" charset="0"/>
                          <a:ea typeface="新細明體" panose="02020500000000000000" pitchFamily="18" charset="-120"/>
                          <a:cs typeface="Times New Roman" panose="02020603050405020304" pitchFamily="18" charset="0"/>
                        </a:rPr>
                        <a:t>，共兩場</a:t>
                      </a:r>
                      <a:endParaRPr lang="zh-TW" sz="2500" kern="100" dirty="0">
                        <a:effectLst/>
                        <a:latin typeface="Aptos" panose="020B0004020202020204" pitchFamily="34" charset="0"/>
                        <a:ea typeface="新細明體" panose="02020500000000000000" pitchFamily="18" charset="-12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00"/>
                    </a:solidFill>
                  </a:tcPr>
                </a:tc>
                <a:extLst>
                  <a:ext uri="{0D108BD9-81ED-4DB2-BD59-A6C34878D82A}">
                    <a16:rowId xmlns:a16="http://schemas.microsoft.com/office/drawing/2014/main" val="4285727319"/>
                  </a:ext>
                </a:extLst>
              </a:tr>
              <a:tr h="890101">
                <a:tc>
                  <a:txBody>
                    <a:bodyPr/>
                    <a:lstStyle/>
                    <a:p>
                      <a:pPr algn="l">
                        <a:lnSpc>
                          <a:spcPct val="115000"/>
                        </a:lnSpc>
                        <a:spcAft>
                          <a:spcPts val="800"/>
                        </a:spcAft>
                        <a:buNone/>
                      </a:pPr>
                      <a:r>
                        <a:rPr lang="zh-TW" sz="2500" kern="100" dirty="0">
                          <a:solidFill>
                            <a:srgbClr val="000000"/>
                          </a:solidFill>
                          <a:effectLst/>
                          <a:latin typeface="Aptos" panose="020B0004020202020204" pitchFamily="34" charset="0"/>
                          <a:ea typeface="新細明體" panose="02020500000000000000" pitchFamily="18" charset="-120"/>
                          <a:cs typeface="Times New Roman" panose="02020603050405020304" pitchFamily="18" charset="0"/>
                        </a:rPr>
                        <a:t>導師分工</a:t>
                      </a:r>
                      <a:endParaRPr lang="zh-TW" sz="2500" kern="100" dirty="0">
                        <a:effectLst/>
                        <a:latin typeface="Aptos" panose="020B0004020202020204" pitchFamily="34" charset="0"/>
                        <a:ea typeface="新細明體" panose="02020500000000000000" pitchFamily="18" charset="-12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AEDFB"/>
                    </a:solidFill>
                  </a:tcPr>
                </a:tc>
                <a:tc gridSpan="2">
                  <a:txBody>
                    <a:bodyPr/>
                    <a:lstStyle/>
                    <a:p>
                      <a:pPr algn="l">
                        <a:lnSpc>
                          <a:spcPct val="115000"/>
                        </a:lnSpc>
                        <a:spcAft>
                          <a:spcPts val="800"/>
                        </a:spcAft>
                        <a:buNone/>
                      </a:pPr>
                      <a:r>
                        <a:rPr lang="en-US" sz="2500" kern="100" dirty="0">
                          <a:solidFill>
                            <a:srgbClr val="000000"/>
                          </a:solidFill>
                          <a:effectLst/>
                          <a:latin typeface="Aptos" panose="020B0004020202020204" pitchFamily="34" charset="0"/>
                          <a:ea typeface="新細明體" panose="02020500000000000000" pitchFamily="18" charset="-120"/>
                          <a:cs typeface="Times New Roman" panose="02020603050405020304" pitchFamily="18" charset="0"/>
                        </a:rPr>
                        <a:t>6</a:t>
                      </a:r>
                      <a:r>
                        <a:rPr lang="zh-TW" sz="2500" kern="100" dirty="0">
                          <a:solidFill>
                            <a:srgbClr val="000000"/>
                          </a:solidFill>
                          <a:effectLst/>
                          <a:latin typeface="Aptos" panose="020B0004020202020204" pitchFamily="34" charset="0"/>
                          <a:ea typeface="新細明體" panose="02020500000000000000" pitchFamily="18" charset="-120"/>
                          <a:cs typeface="Times New Roman" panose="02020603050405020304" pitchFamily="18" charset="0"/>
                        </a:rPr>
                        <a:t>位導師輪流擔任 開場及結束主導者</a:t>
                      </a:r>
                      <a:endParaRPr lang="zh-TW" sz="2500" kern="100" dirty="0">
                        <a:effectLst/>
                        <a:latin typeface="Aptos" panose="020B0004020202020204" pitchFamily="34" charset="0"/>
                        <a:ea typeface="新細明體" panose="02020500000000000000" pitchFamily="18" charset="-12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AEDFB"/>
                    </a:solidFill>
                  </a:tcPr>
                </a:tc>
                <a:tc hMerge="1">
                  <a:txBody>
                    <a:bodyPr/>
                    <a:lstStyle/>
                    <a:p>
                      <a:endParaRPr lang="zh-TW" altLang="en-US"/>
                    </a:p>
                  </a:txBody>
                  <a:tcPr/>
                </a:tc>
                <a:extLst>
                  <a:ext uri="{0D108BD9-81ED-4DB2-BD59-A6C34878D82A}">
                    <a16:rowId xmlns:a16="http://schemas.microsoft.com/office/drawing/2014/main" val="2151674902"/>
                  </a:ext>
                </a:extLst>
              </a:tr>
              <a:tr h="890101">
                <a:tc gridSpan="3">
                  <a:txBody>
                    <a:bodyPr/>
                    <a:lstStyle/>
                    <a:p>
                      <a:pPr algn="l">
                        <a:lnSpc>
                          <a:spcPct val="115000"/>
                        </a:lnSpc>
                        <a:spcAft>
                          <a:spcPts val="800"/>
                        </a:spcAft>
                        <a:buNone/>
                      </a:pPr>
                      <a:r>
                        <a:rPr lang="zh-TW" sz="2500" kern="100" dirty="0">
                          <a:effectLst/>
                          <a:latin typeface="Aptos" panose="020B0004020202020204" pitchFamily="34" charset="0"/>
                          <a:ea typeface="新細明體" panose="02020500000000000000" pitchFamily="18" charset="-120"/>
                          <a:cs typeface="Times New Roman" panose="02020603050405020304" pitchFamily="18" charset="0"/>
                        </a:rPr>
                        <a:t>主帶導師在活動前</a:t>
                      </a:r>
                      <a:r>
                        <a:rPr lang="en-US" sz="2500" kern="100" dirty="0">
                          <a:effectLst/>
                          <a:latin typeface="Aptos" panose="020B0004020202020204" pitchFamily="34" charset="0"/>
                          <a:ea typeface="新細明體" panose="02020500000000000000" pitchFamily="18" charset="-120"/>
                          <a:cs typeface="Times New Roman" panose="02020603050405020304" pitchFamily="18" charset="0"/>
                        </a:rPr>
                        <a:t> 1</a:t>
                      </a:r>
                      <a:r>
                        <a:rPr lang="zh-TW" sz="2500" kern="100" dirty="0">
                          <a:effectLst/>
                          <a:latin typeface="Aptos" panose="020B0004020202020204" pitchFamily="34" charset="0"/>
                          <a:ea typeface="新細明體" panose="02020500000000000000" pitchFamily="18" charset="-120"/>
                          <a:cs typeface="Times New Roman" panose="02020603050405020304" pitchFamily="18" charset="0"/>
                        </a:rPr>
                        <a:t>–</a:t>
                      </a:r>
                      <a:r>
                        <a:rPr lang="en-US" sz="2500" kern="100" dirty="0">
                          <a:effectLst/>
                          <a:latin typeface="Aptos" panose="020B0004020202020204" pitchFamily="34" charset="0"/>
                          <a:ea typeface="新細明體" panose="02020500000000000000" pitchFamily="18" charset="-120"/>
                          <a:cs typeface="Times New Roman" panose="02020603050405020304" pitchFamily="18" charset="0"/>
                        </a:rPr>
                        <a:t>3 </a:t>
                      </a:r>
                      <a:r>
                        <a:rPr lang="zh-TW" sz="2500" kern="100" dirty="0">
                          <a:effectLst/>
                          <a:latin typeface="Aptos" panose="020B0004020202020204" pitchFamily="34" charset="0"/>
                          <a:ea typeface="新細明體" panose="02020500000000000000" pitchFamily="18" charset="-120"/>
                          <a:cs typeface="Times New Roman" panose="02020603050405020304" pitchFamily="18" charset="0"/>
                        </a:rPr>
                        <a:t>日於群組公告</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hMerge="1">
                  <a:txBody>
                    <a:bodyPr/>
                    <a:lstStyle/>
                    <a:p>
                      <a:endParaRPr lang="zh-TW" altLang="en-US"/>
                    </a:p>
                  </a:txBody>
                  <a:tcPr/>
                </a:tc>
                <a:tc hMerge="1">
                  <a:txBody>
                    <a:bodyPr/>
                    <a:lstStyle/>
                    <a:p>
                      <a:endParaRPr lang="zh-TW" altLang="en-US"/>
                    </a:p>
                  </a:txBody>
                  <a:tcPr/>
                </a:tc>
                <a:extLst>
                  <a:ext uri="{0D108BD9-81ED-4DB2-BD59-A6C34878D82A}">
                    <a16:rowId xmlns:a16="http://schemas.microsoft.com/office/drawing/2014/main" val="1152539430"/>
                  </a:ext>
                </a:extLst>
              </a:tr>
              <a:tr h="890101">
                <a:tc rowSpan="2">
                  <a:txBody>
                    <a:bodyPr/>
                    <a:lstStyle/>
                    <a:p>
                      <a:pPr algn="l">
                        <a:lnSpc>
                          <a:spcPct val="115000"/>
                        </a:lnSpc>
                        <a:spcAft>
                          <a:spcPts val="800"/>
                        </a:spcAft>
                        <a:buNone/>
                      </a:pPr>
                      <a:r>
                        <a:rPr lang="zh-TW" sz="2500" kern="100">
                          <a:solidFill>
                            <a:srgbClr val="000000"/>
                          </a:solidFill>
                          <a:effectLst/>
                          <a:latin typeface="Aptos" panose="020B0004020202020204" pitchFamily="34" charset="0"/>
                          <a:ea typeface="新細明體" panose="02020500000000000000" pitchFamily="18" charset="-120"/>
                          <a:cs typeface="Times New Roman" panose="02020603050405020304" pitchFamily="18" charset="0"/>
                        </a:rPr>
                        <a:t>角落內容</a:t>
                      </a:r>
                      <a:endParaRPr lang="zh-TW" sz="2500" kern="100">
                        <a:effectLst/>
                        <a:latin typeface="Aptos" panose="020B0004020202020204" pitchFamily="34" charset="0"/>
                        <a:ea typeface="新細明體" panose="02020500000000000000" pitchFamily="18" charset="-12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5DCF7"/>
                    </a:solidFill>
                  </a:tcPr>
                </a:tc>
                <a:tc gridSpan="2">
                  <a:txBody>
                    <a:bodyPr/>
                    <a:lstStyle/>
                    <a:p>
                      <a:pPr algn="l">
                        <a:lnSpc>
                          <a:spcPct val="115000"/>
                        </a:lnSpc>
                        <a:spcAft>
                          <a:spcPts val="800"/>
                        </a:spcAft>
                        <a:buNone/>
                      </a:pPr>
                      <a:r>
                        <a:rPr lang="zh-TW" sz="2500" kern="100" dirty="0">
                          <a:solidFill>
                            <a:srgbClr val="000000"/>
                          </a:solidFill>
                          <a:effectLst/>
                          <a:latin typeface="Aptos" panose="020B0004020202020204" pitchFamily="34" charset="0"/>
                          <a:ea typeface="新細明體" panose="02020500000000000000" pitchFamily="18" charset="-120"/>
                          <a:cs typeface="Times New Roman" panose="02020603050405020304" pitchFamily="18" charset="0"/>
                        </a:rPr>
                        <a:t>視障班 → 角落名稱與內容 較固定</a:t>
                      </a:r>
                      <a:endParaRPr lang="zh-TW" sz="2500" kern="100" dirty="0">
                        <a:effectLst/>
                        <a:latin typeface="Aptos" panose="020B0004020202020204" pitchFamily="34" charset="0"/>
                        <a:ea typeface="新細明體" panose="02020500000000000000" pitchFamily="18" charset="-12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5DCF7"/>
                    </a:solidFill>
                  </a:tcPr>
                </a:tc>
                <a:tc hMerge="1">
                  <a:txBody>
                    <a:bodyPr/>
                    <a:lstStyle/>
                    <a:p>
                      <a:endParaRPr lang="zh-TW" altLang="en-US"/>
                    </a:p>
                  </a:txBody>
                  <a:tcPr/>
                </a:tc>
                <a:extLst>
                  <a:ext uri="{0D108BD9-81ED-4DB2-BD59-A6C34878D82A}">
                    <a16:rowId xmlns:a16="http://schemas.microsoft.com/office/drawing/2014/main" val="412033240"/>
                  </a:ext>
                </a:extLst>
              </a:tr>
              <a:tr h="890101">
                <a:tc vMerge="1">
                  <a:txBody>
                    <a:bodyPr/>
                    <a:lstStyle/>
                    <a:p>
                      <a:endParaRPr lang="zh-TW" altLang="en-US"/>
                    </a:p>
                  </a:txBody>
                  <a:tcPr/>
                </a:tc>
                <a:tc gridSpan="2">
                  <a:txBody>
                    <a:bodyPr/>
                    <a:lstStyle/>
                    <a:p>
                      <a:pPr algn="l">
                        <a:lnSpc>
                          <a:spcPct val="115000"/>
                        </a:lnSpc>
                        <a:spcAft>
                          <a:spcPts val="800"/>
                        </a:spcAft>
                        <a:buNone/>
                      </a:pPr>
                      <a:r>
                        <a:rPr lang="zh-TW" sz="2500" kern="100" dirty="0">
                          <a:solidFill>
                            <a:srgbClr val="000000"/>
                          </a:solidFill>
                          <a:effectLst/>
                          <a:latin typeface="Aptos" panose="020B0004020202020204" pitchFamily="34" charset="0"/>
                          <a:ea typeface="新細明體" panose="02020500000000000000" pitchFamily="18" charset="-120"/>
                          <a:cs typeface="Times New Roman" panose="02020603050405020304" pitchFamily="18" charset="0"/>
                        </a:rPr>
                        <a:t>集中式特教班 → 角落內容 依單元活動變換</a:t>
                      </a:r>
                      <a:endParaRPr lang="zh-TW" sz="2500" kern="100" dirty="0">
                        <a:effectLst/>
                        <a:latin typeface="Aptos" panose="020B0004020202020204" pitchFamily="34" charset="0"/>
                        <a:ea typeface="新細明體" panose="02020500000000000000" pitchFamily="18" charset="-12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5DCF7"/>
                    </a:solidFill>
                  </a:tcPr>
                </a:tc>
                <a:tc hMerge="1">
                  <a:txBody>
                    <a:bodyPr/>
                    <a:lstStyle/>
                    <a:p>
                      <a:endParaRPr lang="zh-TW" altLang="en-US"/>
                    </a:p>
                  </a:txBody>
                  <a:tcPr/>
                </a:tc>
                <a:extLst>
                  <a:ext uri="{0D108BD9-81ED-4DB2-BD59-A6C34878D82A}">
                    <a16:rowId xmlns:a16="http://schemas.microsoft.com/office/drawing/2014/main" val="831360408"/>
                  </a:ext>
                </a:extLst>
              </a:tr>
            </a:tbl>
          </a:graphicData>
        </a:graphic>
      </p:graphicFrame>
    </p:spTree>
    <p:extLst>
      <p:ext uri="{BB962C8B-B14F-4D97-AF65-F5344CB8AC3E}">
        <p14:creationId xmlns:p14="http://schemas.microsoft.com/office/powerpoint/2010/main" val="404000301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內容版面配置區 4">
            <a:extLst>
              <a:ext uri="{FF2B5EF4-FFF2-40B4-BE49-F238E27FC236}">
                <a16:creationId xmlns:a16="http://schemas.microsoft.com/office/drawing/2014/main" id="{5C298144-15DD-F799-7925-AC00998F2C42}"/>
              </a:ext>
            </a:extLst>
          </p:cNvPr>
          <p:cNvPicPr>
            <a:picLocks noGrp="1" noChangeAspect="1"/>
          </p:cNvPicPr>
          <p:nvPr>
            <p:ph idx="1"/>
          </p:nvPr>
        </p:nvPicPr>
        <p:blipFill>
          <a:blip r:embed="rId2"/>
          <a:stretch>
            <a:fillRect/>
          </a:stretch>
        </p:blipFill>
        <p:spPr>
          <a:xfrm>
            <a:off x="457200" y="1601564"/>
            <a:ext cx="8229600" cy="4981797"/>
          </a:xfrm>
          <a:prstGeom prst="rect">
            <a:avLst/>
          </a:prstGeom>
        </p:spPr>
      </p:pic>
      <p:sp>
        <p:nvSpPr>
          <p:cNvPr id="4" name="標題 1">
            <a:extLst>
              <a:ext uri="{FF2B5EF4-FFF2-40B4-BE49-F238E27FC236}">
                <a16:creationId xmlns:a16="http://schemas.microsoft.com/office/drawing/2014/main" id="{DA4EFAA2-5AFB-5812-FC71-DE617662F0E1}"/>
              </a:ext>
            </a:extLst>
          </p:cNvPr>
          <p:cNvSpPr>
            <a:spLocks noGrp="1"/>
          </p:cNvSpPr>
          <p:nvPr>
            <p:ph type="title"/>
          </p:nvPr>
        </p:nvSpPr>
        <p:spPr>
          <a:xfrm>
            <a:off x="457200" y="274638"/>
            <a:ext cx="8229600" cy="1143000"/>
          </a:xfrm>
        </p:spPr>
        <p:style>
          <a:lnRef idx="2">
            <a:schemeClr val="accent6">
              <a:shade val="15000"/>
            </a:schemeClr>
          </a:lnRef>
          <a:fillRef idx="1">
            <a:schemeClr val="accent6"/>
          </a:fillRef>
          <a:effectRef idx="0">
            <a:schemeClr val="accent6"/>
          </a:effectRef>
          <a:fontRef idx="minor">
            <a:schemeClr val="lt1"/>
          </a:fontRef>
        </p:style>
        <p:txBody>
          <a:bodyPr>
            <a:normAutofit/>
          </a:bodyPr>
          <a:lstStyle/>
          <a:p>
            <a:r>
              <a:rPr kumimoji="0" lang="zh-TW" altLang="zh-TW" sz="3400" b="1" i="0" u="none" strike="noStrike" kern="100" cap="none" spc="0" normalizeH="0" baseline="0" noProof="0" dirty="0">
                <a:ln>
                  <a:noFill/>
                </a:ln>
                <a:solidFill>
                  <a:prstClr val="white"/>
                </a:solidFill>
                <a:effectLst/>
                <a:uLnTx/>
                <a:uFillTx/>
                <a:latin typeface="Calibri" panose="020F0502020204030204" pitchFamily="34" charset="0"/>
                <a:ea typeface="標楷體" panose="03000509000000000000" pitchFamily="65" charset="-120"/>
                <a:cs typeface="Times New Roman" panose="02020603050405020304" pitchFamily="18" charset="0"/>
              </a:rPr>
              <a:t>三、類融合活動的核心理論及活動內容</a:t>
            </a:r>
            <a:endParaRPr lang="zh-TW" altLang="en-US" sz="3000" dirty="0">
              <a:latin typeface="標楷體" panose="03000509000000000000" pitchFamily="65" charset="-120"/>
              <a:ea typeface="標楷體" panose="03000509000000000000" pitchFamily="65" charset="-120"/>
            </a:endParaRPr>
          </a:p>
        </p:txBody>
      </p:sp>
      <p:sp>
        <p:nvSpPr>
          <p:cNvPr id="6" name="矩形 5">
            <a:extLst>
              <a:ext uri="{FF2B5EF4-FFF2-40B4-BE49-F238E27FC236}">
                <a16:creationId xmlns:a16="http://schemas.microsoft.com/office/drawing/2014/main" id="{E9265FBB-EF5A-435A-8A5D-7F84EC854CE2}"/>
              </a:ext>
            </a:extLst>
          </p:cNvPr>
          <p:cNvSpPr/>
          <p:nvPr/>
        </p:nvSpPr>
        <p:spPr>
          <a:xfrm>
            <a:off x="611560" y="1738944"/>
            <a:ext cx="7992888" cy="4844417"/>
          </a:xfrm>
          <a:prstGeom prst="rect">
            <a:avLst/>
          </a:prstGeom>
        </p:spPr>
        <p:style>
          <a:lnRef idx="2">
            <a:schemeClr val="accent2"/>
          </a:lnRef>
          <a:fillRef idx="1">
            <a:schemeClr val="lt1"/>
          </a:fillRef>
          <a:effectRef idx="0">
            <a:schemeClr val="accent2"/>
          </a:effectRef>
          <a:fontRef idx="minor">
            <a:schemeClr val="dk1"/>
          </a:fontRef>
        </p:style>
        <p:txBody>
          <a:bodyPr rtlCol="0" anchor="ctr"/>
          <a:lstStyle/>
          <a:p>
            <a:r>
              <a:rPr lang="zh-TW" altLang="en-US" sz="2800" dirty="0"/>
              <a:t>人力支援配置</a:t>
            </a:r>
            <a:endParaRPr lang="en-US" altLang="zh-TW" sz="2800" dirty="0"/>
          </a:p>
          <a:p>
            <a:endParaRPr lang="en-US" altLang="zh-TW" sz="2800" dirty="0"/>
          </a:p>
          <a:p>
            <a:endParaRPr lang="en-US" altLang="zh-TW" sz="2800" dirty="0"/>
          </a:p>
          <a:p>
            <a:endParaRPr lang="en-US" altLang="zh-TW" sz="2800" dirty="0"/>
          </a:p>
          <a:p>
            <a:endParaRPr lang="en-US" altLang="zh-TW" sz="2800" dirty="0"/>
          </a:p>
          <a:p>
            <a:endParaRPr lang="en-US" altLang="zh-TW" sz="2800" dirty="0"/>
          </a:p>
          <a:p>
            <a:endParaRPr lang="en-US" altLang="zh-TW" sz="2800" dirty="0"/>
          </a:p>
          <a:p>
            <a:endParaRPr lang="en-US" altLang="zh-TW" sz="2800" dirty="0"/>
          </a:p>
          <a:p>
            <a:endParaRPr lang="en-US" altLang="zh-TW" sz="2800" dirty="0"/>
          </a:p>
          <a:p>
            <a:endParaRPr lang="en-US" altLang="zh-TW" sz="2800" dirty="0"/>
          </a:p>
          <a:p>
            <a:endParaRPr lang="zh-TW" altLang="en-US" sz="2500" dirty="0"/>
          </a:p>
        </p:txBody>
      </p:sp>
      <p:graphicFrame>
        <p:nvGraphicFramePr>
          <p:cNvPr id="2" name="表格 1">
            <a:extLst>
              <a:ext uri="{FF2B5EF4-FFF2-40B4-BE49-F238E27FC236}">
                <a16:creationId xmlns:a16="http://schemas.microsoft.com/office/drawing/2014/main" id="{4C8E6906-3859-B17E-E1AA-B1E6715661F4}"/>
              </a:ext>
            </a:extLst>
          </p:cNvPr>
          <p:cNvGraphicFramePr>
            <a:graphicFrameLocks noGrp="1"/>
          </p:cNvGraphicFramePr>
          <p:nvPr>
            <p:extLst>
              <p:ext uri="{D42A27DB-BD31-4B8C-83A1-F6EECF244321}">
                <p14:modId xmlns:p14="http://schemas.microsoft.com/office/powerpoint/2010/main" val="3114481734"/>
              </p:ext>
            </p:extLst>
          </p:nvPr>
        </p:nvGraphicFramePr>
        <p:xfrm>
          <a:off x="755576" y="2564904"/>
          <a:ext cx="7632848" cy="3672409"/>
        </p:xfrm>
        <a:graphic>
          <a:graphicData uri="http://schemas.openxmlformats.org/drawingml/2006/table">
            <a:tbl>
              <a:tblPr firstRow="1" firstCol="1" bandRow="1"/>
              <a:tblGrid>
                <a:gridCol w="2012031">
                  <a:extLst>
                    <a:ext uri="{9D8B030D-6E8A-4147-A177-3AD203B41FA5}">
                      <a16:colId xmlns:a16="http://schemas.microsoft.com/office/drawing/2014/main" val="551225148"/>
                    </a:ext>
                  </a:extLst>
                </a:gridCol>
                <a:gridCol w="5620817">
                  <a:extLst>
                    <a:ext uri="{9D8B030D-6E8A-4147-A177-3AD203B41FA5}">
                      <a16:colId xmlns:a16="http://schemas.microsoft.com/office/drawing/2014/main" val="3150098748"/>
                    </a:ext>
                  </a:extLst>
                </a:gridCol>
              </a:tblGrid>
              <a:tr h="1477387">
                <a:tc>
                  <a:txBody>
                    <a:bodyPr/>
                    <a:lstStyle/>
                    <a:p>
                      <a:pPr>
                        <a:lnSpc>
                          <a:spcPct val="115000"/>
                        </a:lnSpc>
                        <a:spcAft>
                          <a:spcPts val="800"/>
                        </a:spcAft>
                        <a:buNone/>
                      </a:pPr>
                      <a:r>
                        <a:rPr lang="zh-TW" sz="2500" kern="100" dirty="0">
                          <a:solidFill>
                            <a:srgbClr val="000000"/>
                          </a:solidFill>
                          <a:effectLst/>
                          <a:latin typeface="Aptos" panose="020B0004020202020204" pitchFamily="34" charset="0"/>
                          <a:ea typeface="新細明體" panose="02020500000000000000" pitchFamily="18" charset="-120"/>
                          <a:cs typeface="Times New Roman" panose="02020603050405020304" pitchFamily="18" charset="0"/>
                        </a:rPr>
                        <a:t>中重度幼生</a:t>
                      </a:r>
                      <a:endParaRPr lang="zh-TW" sz="2500" kern="100" dirty="0">
                        <a:effectLst/>
                        <a:latin typeface="Aptos" panose="020B0004020202020204" pitchFamily="34" charset="0"/>
                        <a:ea typeface="新細明體" panose="02020500000000000000" pitchFamily="18" charset="-12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00"/>
                    </a:solidFill>
                  </a:tcPr>
                </a:tc>
                <a:tc>
                  <a:txBody>
                    <a:bodyPr/>
                    <a:lstStyle/>
                    <a:p>
                      <a:pPr>
                        <a:lnSpc>
                          <a:spcPct val="115000"/>
                        </a:lnSpc>
                        <a:spcAft>
                          <a:spcPts val="800"/>
                        </a:spcAft>
                        <a:buNone/>
                      </a:pPr>
                      <a:r>
                        <a:rPr lang="zh-TW" sz="2500" kern="100" dirty="0">
                          <a:solidFill>
                            <a:srgbClr val="000000"/>
                          </a:solidFill>
                          <a:effectLst/>
                          <a:latin typeface="Aptos" panose="020B0004020202020204" pitchFamily="34" charset="0"/>
                          <a:ea typeface="新細明體" panose="02020500000000000000" pitchFamily="18" charset="-120"/>
                          <a:cs typeface="Times New Roman" panose="02020603050405020304" pitchFamily="18" charset="0"/>
                        </a:rPr>
                        <a:t>需使用站立架或擺位椅 → 配有一位額外申請的助理人員隨行。</a:t>
                      </a:r>
                      <a:endParaRPr lang="zh-TW" sz="2500" kern="100" dirty="0">
                        <a:effectLst/>
                        <a:latin typeface="Aptos" panose="020B0004020202020204" pitchFamily="34" charset="0"/>
                        <a:ea typeface="新細明體" panose="02020500000000000000" pitchFamily="18" charset="-12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00"/>
                    </a:solidFill>
                  </a:tcPr>
                </a:tc>
                <a:extLst>
                  <a:ext uri="{0D108BD9-81ED-4DB2-BD59-A6C34878D82A}">
                    <a16:rowId xmlns:a16="http://schemas.microsoft.com/office/drawing/2014/main" val="3187592485"/>
                  </a:ext>
                </a:extLst>
              </a:tr>
              <a:tr h="1477387">
                <a:tc>
                  <a:txBody>
                    <a:bodyPr/>
                    <a:lstStyle/>
                    <a:p>
                      <a:pPr>
                        <a:lnSpc>
                          <a:spcPct val="115000"/>
                        </a:lnSpc>
                        <a:spcAft>
                          <a:spcPts val="800"/>
                        </a:spcAft>
                        <a:buNone/>
                      </a:pPr>
                      <a:r>
                        <a:rPr lang="zh-TW" sz="2500" kern="100">
                          <a:solidFill>
                            <a:srgbClr val="000000"/>
                          </a:solidFill>
                          <a:effectLst/>
                          <a:latin typeface="Aptos" panose="020B0004020202020204" pitchFamily="34" charset="0"/>
                          <a:ea typeface="新細明體" panose="02020500000000000000" pitchFamily="18" charset="-120"/>
                          <a:cs typeface="Times New Roman" panose="02020603050405020304" pitchFamily="18" charset="0"/>
                        </a:rPr>
                        <a:t>情緒控制困難或易離席幼生</a:t>
                      </a:r>
                      <a:endParaRPr lang="zh-TW" sz="2500" kern="100">
                        <a:effectLst/>
                        <a:latin typeface="Aptos" panose="020B0004020202020204" pitchFamily="34" charset="0"/>
                        <a:ea typeface="新細明體" panose="02020500000000000000" pitchFamily="18" charset="-12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5DCF7"/>
                    </a:solidFill>
                  </a:tcPr>
                </a:tc>
                <a:tc>
                  <a:txBody>
                    <a:bodyPr/>
                    <a:lstStyle/>
                    <a:p>
                      <a:pPr>
                        <a:lnSpc>
                          <a:spcPct val="115000"/>
                        </a:lnSpc>
                        <a:spcAft>
                          <a:spcPts val="800"/>
                        </a:spcAft>
                        <a:buNone/>
                      </a:pPr>
                      <a:r>
                        <a:rPr lang="zh-TW" sz="2500" kern="100" dirty="0">
                          <a:solidFill>
                            <a:srgbClr val="000000"/>
                          </a:solidFill>
                          <a:effectLst/>
                          <a:latin typeface="Aptos" panose="020B0004020202020204" pitchFamily="34" charset="0"/>
                          <a:ea typeface="新細明體" panose="02020500000000000000" pitchFamily="18" charset="-120"/>
                          <a:cs typeface="Times New Roman" panose="02020603050405020304" pitchFamily="18" charset="0"/>
                        </a:rPr>
                        <a:t>有助理在旁協助</a:t>
                      </a:r>
                      <a:endParaRPr lang="zh-TW" sz="2500" kern="100" dirty="0">
                        <a:effectLst/>
                        <a:latin typeface="Aptos" panose="020B0004020202020204" pitchFamily="34" charset="0"/>
                        <a:ea typeface="新細明體" panose="02020500000000000000" pitchFamily="18" charset="-12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5DCF7"/>
                    </a:solidFill>
                  </a:tcPr>
                </a:tc>
                <a:extLst>
                  <a:ext uri="{0D108BD9-81ED-4DB2-BD59-A6C34878D82A}">
                    <a16:rowId xmlns:a16="http://schemas.microsoft.com/office/drawing/2014/main" val="4104514017"/>
                  </a:ext>
                </a:extLst>
              </a:tr>
              <a:tr h="717635">
                <a:tc>
                  <a:txBody>
                    <a:bodyPr/>
                    <a:lstStyle/>
                    <a:p>
                      <a:pPr>
                        <a:lnSpc>
                          <a:spcPct val="115000"/>
                        </a:lnSpc>
                        <a:spcAft>
                          <a:spcPts val="800"/>
                        </a:spcAft>
                        <a:buNone/>
                      </a:pPr>
                      <a:r>
                        <a:rPr lang="zh-TW" sz="2500" kern="100">
                          <a:solidFill>
                            <a:srgbClr val="000000"/>
                          </a:solidFill>
                          <a:effectLst/>
                          <a:latin typeface="Aptos" panose="020B0004020202020204" pitchFamily="34" charset="0"/>
                          <a:ea typeface="新細明體" panose="02020500000000000000" pitchFamily="18" charset="-120"/>
                          <a:cs typeface="Times New Roman" panose="02020603050405020304" pitchFamily="18" charset="0"/>
                        </a:rPr>
                        <a:t>角落指派</a:t>
                      </a:r>
                      <a:endParaRPr lang="zh-TW" sz="2500" kern="100">
                        <a:effectLst/>
                        <a:latin typeface="Aptos" panose="020B0004020202020204" pitchFamily="34" charset="0"/>
                        <a:ea typeface="新細明體" panose="02020500000000000000" pitchFamily="18" charset="-12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CEED"/>
                    </a:solidFill>
                  </a:tcPr>
                </a:tc>
                <a:tc>
                  <a:txBody>
                    <a:bodyPr/>
                    <a:lstStyle/>
                    <a:p>
                      <a:pPr>
                        <a:lnSpc>
                          <a:spcPct val="115000"/>
                        </a:lnSpc>
                        <a:spcAft>
                          <a:spcPts val="800"/>
                        </a:spcAft>
                        <a:buNone/>
                      </a:pPr>
                      <a:r>
                        <a:rPr lang="zh-TW" sz="2500" kern="100" dirty="0">
                          <a:solidFill>
                            <a:srgbClr val="000000"/>
                          </a:solidFill>
                          <a:effectLst/>
                          <a:latin typeface="Aptos" panose="020B0004020202020204" pitchFamily="34" charset="0"/>
                          <a:ea typeface="新細明體" panose="02020500000000000000" pitchFamily="18" charset="-120"/>
                          <a:cs typeface="Times New Roman" panose="02020603050405020304" pitchFamily="18" charset="0"/>
                        </a:rPr>
                        <a:t>角落指派</a:t>
                      </a:r>
                      <a:endParaRPr lang="zh-TW" sz="2500" kern="100" dirty="0">
                        <a:effectLst/>
                        <a:latin typeface="Aptos" panose="020B0004020202020204" pitchFamily="34" charset="0"/>
                        <a:ea typeface="新細明體" panose="02020500000000000000" pitchFamily="18" charset="-12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CEED"/>
                    </a:solidFill>
                  </a:tcPr>
                </a:tc>
                <a:extLst>
                  <a:ext uri="{0D108BD9-81ED-4DB2-BD59-A6C34878D82A}">
                    <a16:rowId xmlns:a16="http://schemas.microsoft.com/office/drawing/2014/main" val="979901865"/>
                  </a:ext>
                </a:extLst>
              </a:tr>
            </a:tbl>
          </a:graphicData>
        </a:graphic>
      </p:graphicFrame>
    </p:spTree>
    <p:extLst>
      <p:ext uri="{BB962C8B-B14F-4D97-AF65-F5344CB8AC3E}">
        <p14:creationId xmlns:p14="http://schemas.microsoft.com/office/powerpoint/2010/main" val="259903603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標題 1">
            <a:extLst>
              <a:ext uri="{FF2B5EF4-FFF2-40B4-BE49-F238E27FC236}">
                <a16:creationId xmlns:a16="http://schemas.microsoft.com/office/drawing/2014/main" id="{D58B7FF8-BE3C-3161-E65D-9E14CDA7E314}"/>
              </a:ext>
            </a:extLst>
          </p:cNvPr>
          <p:cNvSpPr>
            <a:spLocks noGrp="1"/>
          </p:cNvSpPr>
          <p:nvPr>
            <p:ph type="title"/>
          </p:nvPr>
        </p:nvSpPr>
        <p:spPr>
          <a:xfrm>
            <a:off x="457200" y="274638"/>
            <a:ext cx="8229600" cy="1143000"/>
          </a:xfrm>
        </p:spPr>
        <p:style>
          <a:lnRef idx="2">
            <a:schemeClr val="accent6">
              <a:shade val="15000"/>
            </a:schemeClr>
          </a:lnRef>
          <a:fillRef idx="1">
            <a:schemeClr val="accent6"/>
          </a:fillRef>
          <a:effectRef idx="0">
            <a:schemeClr val="accent6"/>
          </a:effectRef>
          <a:fontRef idx="minor">
            <a:schemeClr val="lt1"/>
          </a:fontRef>
        </p:style>
        <p:txBody>
          <a:bodyPr>
            <a:normAutofit/>
          </a:bodyPr>
          <a:lstStyle/>
          <a:p>
            <a:r>
              <a:rPr kumimoji="0" lang="zh-TW" altLang="zh-TW" sz="3400" b="1" i="0" u="none" strike="noStrike" kern="100" cap="none" spc="0" normalizeH="0" baseline="0" noProof="0" dirty="0">
                <a:ln>
                  <a:noFill/>
                </a:ln>
                <a:solidFill>
                  <a:prstClr val="white"/>
                </a:solidFill>
                <a:effectLst/>
                <a:uLnTx/>
                <a:uFillTx/>
                <a:latin typeface="Calibri" panose="020F0502020204030204" pitchFamily="34" charset="0"/>
                <a:ea typeface="標楷體" panose="03000509000000000000" pitchFamily="65" charset="-120"/>
                <a:cs typeface="Times New Roman" panose="02020603050405020304" pitchFamily="18" charset="0"/>
              </a:rPr>
              <a:t>三、類融合活動的核心理論及活動內容</a:t>
            </a:r>
            <a:endParaRPr lang="zh-TW" altLang="en-US" sz="3000" dirty="0">
              <a:latin typeface="標楷體" panose="03000509000000000000" pitchFamily="65" charset="-120"/>
              <a:ea typeface="標楷體" panose="03000509000000000000" pitchFamily="65" charset="-120"/>
            </a:endParaRPr>
          </a:p>
        </p:txBody>
      </p:sp>
      <p:pic>
        <p:nvPicPr>
          <p:cNvPr id="5" name="內容版面配置區 4">
            <a:extLst>
              <a:ext uri="{FF2B5EF4-FFF2-40B4-BE49-F238E27FC236}">
                <a16:creationId xmlns:a16="http://schemas.microsoft.com/office/drawing/2014/main" id="{AEFDB221-C382-0D35-6EB4-9CDAA876A52B}"/>
              </a:ext>
            </a:extLst>
          </p:cNvPr>
          <p:cNvPicPr>
            <a:picLocks noGrp="1" noChangeAspect="1"/>
          </p:cNvPicPr>
          <p:nvPr>
            <p:ph idx="1"/>
          </p:nvPr>
        </p:nvPicPr>
        <p:blipFill>
          <a:blip r:embed="rId2"/>
          <a:stretch>
            <a:fillRect/>
          </a:stretch>
        </p:blipFill>
        <p:spPr>
          <a:xfrm>
            <a:off x="457200" y="1601564"/>
            <a:ext cx="8229600" cy="4981797"/>
          </a:xfrm>
          <a:prstGeom prst="rect">
            <a:avLst/>
          </a:prstGeom>
        </p:spPr>
      </p:pic>
      <p:sp>
        <p:nvSpPr>
          <p:cNvPr id="6" name="矩形 5">
            <a:extLst>
              <a:ext uri="{FF2B5EF4-FFF2-40B4-BE49-F238E27FC236}">
                <a16:creationId xmlns:a16="http://schemas.microsoft.com/office/drawing/2014/main" id="{71AE86DF-D308-7442-8178-B3A19BD014C3}"/>
              </a:ext>
            </a:extLst>
          </p:cNvPr>
          <p:cNvSpPr/>
          <p:nvPr/>
        </p:nvSpPr>
        <p:spPr>
          <a:xfrm>
            <a:off x="611560" y="1738944"/>
            <a:ext cx="7992888" cy="4844417"/>
          </a:xfrm>
          <a:prstGeom prst="rect">
            <a:avLst/>
          </a:prstGeom>
        </p:spPr>
        <p:style>
          <a:lnRef idx="2">
            <a:schemeClr val="accent2"/>
          </a:lnRef>
          <a:fillRef idx="1">
            <a:schemeClr val="lt1"/>
          </a:fillRef>
          <a:effectRef idx="0">
            <a:schemeClr val="accent2"/>
          </a:effectRef>
          <a:fontRef idx="minor">
            <a:schemeClr val="dk1"/>
          </a:fontRef>
        </p:style>
        <p:txBody>
          <a:bodyPr rtlCol="0" anchor="ctr"/>
          <a:lstStyle/>
          <a:p>
            <a:r>
              <a:rPr lang="zh-TW" altLang="en-US" sz="2500" b="1" dirty="0"/>
              <a:t>大角落活動流程</a:t>
            </a:r>
          </a:p>
          <a:p>
            <a:r>
              <a:rPr lang="zh-TW" altLang="en-US" sz="2000" b="1" dirty="0"/>
              <a:t>開場</a:t>
            </a:r>
            <a:r>
              <a:rPr lang="zh-TW" altLang="en-US" sz="2000" dirty="0"/>
              <a:t>：主帶導師引起動機、介紹角落玩法。</a:t>
            </a:r>
          </a:p>
          <a:p>
            <a:r>
              <a:rPr lang="zh-TW" altLang="en-US" sz="2000" b="1" dirty="0"/>
              <a:t>選角</a:t>
            </a:r>
            <a:r>
              <a:rPr lang="zh-TW" altLang="en-US" sz="2000" dirty="0"/>
              <a:t>：幼生持角落牌自由選擇並貼上。</a:t>
            </a:r>
          </a:p>
          <a:p>
            <a:r>
              <a:rPr lang="zh-TW" altLang="en-US" sz="2000" b="1" dirty="0"/>
              <a:t>活動中</a:t>
            </a:r>
            <a:r>
              <a:rPr lang="zh-TW" altLang="en-US" sz="2000" dirty="0"/>
              <a:t>：主帶導師掌控時間，助理協助特需幼生。</a:t>
            </a:r>
          </a:p>
          <a:p>
            <a:r>
              <a:rPr lang="zh-TW" altLang="en-US" sz="2000" b="1" dirty="0"/>
              <a:t>結束</a:t>
            </a:r>
            <a:r>
              <a:rPr lang="zh-TW" altLang="en-US" sz="2000" dirty="0"/>
              <a:t>：主帶導師回顧活動並給予獎勵。</a:t>
            </a:r>
            <a:endParaRPr lang="en-US" altLang="zh-TW" sz="2000" dirty="0"/>
          </a:p>
          <a:p>
            <a:endParaRPr lang="en-US" altLang="zh-TW" sz="2000" dirty="0"/>
          </a:p>
          <a:p>
            <a:r>
              <a:rPr lang="zh-TW" altLang="en-US" sz="2500" b="1" dirty="0"/>
              <a:t>活動成果與觀察</a:t>
            </a:r>
            <a:endParaRPr lang="en-US" altLang="zh-TW" sz="2500" b="1" dirty="0"/>
          </a:p>
          <a:p>
            <a:r>
              <a:rPr lang="zh-TW" altLang="en-US" sz="2000" dirty="0"/>
              <a:t>經過一學期運作：</a:t>
            </a:r>
          </a:p>
          <a:p>
            <a:r>
              <a:rPr lang="zh-TW" altLang="en-US" sz="2000" dirty="0"/>
              <a:t>教師與助理熟悉幼生特質與協助方式 → 部分角落內容與教材反覆開放。</a:t>
            </a:r>
          </a:p>
          <a:p>
            <a:pPr marL="342900" indent="-342900">
              <a:buFont typeface="Wingdings" panose="05000000000000000000" pitchFamily="2" charset="2"/>
              <a:buChar char="p"/>
            </a:pPr>
            <a:r>
              <a:rPr lang="zh-TW" altLang="en-US" sz="2000" dirty="0">
                <a:highlight>
                  <a:srgbClr val="00FFFF"/>
                </a:highlight>
              </a:rPr>
              <a:t>熱門角落</a:t>
            </a:r>
            <a:r>
              <a:rPr lang="zh-TW" altLang="en-US" sz="2000" dirty="0"/>
              <a:t>：</a:t>
            </a:r>
          </a:p>
          <a:p>
            <a:r>
              <a:rPr lang="en-US" altLang="zh-TW" sz="2000" dirty="0"/>
              <a:t>1.</a:t>
            </a:r>
            <a:r>
              <a:rPr lang="zh-TW" altLang="en-US" sz="2000" dirty="0"/>
              <a:t>動力沙操作角。</a:t>
            </a:r>
          </a:p>
          <a:p>
            <a:r>
              <a:rPr lang="en-US" altLang="zh-TW" sz="2000" dirty="0"/>
              <a:t>2.</a:t>
            </a:r>
            <a:r>
              <a:rPr lang="zh-TW" altLang="en-US" sz="2000" dirty="0"/>
              <a:t>大積木角（拼裝椅子、屋子）。</a:t>
            </a:r>
          </a:p>
          <a:p>
            <a:r>
              <a:rPr lang="en-US" altLang="zh-TW" sz="2000" dirty="0"/>
              <a:t>3.</a:t>
            </a:r>
            <a:r>
              <a:rPr lang="zh-TW" altLang="en-US" sz="2000" dirty="0"/>
              <a:t>視障班</a:t>
            </a:r>
            <a:r>
              <a:rPr lang="en-US" altLang="zh-TW" sz="2000" dirty="0"/>
              <a:t>:</a:t>
            </a:r>
            <a:r>
              <a:rPr lang="zh-TW" altLang="en-US" sz="2000" dirty="0"/>
              <a:t>生活角與操作角（以觸摸輕鬆分類、歸放）。</a:t>
            </a:r>
          </a:p>
          <a:p>
            <a:r>
              <a:rPr lang="en-US" altLang="zh-TW" sz="2000" dirty="0"/>
              <a:t>4.</a:t>
            </a:r>
            <a:r>
              <a:rPr lang="zh-TW" altLang="en-US" sz="2000" dirty="0"/>
              <a:t>騎腳踏車與戶外遊戲場。</a:t>
            </a:r>
            <a:endParaRPr lang="zh-TW" altLang="en-US" sz="2800" dirty="0"/>
          </a:p>
        </p:txBody>
      </p:sp>
    </p:spTree>
    <p:extLst>
      <p:ext uri="{BB962C8B-B14F-4D97-AF65-F5344CB8AC3E}">
        <p14:creationId xmlns:p14="http://schemas.microsoft.com/office/powerpoint/2010/main" val="35130307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標題 1">
            <a:extLst>
              <a:ext uri="{FF2B5EF4-FFF2-40B4-BE49-F238E27FC236}">
                <a16:creationId xmlns:a16="http://schemas.microsoft.com/office/drawing/2014/main" id="{5171765A-F460-0B80-728F-6B7DF14C7869}"/>
              </a:ext>
            </a:extLst>
          </p:cNvPr>
          <p:cNvSpPr>
            <a:spLocks noGrp="1"/>
          </p:cNvSpPr>
          <p:nvPr>
            <p:ph type="title"/>
          </p:nvPr>
        </p:nvSpPr>
        <p:spPr>
          <a:xfrm>
            <a:off x="457200" y="274638"/>
            <a:ext cx="8229600" cy="1143000"/>
          </a:xfrm>
        </p:spPr>
        <p:style>
          <a:lnRef idx="2">
            <a:schemeClr val="accent6">
              <a:shade val="15000"/>
            </a:schemeClr>
          </a:lnRef>
          <a:fillRef idx="1">
            <a:schemeClr val="accent6"/>
          </a:fillRef>
          <a:effectRef idx="0">
            <a:schemeClr val="accent6"/>
          </a:effectRef>
          <a:fontRef idx="minor">
            <a:schemeClr val="lt1"/>
          </a:fontRef>
        </p:style>
        <p:txBody>
          <a:bodyPr>
            <a:normAutofit/>
          </a:bodyPr>
          <a:lstStyle/>
          <a:p>
            <a:r>
              <a:rPr kumimoji="0" lang="zh-TW" altLang="zh-TW" sz="3400" b="1" i="0" u="none" strike="noStrike" kern="100" cap="none" spc="0" normalizeH="0" baseline="0" noProof="0" dirty="0">
                <a:ln>
                  <a:noFill/>
                </a:ln>
                <a:solidFill>
                  <a:prstClr val="white"/>
                </a:solidFill>
                <a:effectLst/>
                <a:uLnTx/>
                <a:uFillTx/>
                <a:latin typeface="Calibri" panose="020F0502020204030204" pitchFamily="34" charset="0"/>
                <a:ea typeface="標楷體" panose="03000509000000000000" pitchFamily="65" charset="-120"/>
                <a:cs typeface="Times New Roman" panose="02020603050405020304" pitchFamily="18" charset="0"/>
              </a:rPr>
              <a:t>三、類融合活動的核心理論及活動內容</a:t>
            </a:r>
            <a:endParaRPr lang="zh-TW" altLang="en-US" sz="3000" dirty="0">
              <a:latin typeface="標楷體" panose="03000509000000000000" pitchFamily="65" charset="-120"/>
              <a:ea typeface="標楷體" panose="03000509000000000000" pitchFamily="65" charset="-120"/>
            </a:endParaRPr>
          </a:p>
        </p:txBody>
      </p:sp>
      <p:pic>
        <p:nvPicPr>
          <p:cNvPr id="5" name="內容版面配置區 4">
            <a:extLst>
              <a:ext uri="{FF2B5EF4-FFF2-40B4-BE49-F238E27FC236}">
                <a16:creationId xmlns:a16="http://schemas.microsoft.com/office/drawing/2014/main" id="{4A140B19-E1C9-3CFE-AFE8-D68091920BBE}"/>
              </a:ext>
            </a:extLst>
          </p:cNvPr>
          <p:cNvPicPr>
            <a:picLocks noGrp="1" noChangeAspect="1"/>
          </p:cNvPicPr>
          <p:nvPr>
            <p:ph idx="1"/>
          </p:nvPr>
        </p:nvPicPr>
        <p:blipFill>
          <a:blip r:embed="rId2"/>
          <a:stretch>
            <a:fillRect/>
          </a:stretch>
        </p:blipFill>
        <p:spPr>
          <a:xfrm>
            <a:off x="457200" y="1601564"/>
            <a:ext cx="8229600" cy="5139803"/>
          </a:xfrm>
          <a:prstGeom prst="rect">
            <a:avLst/>
          </a:prstGeom>
        </p:spPr>
      </p:pic>
      <p:sp>
        <p:nvSpPr>
          <p:cNvPr id="6" name="矩形 5">
            <a:extLst>
              <a:ext uri="{FF2B5EF4-FFF2-40B4-BE49-F238E27FC236}">
                <a16:creationId xmlns:a16="http://schemas.microsoft.com/office/drawing/2014/main" id="{3779DB40-0545-4393-8BBB-A7EB2C2F1F87}"/>
              </a:ext>
            </a:extLst>
          </p:cNvPr>
          <p:cNvSpPr/>
          <p:nvPr/>
        </p:nvSpPr>
        <p:spPr>
          <a:xfrm>
            <a:off x="611560" y="1738944"/>
            <a:ext cx="7992888" cy="4844417"/>
          </a:xfrm>
          <a:prstGeom prst="rect">
            <a:avLst/>
          </a:prstGeom>
        </p:spPr>
        <p:style>
          <a:lnRef idx="2">
            <a:schemeClr val="accent2"/>
          </a:lnRef>
          <a:fillRef idx="1">
            <a:schemeClr val="lt1"/>
          </a:fillRef>
          <a:effectRef idx="0">
            <a:schemeClr val="accent2"/>
          </a:effectRef>
          <a:fontRef idx="minor">
            <a:schemeClr val="dk1"/>
          </a:fontRef>
        </p:style>
        <p:txBody>
          <a:bodyPr rtlCol="0" anchor="ctr"/>
          <a:lstStyle/>
          <a:p>
            <a:r>
              <a:rPr lang="zh-TW" altLang="en-US" sz="2800" dirty="0"/>
              <a:t>生日趴的類融合活動</a:t>
            </a:r>
            <a:endParaRPr lang="en-US" altLang="zh-TW" sz="2800" dirty="0"/>
          </a:p>
          <a:p>
            <a:endParaRPr lang="en-US" altLang="zh-TW" sz="2800" dirty="0"/>
          </a:p>
          <a:p>
            <a:endParaRPr lang="en-US" altLang="zh-TW" sz="2800" dirty="0"/>
          </a:p>
          <a:p>
            <a:endParaRPr lang="en-US" altLang="zh-TW" sz="2800" dirty="0"/>
          </a:p>
          <a:p>
            <a:endParaRPr lang="en-US" altLang="zh-TW" sz="2800" dirty="0"/>
          </a:p>
          <a:p>
            <a:endParaRPr lang="en-US" altLang="zh-TW" sz="2800" dirty="0"/>
          </a:p>
          <a:p>
            <a:endParaRPr lang="en-US" altLang="zh-TW" sz="2800" dirty="0"/>
          </a:p>
          <a:p>
            <a:endParaRPr lang="en-US" altLang="zh-TW" sz="2800" dirty="0"/>
          </a:p>
          <a:p>
            <a:endParaRPr lang="en-US" altLang="zh-TW" sz="2800" dirty="0"/>
          </a:p>
          <a:p>
            <a:endParaRPr lang="en-US" altLang="zh-TW" sz="2800" dirty="0"/>
          </a:p>
          <a:p>
            <a:endParaRPr lang="zh-TW" altLang="en-US" sz="2800" dirty="0"/>
          </a:p>
        </p:txBody>
      </p:sp>
      <p:graphicFrame>
        <p:nvGraphicFramePr>
          <p:cNvPr id="7" name="表格 6">
            <a:extLst>
              <a:ext uri="{FF2B5EF4-FFF2-40B4-BE49-F238E27FC236}">
                <a16:creationId xmlns:a16="http://schemas.microsoft.com/office/drawing/2014/main" id="{A1EE5EB3-C51E-0905-E4B5-94897A755E8D}"/>
              </a:ext>
            </a:extLst>
          </p:cNvPr>
          <p:cNvGraphicFramePr>
            <a:graphicFrameLocks noGrp="1"/>
          </p:cNvGraphicFramePr>
          <p:nvPr>
            <p:extLst>
              <p:ext uri="{D42A27DB-BD31-4B8C-83A1-F6EECF244321}">
                <p14:modId xmlns:p14="http://schemas.microsoft.com/office/powerpoint/2010/main" val="898300404"/>
              </p:ext>
            </p:extLst>
          </p:nvPr>
        </p:nvGraphicFramePr>
        <p:xfrm>
          <a:off x="791580" y="2268817"/>
          <a:ext cx="7740860" cy="4112512"/>
        </p:xfrm>
        <a:graphic>
          <a:graphicData uri="http://schemas.openxmlformats.org/drawingml/2006/table">
            <a:tbl>
              <a:tblPr firstRow="1" firstCol="1" bandRow="1"/>
              <a:tblGrid>
                <a:gridCol w="1116124">
                  <a:extLst>
                    <a:ext uri="{9D8B030D-6E8A-4147-A177-3AD203B41FA5}">
                      <a16:colId xmlns:a16="http://schemas.microsoft.com/office/drawing/2014/main" val="2712542213"/>
                    </a:ext>
                  </a:extLst>
                </a:gridCol>
                <a:gridCol w="2989936">
                  <a:extLst>
                    <a:ext uri="{9D8B030D-6E8A-4147-A177-3AD203B41FA5}">
                      <a16:colId xmlns:a16="http://schemas.microsoft.com/office/drawing/2014/main" val="2632084632"/>
                    </a:ext>
                  </a:extLst>
                </a:gridCol>
                <a:gridCol w="3634800">
                  <a:extLst>
                    <a:ext uri="{9D8B030D-6E8A-4147-A177-3AD203B41FA5}">
                      <a16:colId xmlns:a16="http://schemas.microsoft.com/office/drawing/2014/main" val="2367119865"/>
                    </a:ext>
                  </a:extLst>
                </a:gridCol>
              </a:tblGrid>
              <a:tr h="1023724">
                <a:tc>
                  <a:txBody>
                    <a:bodyPr/>
                    <a:lstStyle/>
                    <a:p>
                      <a:pPr>
                        <a:lnSpc>
                          <a:spcPct val="115000"/>
                        </a:lnSpc>
                        <a:spcAft>
                          <a:spcPts val="800"/>
                        </a:spcAft>
                        <a:buNone/>
                      </a:pPr>
                      <a:r>
                        <a:rPr lang="zh-TW" sz="1800" kern="100" dirty="0">
                          <a:solidFill>
                            <a:srgbClr val="000000"/>
                          </a:solidFill>
                          <a:effectLst/>
                          <a:latin typeface="+mn-ea"/>
                          <a:ea typeface="+mn-ea"/>
                          <a:cs typeface="Times New Roman" panose="02020603050405020304" pitchFamily="18" charset="0"/>
                        </a:rPr>
                        <a:t>一、活動定位</a:t>
                      </a:r>
                      <a:r>
                        <a:rPr lang="en-US" sz="1800" kern="100" dirty="0">
                          <a:solidFill>
                            <a:srgbClr val="000000"/>
                          </a:solidFill>
                          <a:effectLst/>
                          <a:latin typeface="+mn-ea"/>
                          <a:ea typeface="+mn-ea"/>
                          <a:cs typeface="Times New Roman" panose="02020603050405020304" pitchFamily="18" charset="0"/>
                        </a:rPr>
                        <a:t>:</a:t>
                      </a:r>
                      <a:endParaRPr lang="zh-TW" sz="1800" kern="100" dirty="0">
                        <a:effectLst/>
                        <a:latin typeface="+mn-ea"/>
                        <a:ea typeface="+mn-ea"/>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CEED"/>
                    </a:solidFill>
                  </a:tcPr>
                </a:tc>
                <a:tc>
                  <a:txBody>
                    <a:bodyPr/>
                    <a:lstStyle/>
                    <a:p>
                      <a:pPr>
                        <a:lnSpc>
                          <a:spcPct val="115000"/>
                        </a:lnSpc>
                        <a:spcAft>
                          <a:spcPts val="800"/>
                        </a:spcAft>
                        <a:buNone/>
                      </a:pPr>
                      <a:r>
                        <a:rPr lang="zh-TW" sz="1800" kern="100" dirty="0">
                          <a:solidFill>
                            <a:srgbClr val="000000"/>
                          </a:solidFill>
                          <a:effectLst/>
                          <a:latin typeface="+mn-ea"/>
                          <a:ea typeface="+mn-ea"/>
                          <a:cs typeface="Times New Roman" panose="02020603050405020304" pitchFamily="18" charset="0"/>
                        </a:rPr>
                        <a:t>本校的慶生活動，不僅是唱生日快樂歌、吃蛋糕。</a:t>
                      </a:r>
                      <a:endParaRPr lang="zh-TW" sz="1800" kern="100" dirty="0">
                        <a:effectLst/>
                        <a:latin typeface="+mn-ea"/>
                        <a:ea typeface="+mn-ea"/>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CEED"/>
                    </a:solidFill>
                  </a:tcPr>
                </a:tc>
                <a:tc>
                  <a:txBody>
                    <a:bodyPr/>
                    <a:lstStyle/>
                    <a:p>
                      <a:pPr>
                        <a:lnSpc>
                          <a:spcPct val="115000"/>
                        </a:lnSpc>
                        <a:spcAft>
                          <a:spcPts val="800"/>
                        </a:spcAft>
                        <a:buNone/>
                      </a:pPr>
                      <a:r>
                        <a:rPr lang="zh-TW" sz="1800" kern="100" dirty="0">
                          <a:solidFill>
                            <a:srgbClr val="000000"/>
                          </a:solidFill>
                          <a:effectLst/>
                          <a:latin typeface="+mn-ea"/>
                          <a:ea typeface="+mn-ea"/>
                          <a:cs typeface="Times New Roman" panose="02020603050405020304" pitchFamily="18" charset="0"/>
                        </a:rPr>
                        <a:t>對視障班導師而言，更是一場 類融合教育的起點。賦予不同主題的慶生方式</a:t>
                      </a:r>
                      <a:endParaRPr lang="zh-TW" sz="1800" kern="100" dirty="0">
                        <a:effectLst/>
                        <a:latin typeface="+mn-ea"/>
                        <a:ea typeface="+mn-ea"/>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CEED"/>
                    </a:solidFill>
                  </a:tcPr>
                </a:tc>
                <a:extLst>
                  <a:ext uri="{0D108BD9-81ED-4DB2-BD59-A6C34878D82A}">
                    <a16:rowId xmlns:a16="http://schemas.microsoft.com/office/drawing/2014/main" val="2392932512"/>
                  </a:ext>
                </a:extLst>
              </a:tr>
              <a:tr h="323289">
                <a:tc rowSpan="2">
                  <a:txBody>
                    <a:bodyPr/>
                    <a:lstStyle/>
                    <a:p>
                      <a:pPr>
                        <a:lnSpc>
                          <a:spcPct val="115000"/>
                        </a:lnSpc>
                        <a:spcAft>
                          <a:spcPts val="800"/>
                        </a:spcAft>
                        <a:buNone/>
                      </a:pPr>
                      <a:r>
                        <a:rPr lang="zh-TW" sz="1800" kern="100" dirty="0">
                          <a:solidFill>
                            <a:srgbClr val="000000"/>
                          </a:solidFill>
                          <a:effectLst/>
                          <a:latin typeface="+mn-ea"/>
                          <a:ea typeface="+mn-ea"/>
                          <a:cs typeface="Times New Roman" panose="02020603050405020304" pitchFamily="18" charset="0"/>
                        </a:rPr>
                        <a:t>二、睡衣趴</a:t>
                      </a:r>
                      <a:endParaRPr lang="zh-TW" sz="1800" kern="100" dirty="0">
                        <a:effectLst/>
                        <a:latin typeface="+mn-ea"/>
                        <a:ea typeface="+mn-ea"/>
                        <a:cs typeface="Times New Roman" panose="02020603050405020304" pitchFamily="18" charset="0"/>
                      </a:endParaRPr>
                    </a:p>
                    <a:p>
                      <a:pPr>
                        <a:lnSpc>
                          <a:spcPct val="115000"/>
                        </a:lnSpc>
                        <a:spcAft>
                          <a:spcPts val="800"/>
                        </a:spcAft>
                        <a:buNone/>
                      </a:pPr>
                      <a:endParaRPr lang="zh-TW" sz="1800" kern="100" dirty="0">
                        <a:effectLst/>
                        <a:latin typeface="+mn-ea"/>
                        <a:ea typeface="+mn-ea"/>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3E5A1"/>
                    </a:solidFill>
                  </a:tcPr>
                </a:tc>
                <a:tc gridSpan="2">
                  <a:txBody>
                    <a:bodyPr/>
                    <a:lstStyle/>
                    <a:p>
                      <a:pPr>
                        <a:lnSpc>
                          <a:spcPct val="115000"/>
                        </a:lnSpc>
                        <a:spcAft>
                          <a:spcPts val="800"/>
                        </a:spcAft>
                        <a:buNone/>
                      </a:pPr>
                      <a:r>
                        <a:rPr lang="zh-TW" sz="1800" kern="100" dirty="0">
                          <a:solidFill>
                            <a:srgbClr val="000000"/>
                          </a:solidFill>
                          <a:effectLst/>
                          <a:latin typeface="+mn-ea"/>
                          <a:ea typeface="+mn-ea"/>
                          <a:cs typeface="Times New Roman" panose="02020603050405020304" pitchFamily="18" charset="0"/>
                        </a:rPr>
                        <a:t>形式：幼生與老師皆穿著睡衣參與，創造共同氛圍。</a:t>
                      </a:r>
                      <a:endParaRPr lang="zh-TW" sz="1800" kern="100" dirty="0">
                        <a:effectLst/>
                        <a:latin typeface="+mn-ea"/>
                        <a:ea typeface="+mn-ea"/>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3E5A1"/>
                    </a:solidFill>
                  </a:tcPr>
                </a:tc>
                <a:tc hMerge="1">
                  <a:txBody>
                    <a:bodyPr/>
                    <a:lstStyle/>
                    <a:p>
                      <a:endParaRPr lang="zh-TW" altLang="en-US"/>
                    </a:p>
                  </a:txBody>
                  <a:tcPr/>
                </a:tc>
                <a:extLst>
                  <a:ext uri="{0D108BD9-81ED-4DB2-BD59-A6C34878D82A}">
                    <a16:rowId xmlns:a16="http://schemas.microsoft.com/office/drawing/2014/main" val="4279899403"/>
                  </a:ext>
                </a:extLst>
              </a:tr>
              <a:tr h="1189393">
                <a:tc vMerge="1">
                  <a:txBody>
                    <a:bodyPr/>
                    <a:lstStyle/>
                    <a:p>
                      <a:endParaRPr lang="zh-TW" altLang="en-US"/>
                    </a:p>
                  </a:txBody>
                  <a:tcPr/>
                </a:tc>
                <a:tc gridSpan="2">
                  <a:txBody>
                    <a:bodyPr/>
                    <a:lstStyle/>
                    <a:p>
                      <a:pPr>
                        <a:lnSpc>
                          <a:spcPct val="115000"/>
                        </a:lnSpc>
                        <a:spcAft>
                          <a:spcPts val="800"/>
                        </a:spcAft>
                        <a:buNone/>
                      </a:pPr>
                      <a:r>
                        <a:rPr lang="zh-TW" sz="1800" kern="100" dirty="0">
                          <a:solidFill>
                            <a:srgbClr val="000000"/>
                          </a:solidFill>
                          <a:effectLst/>
                          <a:latin typeface="+mn-ea"/>
                          <a:ea typeface="+mn-ea"/>
                          <a:cs typeface="Times New Roman" panose="02020603050405020304" pitchFamily="18" charset="0"/>
                        </a:rPr>
                        <a:t>《聽一暝大一寸》：幼生躺在地板，回到嬰兒狀態的體驗。雙人一組運娃娃：透過合作提升融合感。</a:t>
                      </a:r>
                      <a:endParaRPr lang="zh-TW" sz="1800" kern="100" dirty="0">
                        <a:effectLst/>
                        <a:latin typeface="+mn-ea"/>
                        <a:ea typeface="+mn-ea"/>
                        <a:cs typeface="Times New Roman" panose="02020603050405020304" pitchFamily="18" charset="0"/>
                      </a:endParaRPr>
                    </a:p>
                    <a:p>
                      <a:pPr>
                        <a:lnSpc>
                          <a:spcPct val="115000"/>
                        </a:lnSpc>
                        <a:spcAft>
                          <a:spcPts val="800"/>
                        </a:spcAft>
                        <a:buNone/>
                      </a:pPr>
                      <a:r>
                        <a:rPr lang="zh-TW" sz="1800" kern="100" dirty="0">
                          <a:solidFill>
                            <a:srgbClr val="000000"/>
                          </a:solidFill>
                          <a:effectLst/>
                          <a:latin typeface="+mn-ea"/>
                          <a:ea typeface="+mn-ea"/>
                          <a:cs typeface="Times New Roman" panose="02020603050405020304" pitchFamily="18" charset="0"/>
                        </a:rPr>
                        <a:t>你丟我撿大作戰：將遊戲與 多層次支持（</a:t>
                      </a:r>
                      <a:r>
                        <a:rPr lang="en-US" sz="1800" kern="100" dirty="0">
                          <a:solidFill>
                            <a:srgbClr val="000000"/>
                          </a:solidFill>
                          <a:effectLst/>
                          <a:latin typeface="+mn-ea"/>
                          <a:ea typeface="+mn-ea"/>
                          <a:cs typeface="Times New Roman" panose="02020603050405020304" pitchFamily="18" charset="0"/>
                        </a:rPr>
                        <a:t>MTSS</a:t>
                      </a:r>
                      <a:r>
                        <a:rPr lang="zh-TW" sz="1800" kern="100" dirty="0">
                          <a:solidFill>
                            <a:srgbClr val="000000"/>
                          </a:solidFill>
                          <a:effectLst/>
                          <a:latin typeface="+mn-ea"/>
                          <a:ea typeface="+mn-ea"/>
                          <a:cs typeface="Times New Roman" panose="02020603050405020304" pitchFamily="18" charset="0"/>
                        </a:rPr>
                        <a:t>） 介入結合。</a:t>
                      </a:r>
                      <a:endParaRPr lang="zh-TW" sz="1800" kern="100" dirty="0">
                        <a:effectLst/>
                        <a:latin typeface="+mn-ea"/>
                        <a:ea typeface="+mn-ea"/>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3E5A1"/>
                    </a:solidFill>
                  </a:tcPr>
                </a:tc>
                <a:tc hMerge="1">
                  <a:txBody>
                    <a:bodyPr/>
                    <a:lstStyle/>
                    <a:p>
                      <a:endParaRPr lang="zh-TW" altLang="en-US"/>
                    </a:p>
                  </a:txBody>
                  <a:tcPr/>
                </a:tc>
                <a:extLst>
                  <a:ext uri="{0D108BD9-81ED-4DB2-BD59-A6C34878D82A}">
                    <a16:rowId xmlns:a16="http://schemas.microsoft.com/office/drawing/2014/main" val="778084249"/>
                  </a:ext>
                </a:extLst>
              </a:tr>
              <a:tr h="323289">
                <a:tc rowSpan="3">
                  <a:txBody>
                    <a:bodyPr/>
                    <a:lstStyle/>
                    <a:p>
                      <a:pPr>
                        <a:lnSpc>
                          <a:spcPct val="115000"/>
                        </a:lnSpc>
                        <a:spcAft>
                          <a:spcPts val="800"/>
                        </a:spcAft>
                        <a:buNone/>
                      </a:pPr>
                      <a:r>
                        <a:rPr lang="zh-TW" sz="1800" kern="100" dirty="0">
                          <a:solidFill>
                            <a:srgbClr val="000000"/>
                          </a:solidFill>
                          <a:effectLst/>
                          <a:latin typeface="+mn-ea"/>
                          <a:ea typeface="+mn-ea"/>
                          <a:cs typeface="Times New Roman" panose="02020603050405020304" pitchFamily="18" charset="0"/>
                        </a:rPr>
                        <a:t>三、抓週趴</a:t>
                      </a:r>
                      <a:endParaRPr lang="zh-TW" sz="1800" kern="100" dirty="0">
                        <a:effectLst/>
                        <a:latin typeface="+mn-ea"/>
                        <a:ea typeface="+mn-ea"/>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5DCF7"/>
                    </a:solidFill>
                  </a:tcPr>
                </a:tc>
                <a:tc gridSpan="2">
                  <a:txBody>
                    <a:bodyPr/>
                    <a:lstStyle/>
                    <a:p>
                      <a:pPr>
                        <a:lnSpc>
                          <a:spcPct val="115000"/>
                        </a:lnSpc>
                        <a:spcAft>
                          <a:spcPts val="800"/>
                        </a:spcAft>
                        <a:buNone/>
                      </a:pPr>
                      <a:r>
                        <a:rPr lang="zh-TW" sz="1800" kern="100" dirty="0">
                          <a:solidFill>
                            <a:srgbClr val="000000"/>
                          </a:solidFill>
                          <a:effectLst/>
                          <a:latin typeface="+mn-ea"/>
                          <a:ea typeface="+mn-ea"/>
                          <a:cs typeface="Times New Roman" panose="02020603050405020304" pitchFamily="18" charset="0"/>
                        </a:rPr>
                        <a:t>結合主題：配合學期末「職業探索」單元延伸設計。</a:t>
                      </a:r>
                      <a:endParaRPr lang="zh-TW" sz="1800" kern="100" dirty="0">
                        <a:effectLst/>
                        <a:latin typeface="+mn-ea"/>
                        <a:ea typeface="+mn-ea"/>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5DCF7"/>
                    </a:solidFill>
                  </a:tcPr>
                </a:tc>
                <a:tc hMerge="1">
                  <a:txBody>
                    <a:bodyPr/>
                    <a:lstStyle/>
                    <a:p>
                      <a:endParaRPr lang="zh-TW" altLang="en-US"/>
                    </a:p>
                  </a:txBody>
                  <a:tcPr/>
                </a:tc>
                <a:extLst>
                  <a:ext uri="{0D108BD9-81ED-4DB2-BD59-A6C34878D82A}">
                    <a16:rowId xmlns:a16="http://schemas.microsoft.com/office/drawing/2014/main" val="3499041341"/>
                  </a:ext>
                </a:extLst>
              </a:tr>
              <a:tr h="323289">
                <a:tc vMerge="1">
                  <a:txBody>
                    <a:bodyPr/>
                    <a:lstStyle/>
                    <a:p>
                      <a:endParaRPr lang="zh-TW" altLang="en-US"/>
                    </a:p>
                  </a:txBody>
                  <a:tcPr/>
                </a:tc>
                <a:tc gridSpan="2">
                  <a:txBody>
                    <a:bodyPr/>
                    <a:lstStyle/>
                    <a:p>
                      <a:pPr>
                        <a:lnSpc>
                          <a:spcPct val="115000"/>
                        </a:lnSpc>
                        <a:spcAft>
                          <a:spcPts val="800"/>
                        </a:spcAft>
                        <a:buNone/>
                      </a:pPr>
                      <a:r>
                        <a:rPr lang="zh-TW" sz="1800" kern="100" dirty="0">
                          <a:solidFill>
                            <a:srgbClr val="000000"/>
                          </a:solidFill>
                          <a:effectLst/>
                          <a:latin typeface="+mn-ea"/>
                          <a:ea typeface="+mn-ea"/>
                          <a:cs typeface="Times New Roman" panose="02020603050405020304" pitchFamily="18" charset="0"/>
                        </a:rPr>
                        <a:t>幼生透過 觸摸物品，並聯想物品屬性對應的職業。</a:t>
                      </a:r>
                      <a:endParaRPr lang="zh-TW" sz="1800" kern="100" dirty="0">
                        <a:effectLst/>
                        <a:latin typeface="+mn-ea"/>
                        <a:ea typeface="+mn-ea"/>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5DCF7"/>
                    </a:solidFill>
                  </a:tcPr>
                </a:tc>
                <a:tc hMerge="1">
                  <a:txBody>
                    <a:bodyPr/>
                    <a:lstStyle/>
                    <a:p>
                      <a:endParaRPr lang="zh-TW" altLang="en-US"/>
                    </a:p>
                  </a:txBody>
                  <a:tcPr/>
                </a:tc>
                <a:extLst>
                  <a:ext uri="{0D108BD9-81ED-4DB2-BD59-A6C34878D82A}">
                    <a16:rowId xmlns:a16="http://schemas.microsoft.com/office/drawing/2014/main" val="1517119339"/>
                  </a:ext>
                </a:extLst>
              </a:tr>
              <a:tr h="606239">
                <a:tc vMerge="1">
                  <a:txBody>
                    <a:bodyPr/>
                    <a:lstStyle/>
                    <a:p>
                      <a:endParaRPr lang="zh-TW" altLang="en-US"/>
                    </a:p>
                  </a:txBody>
                  <a:tcPr/>
                </a:tc>
                <a:tc gridSpan="2">
                  <a:txBody>
                    <a:bodyPr/>
                    <a:lstStyle/>
                    <a:p>
                      <a:pPr>
                        <a:lnSpc>
                          <a:spcPct val="115000"/>
                        </a:lnSpc>
                        <a:spcAft>
                          <a:spcPts val="800"/>
                        </a:spcAft>
                        <a:buNone/>
                      </a:pPr>
                      <a:r>
                        <a:rPr lang="zh-TW" sz="1800" kern="100" dirty="0">
                          <a:solidFill>
                            <a:srgbClr val="000000"/>
                          </a:solidFill>
                          <a:effectLst/>
                          <a:latin typeface="+mn-ea"/>
                          <a:ea typeface="+mn-ea"/>
                          <a:cs typeface="Times New Roman" panose="02020603050405020304" pitchFamily="18" charset="0"/>
                        </a:rPr>
                        <a:t>結合 肢體動作（爬行或替代動作），讓視障與明眼幼生都能參與。</a:t>
                      </a:r>
                      <a:endParaRPr lang="zh-TW" sz="1800" kern="100" dirty="0">
                        <a:effectLst/>
                        <a:latin typeface="+mn-ea"/>
                        <a:ea typeface="+mn-ea"/>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5DCF7"/>
                    </a:solidFill>
                  </a:tcPr>
                </a:tc>
                <a:tc hMerge="1">
                  <a:txBody>
                    <a:bodyPr/>
                    <a:lstStyle/>
                    <a:p>
                      <a:endParaRPr lang="zh-TW" altLang="en-US"/>
                    </a:p>
                  </a:txBody>
                  <a:tcPr/>
                </a:tc>
                <a:extLst>
                  <a:ext uri="{0D108BD9-81ED-4DB2-BD59-A6C34878D82A}">
                    <a16:rowId xmlns:a16="http://schemas.microsoft.com/office/drawing/2014/main" val="2605217051"/>
                  </a:ext>
                </a:extLst>
              </a:tr>
              <a:tr h="323289">
                <a:tc gridSpan="3">
                  <a:txBody>
                    <a:bodyPr/>
                    <a:lstStyle/>
                    <a:p>
                      <a:pPr>
                        <a:lnSpc>
                          <a:spcPct val="115000"/>
                        </a:lnSpc>
                        <a:spcAft>
                          <a:spcPts val="800"/>
                        </a:spcAft>
                        <a:buNone/>
                      </a:pPr>
                      <a:r>
                        <a:rPr lang="zh-TW" sz="1800" kern="100" dirty="0">
                          <a:solidFill>
                            <a:srgbClr val="000000"/>
                          </a:solidFill>
                          <a:effectLst/>
                          <a:latin typeface="+mn-ea"/>
                          <a:ea typeface="+mn-ea"/>
                          <a:cs typeface="Times New Roman" panose="02020603050405020304" pitchFamily="18" charset="0"/>
                        </a:rPr>
                        <a:t>教育意義：藉由「觸覺＋想像＋動作」的融合模式，成為另類的慶生方式。</a:t>
                      </a:r>
                      <a:endParaRPr lang="zh-TW" sz="1800" kern="100" dirty="0">
                        <a:effectLst/>
                        <a:latin typeface="+mn-ea"/>
                        <a:ea typeface="+mn-ea"/>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00"/>
                    </a:solidFill>
                  </a:tcPr>
                </a:tc>
                <a:tc hMerge="1">
                  <a:txBody>
                    <a:bodyPr/>
                    <a:lstStyle/>
                    <a:p>
                      <a:endParaRPr lang="zh-TW" altLang="en-US"/>
                    </a:p>
                  </a:txBody>
                  <a:tcPr/>
                </a:tc>
                <a:tc hMerge="1">
                  <a:txBody>
                    <a:bodyPr/>
                    <a:lstStyle/>
                    <a:p>
                      <a:endParaRPr lang="zh-TW" altLang="en-US"/>
                    </a:p>
                  </a:txBody>
                  <a:tcPr/>
                </a:tc>
                <a:extLst>
                  <a:ext uri="{0D108BD9-81ED-4DB2-BD59-A6C34878D82A}">
                    <a16:rowId xmlns:a16="http://schemas.microsoft.com/office/drawing/2014/main" val="3571333406"/>
                  </a:ext>
                </a:extLst>
              </a:tr>
            </a:tbl>
          </a:graphicData>
        </a:graphic>
      </p:graphicFrame>
    </p:spTree>
    <p:extLst>
      <p:ext uri="{BB962C8B-B14F-4D97-AF65-F5344CB8AC3E}">
        <p14:creationId xmlns:p14="http://schemas.microsoft.com/office/powerpoint/2010/main" val="122477289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標題 1">
            <a:extLst>
              <a:ext uri="{FF2B5EF4-FFF2-40B4-BE49-F238E27FC236}">
                <a16:creationId xmlns:a16="http://schemas.microsoft.com/office/drawing/2014/main" id="{A93B80C4-9374-5551-91A8-95B2876B9E14}"/>
              </a:ext>
            </a:extLst>
          </p:cNvPr>
          <p:cNvSpPr>
            <a:spLocks noGrp="1"/>
          </p:cNvSpPr>
          <p:nvPr>
            <p:ph type="title"/>
          </p:nvPr>
        </p:nvSpPr>
        <p:spPr>
          <a:xfrm>
            <a:off x="457200" y="274638"/>
            <a:ext cx="8229600" cy="1143000"/>
          </a:xfrm>
        </p:spPr>
        <p:style>
          <a:lnRef idx="2">
            <a:schemeClr val="accent6">
              <a:shade val="15000"/>
            </a:schemeClr>
          </a:lnRef>
          <a:fillRef idx="1">
            <a:schemeClr val="accent6"/>
          </a:fillRef>
          <a:effectRef idx="0">
            <a:schemeClr val="accent6"/>
          </a:effectRef>
          <a:fontRef idx="minor">
            <a:schemeClr val="lt1"/>
          </a:fontRef>
        </p:style>
        <p:txBody>
          <a:bodyPr>
            <a:normAutofit/>
          </a:bodyPr>
          <a:lstStyle/>
          <a:p>
            <a:r>
              <a:rPr kumimoji="0" lang="zh-TW" altLang="zh-TW" sz="3400" b="1" i="0" u="none" strike="noStrike" kern="100" cap="none" spc="0" normalizeH="0" baseline="0" noProof="0" dirty="0">
                <a:ln>
                  <a:noFill/>
                </a:ln>
                <a:solidFill>
                  <a:prstClr val="white"/>
                </a:solidFill>
                <a:effectLst/>
                <a:uLnTx/>
                <a:uFillTx/>
                <a:latin typeface="Calibri" panose="020F0502020204030204" pitchFamily="34" charset="0"/>
                <a:ea typeface="標楷體" panose="03000509000000000000" pitchFamily="65" charset="-120"/>
                <a:cs typeface="Times New Roman" panose="02020603050405020304" pitchFamily="18" charset="0"/>
              </a:rPr>
              <a:t>三、類融合活動的核心理論及活動內容</a:t>
            </a:r>
            <a:endParaRPr lang="zh-TW" altLang="en-US" sz="3000" dirty="0">
              <a:latin typeface="標楷體" panose="03000509000000000000" pitchFamily="65" charset="-120"/>
              <a:ea typeface="標楷體" panose="03000509000000000000" pitchFamily="65" charset="-120"/>
            </a:endParaRPr>
          </a:p>
        </p:txBody>
      </p:sp>
      <p:pic>
        <p:nvPicPr>
          <p:cNvPr id="5" name="內容版面配置區 4">
            <a:extLst>
              <a:ext uri="{FF2B5EF4-FFF2-40B4-BE49-F238E27FC236}">
                <a16:creationId xmlns:a16="http://schemas.microsoft.com/office/drawing/2014/main" id="{223FE2E9-CCE6-C906-87DF-40B0E54595E9}"/>
              </a:ext>
            </a:extLst>
          </p:cNvPr>
          <p:cNvPicPr>
            <a:picLocks noGrp="1" noChangeAspect="1"/>
          </p:cNvPicPr>
          <p:nvPr>
            <p:ph idx="1"/>
          </p:nvPr>
        </p:nvPicPr>
        <p:blipFill>
          <a:blip r:embed="rId2"/>
          <a:stretch>
            <a:fillRect/>
          </a:stretch>
        </p:blipFill>
        <p:spPr>
          <a:xfrm>
            <a:off x="457200" y="1601564"/>
            <a:ext cx="8229600" cy="5139804"/>
          </a:xfrm>
          <a:prstGeom prst="rect">
            <a:avLst/>
          </a:prstGeom>
        </p:spPr>
      </p:pic>
      <p:sp>
        <p:nvSpPr>
          <p:cNvPr id="6" name="矩形 5">
            <a:extLst>
              <a:ext uri="{FF2B5EF4-FFF2-40B4-BE49-F238E27FC236}">
                <a16:creationId xmlns:a16="http://schemas.microsoft.com/office/drawing/2014/main" id="{087B57AB-E125-CECF-6CD4-EED9892DB698}"/>
              </a:ext>
            </a:extLst>
          </p:cNvPr>
          <p:cNvSpPr/>
          <p:nvPr/>
        </p:nvSpPr>
        <p:spPr>
          <a:xfrm>
            <a:off x="611560" y="1738944"/>
            <a:ext cx="7992888" cy="4844417"/>
          </a:xfrm>
          <a:prstGeom prst="rect">
            <a:avLst/>
          </a:prstGeom>
        </p:spPr>
        <p:style>
          <a:lnRef idx="2">
            <a:schemeClr val="accent2"/>
          </a:lnRef>
          <a:fillRef idx="1">
            <a:schemeClr val="lt1"/>
          </a:fillRef>
          <a:effectRef idx="0">
            <a:schemeClr val="accent2"/>
          </a:effectRef>
          <a:fontRef idx="minor">
            <a:schemeClr val="dk1"/>
          </a:fontRef>
        </p:style>
        <p:txBody>
          <a:bodyPr rtlCol="0" anchor="ctr"/>
          <a:lstStyle/>
          <a:p>
            <a:r>
              <a:rPr lang="zh-TW" altLang="zh-TW" sz="2800" b="1" kern="100" dirty="0">
                <a:effectLst/>
                <a:ea typeface="標楷體" panose="03000509000000000000" pitchFamily="65" charset="-120"/>
                <a:cs typeface="Times New Roman" panose="02020603050405020304" pitchFamily="18" charset="0"/>
              </a:rPr>
              <a:t>節慶的類融合教育</a:t>
            </a:r>
            <a:endParaRPr lang="en-US" altLang="zh-TW" sz="2800" b="1" kern="100" dirty="0">
              <a:effectLst/>
              <a:ea typeface="標楷體" panose="03000509000000000000" pitchFamily="65" charset="-120"/>
              <a:cs typeface="Times New Roman" panose="02020603050405020304" pitchFamily="18" charset="0"/>
            </a:endParaRPr>
          </a:p>
          <a:p>
            <a:endParaRPr lang="en-US" altLang="zh-TW" sz="2800" b="1" kern="100" dirty="0">
              <a:effectLst/>
              <a:ea typeface="標楷體" panose="03000509000000000000" pitchFamily="65" charset="-120"/>
              <a:cs typeface="Times New Roman" panose="02020603050405020304" pitchFamily="18" charset="0"/>
            </a:endParaRPr>
          </a:p>
          <a:p>
            <a:endParaRPr lang="en-US" altLang="zh-TW" sz="2800" b="1" kern="100" dirty="0">
              <a:ea typeface="標楷體" panose="03000509000000000000" pitchFamily="65" charset="-120"/>
              <a:cs typeface="Times New Roman" panose="02020603050405020304" pitchFamily="18" charset="0"/>
            </a:endParaRPr>
          </a:p>
          <a:p>
            <a:endParaRPr lang="en-US" altLang="zh-TW" sz="2800" b="1" kern="100" dirty="0">
              <a:effectLst/>
              <a:ea typeface="標楷體" panose="03000509000000000000" pitchFamily="65" charset="-120"/>
              <a:cs typeface="Times New Roman" panose="02020603050405020304" pitchFamily="18" charset="0"/>
            </a:endParaRPr>
          </a:p>
          <a:p>
            <a:endParaRPr lang="en-US" altLang="zh-TW" sz="2800" b="1" kern="100" dirty="0">
              <a:ea typeface="標楷體" panose="03000509000000000000" pitchFamily="65" charset="-120"/>
              <a:cs typeface="Times New Roman" panose="02020603050405020304" pitchFamily="18" charset="0"/>
            </a:endParaRPr>
          </a:p>
          <a:p>
            <a:endParaRPr lang="en-US" altLang="zh-TW" sz="2800" b="1" kern="100" dirty="0">
              <a:effectLst/>
              <a:ea typeface="標楷體" panose="03000509000000000000" pitchFamily="65" charset="-120"/>
              <a:cs typeface="Times New Roman" panose="02020603050405020304" pitchFamily="18" charset="0"/>
            </a:endParaRPr>
          </a:p>
          <a:p>
            <a:endParaRPr lang="en-US" altLang="zh-TW" sz="2800" b="1" kern="100" dirty="0">
              <a:ea typeface="標楷體" panose="03000509000000000000" pitchFamily="65" charset="-120"/>
              <a:cs typeface="Times New Roman" panose="02020603050405020304" pitchFamily="18" charset="0"/>
            </a:endParaRPr>
          </a:p>
          <a:p>
            <a:endParaRPr lang="en-US" altLang="zh-TW" sz="2800" b="1" kern="100" dirty="0">
              <a:effectLst/>
              <a:ea typeface="標楷體" panose="03000509000000000000" pitchFamily="65" charset="-120"/>
              <a:cs typeface="Times New Roman" panose="02020603050405020304" pitchFamily="18" charset="0"/>
            </a:endParaRPr>
          </a:p>
          <a:p>
            <a:endParaRPr lang="en-US" altLang="zh-TW" sz="2800" b="1" kern="100" dirty="0">
              <a:ea typeface="標楷體" panose="03000509000000000000" pitchFamily="65" charset="-120"/>
              <a:cs typeface="Times New Roman" panose="02020603050405020304" pitchFamily="18" charset="0"/>
            </a:endParaRPr>
          </a:p>
          <a:p>
            <a:endParaRPr lang="en-US" altLang="zh-TW" sz="2800" b="1" kern="100" dirty="0">
              <a:effectLst/>
              <a:ea typeface="標楷體" panose="03000509000000000000" pitchFamily="65" charset="-120"/>
              <a:cs typeface="Times New Roman" panose="02020603050405020304" pitchFamily="18" charset="0"/>
            </a:endParaRPr>
          </a:p>
          <a:p>
            <a:endParaRPr lang="zh-TW" altLang="en-US" sz="2800" dirty="0"/>
          </a:p>
        </p:txBody>
      </p:sp>
      <p:graphicFrame>
        <p:nvGraphicFramePr>
          <p:cNvPr id="7" name="表格 6">
            <a:extLst>
              <a:ext uri="{FF2B5EF4-FFF2-40B4-BE49-F238E27FC236}">
                <a16:creationId xmlns:a16="http://schemas.microsoft.com/office/drawing/2014/main" id="{ADBBC746-CAB2-67EF-5752-694BD7816B33}"/>
              </a:ext>
            </a:extLst>
          </p:cNvPr>
          <p:cNvGraphicFramePr>
            <a:graphicFrameLocks noGrp="1"/>
          </p:cNvGraphicFramePr>
          <p:nvPr>
            <p:extLst>
              <p:ext uri="{D42A27DB-BD31-4B8C-83A1-F6EECF244321}">
                <p14:modId xmlns:p14="http://schemas.microsoft.com/office/powerpoint/2010/main" val="2318825598"/>
              </p:ext>
            </p:extLst>
          </p:nvPr>
        </p:nvGraphicFramePr>
        <p:xfrm>
          <a:off x="899592" y="2348880"/>
          <a:ext cx="7488832" cy="3960442"/>
        </p:xfrm>
        <a:graphic>
          <a:graphicData uri="http://schemas.openxmlformats.org/drawingml/2006/table">
            <a:tbl>
              <a:tblPr firstRow="1" firstCol="1" bandRow="1"/>
              <a:tblGrid>
                <a:gridCol w="2470311">
                  <a:extLst>
                    <a:ext uri="{9D8B030D-6E8A-4147-A177-3AD203B41FA5}">
                      <a16:colId xmlns:a16="http://schemas.microsoft.com/office/drawing/2014/main" val="582229020"/>
                    </a:ext>
                  </a:extLst>
                </a:gridCol>
                <a:gridCol w="5018521">
                  <a:extLst>
                    <a:ext uri="{9D8B030D-6E8A-4147-A177-3AD203B41FA5}">
                      <a16:colId xmlns:a16="http://schemas.microsoft.com/office/drawing/2014/main" val="3896469944"/>
                    </a:ext>
                  </a:extLst>
                </a:gridCol>
              </a:tblGrid>
              <a:tr h="953821">
                <a:tc>
                  <a:txBody>
                    <a:bodyPr/>
                    <a:lstStyle/>
                    <a:p>
                      <a:pPr>
                        <a:lnSpc>
                          <a:spcPct val="115000"/>
                        </a:lnSpc>
                        <a:spcAft>
                          <a:spcPts val="800"/>
                        </a:spcAft>
                        <a:buNone/>
                      </a:pPr>
                      <a:r>
                        <a:rPr lang="zh-TW" sz="2000" kern="100" dirty="0">
                          <a:solidFill>
                            <a:srgbClr val="000000"/>
                          </a:solidFill>
                          <a:effectLst/>
                          <a:latin typeface="Aptos" panose="020B0004020202020204" pitchFamily="34" charset="0"/>
                          <a:ea typeface="新細明體" panose="02020500000000000000" pitchFamily="18" charset="-120"/>
                          <a:cs typeface="Times New Roman" panose="02020603050405020304" pitchFamily="18" charset="0"/>
                        </a:rPr>
                        <a:t>一、中秋嫦娥奔月</a:t>
                      </a:r>
                      <a:endParaRPr lang="zh-TW" sz="2000" kern="100" dirty="0">
                        <a:effectLst/>
                        <a:latin typeface="Aptos" panose="020B0004020202020204" pitchFamily="34" charset="0"/>
                        <a:ea typeface="新細明體" panose="02020500000000000000" pitchFamily="18" charset="-12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60CAF3"/>
                    </a:solidFill>
                  </a:tcPr>
                </a:tc>
                <a:tc>
                  <a:txBody>
                    <a:bodyPr/>
                    <a:lstStyle/>
                    <a:p>
                      <a:pPr>
                        <a:lnSpc>
                          <a:spcPct val="115000"/>
                        </a:lnSpc>
                        <a:spcAft>
                          <a:spcPts val="800"/>
                        </a:spcAft>
                        <a:buNone/>
                      </a:pPr>
                      <a:r>
                        <a:rPr lang="zh-TW" sz="2000" kern="100" dirty="0">
                          <a:solidFill>
                            <a:srgbClr val="000000"/>
                          </a:solidFill>
                          <a:effectLst/>
                          <a:latin typeface="Aptos" panose="020B0004020202020204" pitchFamily="34" charset="0"/>
                          <a:ea typeface="新細明體" panose="02020500000000000000" pitchFamily="18" charset="-120"/>
                          <a:cs typeface="Times New Roman" panose="02020603050405020304" pitchFamily="18" charset="0"/>
                        </a:rPr>
                        <a:t>看戲曲</a:t>
                      </a:r>
                      <a:endParaRPr lang="zh-TW" sz="2000" kern="100" dirty="0">
                        <a:effectLst/>
                        <a:latin typeface="Aptos" panose="020B0004020202020204" pitchFamily="34" charset="0"/>
                        <a:ea typeface="新細明體" panose="02020500000000000000" pitchFamily="18" charset="-120"/>
                        <a:cs typeface="Times New Roman" panose="02020603050405020304" pitchFamily="18" charset="0"/>
                      </a:endParaRPr>
                    </a:p>
                    <a:p>
                      <a:pPr>
                        <a:lnSpc>
                          <a:spcPct val="115000"/>
                        </a:lnSpc>
                        <a:spcAft>
                          <a:spcPts val="800"/>
                        </a:spcAft>
                        <a:buNone/>
                      </a:pPr>
                      <a:r>
                        <a:rPr lang="zh-TW" sz="2000" kern="100" dirty="0">
                          <a:solidFill>
                            <a:srgbClr val="000000"/>
                          </a:solidFill>
                          <a:effectLst/>
                          <a:latin typeface="Aptos" panose="020B0004020202020204" pitchFamily="34" charset="0"/>
                          <a:ea typeface="新細明體" panose="02020500000000000000" pitchFamily="18" charset="-120"/>
                          <a:cs typeface="Times New Roman" panose="02020603050405020304" pitchFamily="18" charset="0"/>
                        </a:rPr>
                        <a:t>動手製作月餅</a:t>
                      </a:r>
                      <a:endParaRPr lang="zh-TW" sz="2000" kern="100" dirty="0">
                        <a:effectLst/>
                        <a:latin typeface="Aptos" panose="020B0004020202020204" pitchFamily="34" charset="0"/>
                        <a:ea typeface="新細明體" panose="02020500000000000000" pitchFamily="18" charset="-12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60CAF3"/>
                    </a:solidFill>
                  </a:tcPr>
                </a:tc>
                <a:extLst>
                  <a:ext uri="{0D108BD9-81ED-4DB2-BD59-A6C34878D82A}">
                    <a16:rowId xmlns:a16="http://schemas.microsoft.com/office/drawing/2014/main" val="2881542956"/>
                  </a:ext>
                </a:extLst>
              </a:tr>
              <a:tr h="953821">
                <a:tc>
                  <a:txBody>
                    <a:bodyPr/>
                    <a:lstStyle/>
                    <a:p>
                      <a:pPr>
                        <a:lnSpc>
                          <a:spcPct val="115000"/>
                        </a:lnSpc>
                        <a:spcAft>
                          <a:spcPts val="800"/>
                        </a:spcAft>
                        <a:buNone/>
                      </a:pPr>
                      <a:r>
                        <a:rPr lang="zh-TW" sz="2000" kern="100">
                          <a:solidFill>
                            <a:srgbClr val="000000"/>
                          </a:solidFill>
                          <a:effectLst/>
                          <a:latin typeface="Aptos" panose="020B0004020202020204" pitchFamily="34" charset="0"/>
                          <a:ea typeface="新細明體" panose="02020500000000000000" pitchFamily="18" charset="-120"/>
                          <a:cs typeface="Times New Roman" panose="02020603050405020304" pitchFamily="18" charset="0"/>
                        </a:rPr>
                        <a:t>二、迎新送舊</a:t>
                      </a:r>
                      <a:endParaRPr lang="zh-TW" sz="2000" kern="100">
                        <a:effectLst/>
                        <a:latin typeface="Aptos" panose="020B0004020202020204" pitchFamily="34" charset="0"/>
                        <a:ea typeface="新細明體" panose="02020500000000000000" pitchFamily="18" charset="-12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3E5A1"/>
                    </a:solidFill>
                  </a:tcPr>
                </a:tc>
                <a:tc>
                  <a:txBody>
                    <a:bodyPr/>
                    <a:lstStyle/>
                    <a:p>
                      <a:pPr>
                        <a:lnSpc>
                          <a:spcPct val="115000"/>
                        </a:lnSpc>
                        <a:spcAft>
                          <a:spcPts val="800"/>
                        </a:spcAft>
                        <a:buNone/>
                      </a:pPr>
                      <a:r>
                        <a:rPr lang="zh-TW" sz="2000" kern="100" dirty="0">
                          <a:solidFill>
                            <a:srgbClr val="000000"/>
                          </a:solidFill>
                          <a:effectLst/>
                          <a:latin typeface="Aptos" panose="020B0004020202020204" pitchFamily="34" charset="0"/>
                          <a:ea typeface="新細明體" panose="02020500000000000000" pitchFamily="18" charset="-120"/>
                          <a:cs typeface="Times New Roman" panose="02020603050405020304" pitchFamily="18" charset="0"/>
                        </a:rPr>
                        <a:t>吉祥話猜吉祥</a:t>
                      </a:r>
                      <a:endParaRPr lang="zh-TW" sz="2000" kern="100" dirty="0">
                        <a:effectLst/>
                        <a:latin typeface="Aptos" panose="020B0004020202020204" pitchFamily="34" charset="0"/>
                        <a:ea typeface="新細明體" panose="02020500000000000000" pitchFamily="18" charset="-120"/>
                        <a:cs typeface="Times New Roman" panose="02020603050405020304" pitchFamily="18" charset="0"/>
                      </a:endParaRPr>
                    </a:p>
                    <a:p>
                      <a:pPr>
                        <a:lnSpc>
                          <a:spcPct val="115000"/>
                        </a:lnSpc>
                        <a:spcAft>
                          <a:spcPts val="800"/>
                        </a:spcAft>
                        <a:buNone/>
                      </a:pPr>
                      <a:r>
                        <a:rPr lang="zh-TW" sz="2000" kern="100" dirty="0">
                          <a:solidFill>
                            <a:srgbClr val="000000"/>
                          </a:solidFill>
                          <a:effectLst/>
                          <a:latin typeface="Aptos" panose="020B0004020202020204" pitchFamily="34" charset="0"/>
                          <a:ea typeface="新細明體" panose="02020500000000000000" pitchFamily="18" charset="-120"/>
                          <a:cs typeface="Times New Roman" panose="02020603050405020304" pitchFamily="18" charset="0"/>
                        </a:rPr>
                        <a:t>包潤餅</a:t>
                      </a:r>
                      <a:endParaRPr lang="zh-TW" sz="2000" kern="100" dirty="0">
                        <a:effectLst/>
                        <a:latin typeface="Aptos" panose="020B0004020202020204" pitchFamily="34" charset="0"/>
                        <a:ea typeface="新細明體" panose="02020500000000000000" pitchFamily="18" charset="-12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3E5A1"/>
                    </a:solidFill>
                  </a:tcPr>
                </a:tc>
                <a:extLst>
                  <a:ext uri="{0D108BD9-81ED-4DB2-BD59-A6C34878D82A}">
                    <a16:rowId xmlns:a16="http://schemas.microsoft.com/office/drawing/2014/main" val="1053444646"/>
                  </a:ext>
                </a:extLst>
              </a:tr>
              <a:tr h="953821">
                <a:tc>
                  <a:txBody>
                    <a:bodyPr/>
                    <a:lstStyle/>
                    <a:p>
                      <a:pPr>
                        <a:lnSpc>
                          <a:spcPct val="115000"/>
                        </a:lnSpc>
                        <a:spcAft>
                          <a:spcPts val="800"/>
                        </a:spcAft>
                        <a:buNone/>
                      </a:pPr>
                      <a:r>
                        <a:rPr lang="zh-TW" sz="2000" kern="100">
                          <a:solidFill>
                            <a:srgbClr val="000000"/>
                          </a:solidFill>
                          <a:effectLst/>
                          <a:latin typeface="Aptos" panose="020B0004020202020204" pitchFamily="34" charset="0"/>
                          <a:ea typeface="新細明體" panose="02020500000000000000" pitchFamily="18" charset="-120"/>
                          <a:cs typeface="Times New Roman" panose="02020603050405020304" pitchFamily="18" charset="0"/>
                        </a:rPr>
                        <a:t>二、過端午看戲劇</a:t>
                      </a:r>
                      <a:endParaRPr lang="zh-TW" sz="2000" kern="100">
                        <a:effectLst/>
                        <a:latin typeface="Aptos" panose="020B0004020202020204" pitchFamily="34" charset="0"/>
                        <a:ea typeface="新細明體" panose="02020500000000000000" pitchFamily="18" charset="-12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60CAF3"/>
                    </a:solidFill>
                  </a:tcPr>
                </a:tc>
                <a:tc>
                  <a:txBody>
                    <a:bodyPr/>
                    <a:lstStyle/>
                    <a:p>
                      <a:pPr>
                        <a:lnSpc>
                          <a:spcPct val="115000"/>
                        </a:lnSpc>
                        <a:spcAft>
                          <a:spcPts val="800"/>
                        </a:spcAft>
                        <a:buNone/>
                      </a:pPr>
                      <a:r>
                        <a:rPr lang="zh-TW" sz="2000" kern="100" dirty="0">
                          <a:solidFill>
                            <a:srgbClr val="000000"/>
                          </a:solidFill>
                          <a:effectLst/>
                          <a:latin typeface="Aptos" panose="020B0004020202020204" pitchFamily="34" charset="0"/>
                          <a:ea typeface="新細明體" panose="02020500000000000000" pitchFamily="18" charset="-120"/>
                          <a:cs typeface="Times New Roman" panose="02020603050405020304" pitchFamily="18" charset="0"/>
                        </a:rPr>
                        <a:t>看戲劇就屈原魚蝦蟹</a:t>
                      </a:r>
                      <a:endParaRPr lang="zh-TW" sz="2000" kern="100" dirty="0">
                        <a:effectLst/>
                        <a:latin typeface="Aptos" panose="020B0004020202020204" pitchFamily="34" charset="0"/>
                        <a:ea typeface="新細明體" panose="02020500000000000000" pitchFamily="18" charset="-120"/>
                        <a:cs typeface="Times New Roman" panose="02020603050405020304" pitchFamily="18" charset="0"/>
                      </a:endParaRPr>
                    </a:p>
                    <a:p>
                      <a:pPr>
                        <a:lnSpc>
                          <a:spcPct val="115000"/>
                        </a:lnSpc>
                        <a:spcAft>
                          <a:spcPts val="800"/>
                        </a:spcAft>
                        <a:buNone/>
                      </a:pPr>
                      <a:r>
                        <a:rPr lang="zh-TW" sz="2000" kern="100" dirty="0">
                          <a:solidFill>
                            <a:srgbClr val="000000"/>
                          </a:solidFill>
                          <a:effectLst/>
                          <a:latin typeface="Aptos" panose="020B0004020202020204" pitchFamily="34" charset="0"/>
                          <a:ea typeface="新細明體" panose="02020500000000000000" pitchFamily="18" charset="-120"/>
                          <a:cs typeface="Times New Roman" panose="02020603050405020304" pitchFamily="18" charset="0"/>
                        </a:rPr>
                        <a:t>幼生一起動手包粽子</a:t>
                      </a:r>
                      <a:endParaRPr lang="zh-TW" sz="2000" kern="100" dirty="0">
                        <a:effectLst/>
                        <a:latin typeface="Aptos" panose="020B0004020202020204" pitchFamily="34" charset="0"/>
                        <a:ea typeface="新細明體" panose="02020500000000000000" pitchFamily="18" charset="-12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60CAF3"/>
                    </a:solidFill>
                  </a:tcPr>
                </a:tc>
                <a:extLst>
                  <a:ext uri="{0D108BD9-81ED-4DB2-BD59-A6C34878D82A}">
                    <a16:rowId xmlns:a16="http://schemas.microsoft.com/office/drawing/2014/main" val="1808670387"/>
                  </a:ext>
                </a:extLst>
              </a:tr>
              <a:tr h="385987">
                <a:tc>
                  <a:txBody>
                    <a:bodyPr/>
                    <a:lstStyle/>
                    <a:p>
                      <a:pPr>
                        <a:lnSpc>
                          <a:spcPct val="115000"/>
                        </a:lnSpc>
                        <a:spcAft>
                          <a:spcPts val="800"/>
                        </a:spcAft>
                        <a:buNone/>
                      </a:pPr>
                      <a:r>
                        <a:rPr lang="zh-TW" sz="2000" kern="100">
                          <a:solidFill>
                            <a:srgbClr val="000000"/>
                          </a:solidFill>
                          <a:effectLst/>
                          <a:latin typeface="Aptos" panose="020B0004020202020204" pitchFamily="34" charset="0"/>
                          <a:ea typeface="新細明體" panose="02020500000000000000" pitchFamily="18" charset="-120"/>
                          <a:cs typeface="Times New Roman" panose="02020603050405020304" pitchFamily="18" charset="0"/>
                        </a:rPr>
                        <a:t>四、母親節養豆</a:t>
                      </a:r>
                      <a:endParaRPr lang="zh-TW" sz="2000" kern="100">
                        <a:effectLst/>
                        <a:latin typeface="Aptos" panose="020B0004020202020204" pitchFamily="34" charset="0"/>
                        <a:ea typeface="新細明體" panose="02020500000000000000" pitchFamily="18" charset="-12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3E5A1"/>
                    </a:solidFill>
                  </a:tcPr>
                </a:tc>
                <a:tc>
                  <a:txBody>
                    <a:bodyPr/>
                    <a:lstStyle/>
                    <a:p>
                      <a:pPr>
                        <a:lnSpc>
                          <a:spcPct val="115000"/>
                        </a:lnSpc>
                        <a:spcAft>
                          <a:spcPts val="800"/>
                        </a:spcAft>
                        <a:buNone/>
                      </a:pPr>
                      <a:r>
                        <a:rPr lang="zh-TW" sz="2000" kern="100" dirty="0">
                          <a:solidFill>
                            <a:srgbClr val="000000"/>
                          </a:solidFill>
                          <a:effectLst/>
                          <a:latin typeface="Aptos" panose="020B0004020202020204" pitchFamily="34" charset="0"/>
                          <a:ea typeface="新細明體" panose="02020500000000000000" pitchFamily="18" charset="-120"/>
                          <a:cs typeface="Times New Roman" panose="02020603050405020304" pitchFamily="18" charset="0"/>
                        </a:rPr>
                        <a:t>聽故事、養黃豆作禮物</a:t>
                      </a:r>
                      <a:endParaRPr lang="zh-TW" sz="2000" kern="100" dirty="0">
                        <a:effectLst/>
                        <a:latin typeface="Aptos" panose="020B0004020202020204" pitchFamily="34" charset="0"/>
                        <a:ea typeface="新細明體" panose="02020500000000000000" pitchFamily="18" charset="-12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3E5A1"/>
                    </a:solidFill>
                  </a:tcPr>
                </a:tc>
                <a:extLst>
                  <a:ext uri="{0D108BD9-81ED-4DB2-BD59-A6C34878D82A}">
                    <a16:rowId xmlns:a16="http://schemas.microsoft.com/office/drawing/2014/main" val="1311885202"/>
                  </a:ext>
                </a:extLst>
              </a:tr>
              <a:tr h="712992">
                <a:tc gridSpan="2">
                  <a:txBody>
                    <a:bodyPr/>
                    <a:lstStyle/>
                    <a:p>
                      <a:pPr>
                        <a:lnSpc>
                          <a:spcPct val="115000"/>
                        </a:lnSpc>
                        <a:spcAft>
                          <a:spcPts val="800"/>
                        </a:spcAft>
                        <a:buNone/>
                      </a:pPr>
                      <a:r>
                        <a:rPr lang="zh-TW" sz="2000" kern="100" dirty="0">
                          <a:solidFill>
                            <a:srgbClr val="000000"/>
                          </a:solidFill>
                          <a:effectLst/>
                          <a:latin typeface="Aptos" panose="020B0004020202020204" pitchFamily="34" charset="0"/>
                          <a:ea typeface="新細明體" panose="02020500000000000000" pitchFamily="18" charset="-120"/>
                          <a:cs typeface="Times New Roman" panose="02020603050405020304" pitchFamily="18" charset="0"/>
                        </a:rPr>
                        <a:t>教育意義：參與感及成就感的滿足效果</a:t>
                      </a:r>
                      <a:endParaRPr lang="zh-TW" sz="2000" kern="100" dirty="0">
                        <a:effectLst/>
                        <a:latin typeface="Aptos" panose="020B0004020202020204" pitchFamily="34" charset="0"/>
                        <a:ea typeface="新細明體" panose="02020500000000000000" pitchFamily="18" charset="-12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75000"/>
                      </a:schemeClr>
                    </a:solidFill>
                  </a:tcPr>
                </a:tc>
                <a:tc hMerge="1">
                  <a:txBody>
                    <a:bodyPr/>
                    <a:lstStyle/>
                    <a:p>
                      <a:endParaRPr lang="zh-TW" altLang="en-US"/>
                    </a:p>
                  </a:txBody>
                  <a:tcPr/>
                </a:tc>
                <a:extLst>
                  <a:ext uri="{0D108BD9-81ED-4DB2-BD59-A6C34878D82A}">
                    <a16:rowId xmlns:a16="http://schemas.microsoft.com/office/drawing/2014/main" val="124236779"/>
                  </a:ext>
                </a:extLst>
              </a:tr>
            </a:tbl>
          </a:graphicData>
        </a:graphic>
      </p:graphicFrame>
    </p:spTree>
    <p:extLst>
      <p:ext uri="{BB962C8B-B14F-4D97-AF65-F5344CB8AC3E}">
        <p14:creationId xmlns:p14="http://schemas.microsoft.com/office/powerpoint/2010/main" val="352467621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標題 1">
            <a:extLst>
              <a:ext uri="{FF2B5EF4-FFF2-40B4-BE49-F238E27FC236}">
                <a16:creationId xmlns:a16="http://schemas.microsoft.com/office/drawing/2014/main" id="{0EA9E72C-2DDD-BAE9-2E60-15F196F5130C}"/>
              </a:ext>
            </a:extLst>
          </p:cNvPr>
          <p:cNvSpPr>
            <a:spLocks noGrp="1"/>
          </p:cNvSpPr>
          <p:nvPr>
            <p:ph type="title"/>
          </p:nvPr>
        </p:nvSpPr>
        <p:spPr>
          <a:xfrm>
            <a:off x="457200" y="274638"/>
            <a:ext cx="8229600" cy="1143000"/>
          </a:xfrm>
        </p:spPr>
        <p:style>
          <a:lnRef idx="2">
            <a:schemeClr val="accent6">
              <a:shade val="15000"/>
            </a:schemeClr>
          </a:lnRef>
          <a:fillRef idx="1">
            <a:schemeClr val="accent6"/>
          </a:fillRef>
          <a:effectRef idx="0">
            <a:schemeClr val="accent6"/>
          </a:effectRef>
          <a:fontRef idx="minor">
            <a:schemeClr val="lt1"/>
          </a:fontRef>
        </p:style>
        <p:txBody>
          <a:bodyPr>
            <a:normAutofit/>
          </a:bodyPr>
          <a:lstStyle/>
          <a:p>
            <a:r>
              <a:rPr kumimoji="0" lang="zh-TW" altLang="zh-TW" sz="3400" b="1" i="0" u="none" strike="noStrike" kern="100" cap="none" spc="0" normalizeH="0" baseline="0" noProof="0" dirty="0">
                <a:ln>
                  <a:noFill/>
                </a:ln>
                <a:solidFill>
                  <a:prstClr val="white"/>
                </a:solidFill>
                <a:effectLst/>
                <a:uLnTx/>
                <a:uFillTx/>
                <a:latin typeface="Calibri" panose="020F0502020204030204" pitchFamily="34" charset="0"/>
                <a:ea typeface="標楷體" panose="03000509000000000000" pitchFamily="65" charset="-120"/>
                <a:cs typeface="Times New Roman" panose="02020603050405020304" pitchFamily="18" charset="0"/>
              </a:rPr>
              <a:t>三、類融合活動的核心理論及活動內容</a:t>
            </a:r>
            <a:endParaRPr lang="zh-TW" altLang="en-US" sz="3000" dirty="0">
              <a:latin typeface="標楷體" panose="03000509000000000000" pitchFamily="65" charset="-120"/>
              <a:ea typeface="標楷體" panose="03000509000000000000" pitchFamily="65" charset="-120"/>
            </a:endParaRPr>
          </a:p>
        </p:txBody>
      </p:sp>
      <p:pic>
        <p:nvPicPr>
          <p:cNvPr id="6" name="內容版面配置區 4">
            <a:extLst>
              <a:ext uri="{FF2B5EF4-FFF2-40B4-BE49-F238E27FC236}">
                <a16:creationId xmlns:a16="http://schemas.microsoft.com/office/drawing/2014/main" id="{01E5E47B-60E5-6E6D-BE2E-7446711F8996}"/>
              </a:ext>
            </a:extLst>
          </p:cNvPr>
          <p:cNvPicPr>
            <a:picLocks noGrp="1" noChangeAspect="1"/>
          </p:cNvPicPr>
          <p:nvPr>
            <p:ph idx="1"/>
          </p:nvPr>
        </p:nvPicPr>
        <p:blipFill>
          <a:blip r:embed="rId2"/>
          <a:stretch>
            <a:fillRect/>
          </a:stretch>
        </p:blipFill>
        <p:spPr>
          <a:xfrm>
            <a:off x="457200" y="1601564"/>
            <a:ext cx="8229600" cy="4923779"/>
          </a:xfrm>
          <a:prstGeom prst="rect">
            <a:avLst/>
          </a:prstGeom>
        </p:spPr>
      </p:pic>
      <p:sp>
        <p:nvSpPr>
          <p:cNvPr id="7" name="矩形 6">
            <a:extLst>
              <a:ext uri="{FF2B5EF4-FFF2-40B4-BE49-F238E27FC236}">
                <a16:creationId xmlns:a16="http://schemas.microsoft.com/office/drawing/2014/main" id="{626E4AA2-30A4-54E6-1D3A-3B14F01FEDF5}"/>
              </a:ext>
            </a:extLst>
          </p:cNvPr>
          <p:cNvSpPr/>
          <p:nvPr/>
        </p:nvSpPr>
        <p:spPr>
          <a:xfrm>
            <a:off x="611560" y="1738945"/>
            <a:ext cx="7992888" cy="4498368"/>
          </a:xfrm>
          <a:prstGeom prst="rect">
            <a:avLst/>
          </a:prstGeom>
        </p:spPr>
        <p:style>
          <a:lnRef idx="2">
            <a:schemeClr val="accent2"/>
          </a:lnRef>
          <a:fillRef idx="1">
            <a:schemeClr val="lt1"/>
          </a:fillRef>
          <a:effectRef idx="0">
            <a:schemeClr val="accent2"/>
          </a:effectRef>
          <a:fontRef idx="minor">
            <a:schemeClr val="dk1"/>
          </a:fontRef>
        </p:style>
        <p:txBody>
          <a:bodyPr rtlCol="0" anchor="ctr"/>
          <a:lstStyle/>
          <a:p>
            <a:endParaRPr lang="en-US" altLang="zh-TW" sz="2800" b="1" kern="100" dirty="0">
              <a:effectLst/>
              <a:ea typeface="標楷體" panose="03000509000000000000" pitchFamily="65" charset="-120"/>
              <a:cs typeface="Times New Roman" panose="02020603050405020304" pitchFamily="18" charset="0"/>
            </a:endParaRPr>
          </a:p>
          <a:p>
            <a:endParaRPr lang="en-US" altLang="zh-TW" sz="2800" b="1" kern="100" dirty="0">
              <a:ea typeface="標楷體" panose="03000509000000000000" pitchFamily="65" charset="-120"/>
              <a:cs typeface="Times New Roman" panose="02020603050405020304" pitchFamily="18" charset="0"/>
            </a:endParaRPr>
          </a:p>
          <a:p>
            <a:r>
              <a:rPr lang="zh-TW" altLang="en-US" sz="2800" b="1" kern="100" dirty="0">
                <a:effectLst/>
                <a:ea typeface="標楷體" panose="03000509000000000000" pitchFamily="65" charset="-120"/>
                <a:cs typeface="Times New Roman" panose="02020603050405020304" pitchFamily="18" charset="0"/>
              </a:rPr>
              <a:t>集體放學的</a:t>
            </a:r>
            <a:r>
              <a:rPr lang="zh-TW" altLang="zh-TW" sz="2800" b="1" kern="100" dirty="0">
                <a:effectLst/>
                <a:ea typeface="標楷體" panose="03000509000000000000" pitchFamily="65" charset="-120"/>
                <a:cs typeface="Times New Roman" panose="02020603050405020304" pitchFamily="18" charset="0"/>
              </a:rPr>
              <a:t>融合教育</a:t>
            </a:r>
            <a:endParaRPr lang="en-US" altLang="zh-TW" sz="2800" b="1" kern="100" dirty="0">
              <a:effectLst/>
              <a:ea typeface="標楷體" panose="03000509000000000000" pitchFamily="65" charset="-120"/>
              <a:cs typeface="Times New Roman" panose="02020603050405020304" pitchFamily="18" charset="0"/>
            </a:endParaRPr>
          </a:p>
          <a:p>
            <a:endParaRPr lang="en-US" altLang="zh-TW" sz="2800" b="1" kern="100" dirty="0">
              <a:effectLst/>
              <a:ea typeface="標楷體" panose="03000509000000000000" pitchFamily="65" charset="-120"/>
              <a:cs typeface="Times New Roman" panose="02020603050405020304" pitchFamily="18" charset="0"/>
            </a:endParaRPr>
          </a:p>
          <a:p>
            <a:endParaRPr lang="en-US" altLang="zh-TW" sz="2800" b="1" kern="100" dirty="0">
              <a:effectLst/>
              <a:ea typeface="標楷體" panose="03000509000000000000" pitchFamily="65" charset="-120"/>
              <a:cs typeface="Times New Roman" panose="02020603050405020304" pitchFamily="18" charset="0"/>
            </a:endParaRPr>
          </a:p>
          <a:p>
            <a:endParaRPr lang="en-US" altLang="zh-TW" sz="2800" b="1" kern="100" dirty="0">
              <a:ea typeface="標楷體" panose="03000509000000000000" pitchFamily="65" charset="-120"/>
              <a:cs typeface="Times New Roman" panose="02020603050405020304" pitchFamily="18" charset="0"/>
            </a:endParaRPr>
          </a:p>
          <a:p>
            <a:endParaRPr lang="en-US" altLang="zh-TW" sz="2800" b="1" kern="100" dirty="0">
              <a:effectLst/>
              <a:ea typeface="標楷體" panose="03000509000000000000" pitchFamily="65" charset="-120"/>
              <a:cs typeface="Times New Roman" panose="02020603050405020304" pitchFamily="18" charset="0"/>
            </a:endParaRPr>
          </a:p>
          <a:p>
            <a:endParaRPr lang="en-US" altLang="zh-TW" sz="2800" b="1" kern="100" dirty="0">
              <a:ea typeface="標楷體" panose="03000509000000000000" pitchFamily="65" charset="-120"/>
              <a:cs typeface="Times New Roman" panose="02020603050405020304" pitchFamily="18" charset="0"/>
            </a:endParaRPr>
          </a:p>
          <a:p>
            <a:endParaRPr lang="en-US" altLang="zh-TW" sz="2800" b="1" kern="100" dirty="0">
              <a:effectLst/>
              <a:ea typeface="標楷體" panose="03000509000000000000" pitchFamily="65" charset="-120"/>
              <a:cs typeface="Times New Roman" panose="02020603050405020304" pitchFamily="18" charset="0"/>
            </a:endParaRPr>
          </a:p>
          <a:p>
            <a:endParaRPr lang="en-US" altLang="zh-TW" sz="2800" b="1" kern="100" dirty="0">
              <a:ea typeface="標楷體" panose="03000509000000000000" pitchFamily="65" charset="-120"/>
              <a:cs typeface="Times New Roman" panose="02020603050405020304" pitchFamily="18" charset="0"/>
            </a:endParaRPr>
          </a:p>
          <a:p>
            <a:endParaRPr lang="en-US" altLang="zh-TW" sz="2800" b="1" kern="100" dirty="0">
              <a:effectLst/>
              <a:ea typeface="標楷體" panose="03000509000000000000" pitchFamily="65" charset="-120"/>
              <a:cs typeface="Times New Roman" panose="02020603050405020304" pitchFamily="18" charset="0"/>
            </a:endParaRPr>
          </a:p>
          <a:p>
            <a:endParaRPr lang="en-US" altLang="zh-TW" sz="2800" b="1" kern="100" dirty="0">
              <a:ea typeface="標楷體" panose="03000509000000000000" pitchFamily="65" charset="-120"/>
              <a:cs typeface="Times New Roman" panose="02020603050405020304" pitchFamily="18" charset="0"/>
            </a:endParaRPr>
          </a:p>
          <a:p>
            <a:endParaRPr lang="en-US" altLang="zh-TW" sz="2800" b="1" kern="100" dirty="0">
              <a:effectLst/>
              <a:ea typeface="標楷體" panose="03000509000000000000" pitchFamily="65" charset="-120"/>
              <a:cs typeface="Times New Roman" panose="02020603050405020304" pitchFamily="18" charset="0"/>
            </a:endParaRPr>
          </a:p>
          <a:p>
            <a:endParaRPr lang="zh-TW" altLang="en-US" sz="2800" dirty="0"/>
          </a:p>
        </p:txBody>
      </p:sp>
      <p:graphicFrame>
        <p:nvGraphicFramePr>
          <p:cNvPr id="8" name="表格 7">
            <a:extLst>
              <a:ext uri="{FF2B5EF4-FFF2-40B4-BE49-F238E27FC236}">
                <a16:creationId xmlns:a16="http://schemas.microsoft.com/office/drawing/2014/main" id="{C4504188-5528-7FEA-35E1-DDE790CB3CF1}"/>
              </a:ext>
            </a:extLst>
          </p:cNvPr>
          <p:cNvGraphicFramePr>
            <a:graphicFrameLocks noGrp="1"/>
          </p:cNvGraphicFramePr>
          <p:nvPr>
            <p:extLst>
              <p:ext uri="{D42A27DB-BD31-4B8C-83A1-F6EECF244321}">
                <p14:modId xmlns:p14="http://schemas.microsoft.com/office/powerpoint/2010/main" val="1411426913"/>
              </p:ext>
            </p:extLst>
          </p:nvPr>
        </p:nvGraphicFramePr>
        <p:xfrm>
          <a:off x="863588" y="2314389"/>
          <a:ext cx="7524836" cy="3693689"/>
        </p:xfrm>
        <a:graphic>
          <a:graphicData uri="http://schemas.openxmlformats.org/drawingml/2006/table">
            <a:tbl>
              <a:tblPr firstRow="1" firstCol="1" bandRow="1"/>
              <a:tblGrid>
                <a:gridCol w="1188132">
                  <a:extLst>
                    <a:ext uri="{9D8B030D-6E8A-4147-A177-3AD203B41FA5}">
                      <a16:colId xmlns:a16="http://schemas.microsoft.com/office/drawing/2014/main" val="2064786962"/>
                    </a:ext>
                  </a:extLst>
                </a:gridCol>
                <a:gridCol w="6336704">
                  <a:extLst>
                    <a:ext uri="{9D8B030D-6E8A-4147-A177-3AD203B41FA5}">
                      <a16:colId xmlns:a16="http://schemas.microsoft.com/office/drawing/2014/main" val="2167230448"/>
                    </a:ext>
                  </a:extLst>
                </a:gridCol>
              </a:tblGrid>
              <a:tr h="619293">
                <a:tc>
                  <a:txBody>
                    <a:bodyPr/>
                    <a:lstStyle/>
                    <a:p>
                      <a:pPr>
                        <a:lnSpc>
                          <a:spcPct val="115000"/>
                        </a:lnSpc>
                        <a:spcAft>
                          <a:spcPts val="800"/>
                        </a:spcAft>
                        <a:buNone/>
                      </a:pPr>
                      <a:r>
                        <a:rPr lang="zh-TW" sz="2000" kern="100" dirty="0">
                          <a:solidFill>
                            <a:srgbClr val="000000"/>
                          </a:solidFill>
                          <a:effectLst/>
                          <a:latin typeface="+mn-ea"/>
                          <a:ea typeface="+mn-ea"/>
                          <a:cs typeface="Times New Roman" panose="02020603050405020304" pitchFamily="18" charset="0"/>
                        </a:rPr>
                        <a:t>一、時間</a:t>
                      </a:r>
                      <a:endParaRPr lang="zh-TW" sz="2000" kern="100" dirty="0">
                        <a:effectLst/>
                        <a:latin typeface="+mn-ea"/>
                        <a:ea typeface="+mn-ea"/>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60CAF3"/>
                    </a:solidFill>
                  </a:tcPr>
                </a:tc>
                <a:tc>
                  <a:txBody>
                    <a:bodyPr/>
                    <a:lstStyle/>
                    <a:p>
                      <a:pPr>
                        <a:lnSpc>
                          <a:spcPct val="115000"/>
                        </a:lnSpc>
                        <a:spcAft>
                          <a:spcPts val="800"/>
                        </a:spcAft>
                        <a:buNone/>
                      </a:pPr>
                      <a:r>
                        <a:rPr lang="zh-TW" sz="2000" kern="100" dirty="0">
                          <a:solidFill>
                            <a:srgbClr val="000000"/>
                          </a:solidFill>
                          <a:effectLst/>
                          <a:latin typeface="+mn-ea"/>
                          <a:ea typeface="+mn-ea"/>
                          <a:cs typeface="Times New Roman" panose="02020603050405020304" pitchFamily="18" charset="0"/>
                        </a:rPr>
                        <a:t>每天</a:t>
                      </a:r>
                      <a:r>
                        <a:rPr lang="en-US" sz="2000" kern="100" dirty="0">
                          <a:solidFill>
                            <a:srgbClr val="000000"/>
                          </a:solidFill>
                          <a:effectLst/>
                          <a:latin typeface="+mn-ea"/>
                          <a:ea typeface="+mn-ea"/>
                          <a:cs typeface="Times New Roman" panose="02020603050405020304" pitchFamily="18" charset="0"/>
                        </a:rPr>
                        <a:t>3:30</a:t>
                      </a:r>
                      <a:endParaRPr lang="zh-TW" sz="2000" kern="100" dirty="0">
                        <a:effectLst/>
                        <a:latin typeface="+mn-ea"/>
                        <a:ea typeface="+mn-ea"/>
                        <a:cs typeface="Times New Roman" panose="02020603050405020304" pitchFamily="18" charset="0"/>
                      </a:endParaRPr>
                    </a:p>
                    <a:p>
                      <a:pPr>
                        <a:lnSpc>
                          <a:spcPct val="115000"/>
                        </a:lnSpc>
                        <a:spcAft>
                          <a:spcPts val="800"/>
                        </a:spcAft>
                        <a:buNone/>
                      </a:pPr>
                      <a:r>
                        <a:rPr lang="zh-TW" sz="2000" kern="100" dirty="0">
                          <a:solidFill>
                            <a:srgbClr val="000000"/>
                          </a:solidFill>
                          <a:effectLst/>
                          <a:latin typeface="+mn-ea"/>
                          <a:ea typeface="+mn-ea"/>
                          <a:cs typeface="Times New Roman" panose="02020603050405020304" pitchFamily="18" charset="0"/>
                        </a:rPr>
                        <a:t>集合在開放的中廊</a:t>
                      </a:r>
                      <a:endParaRPr lang="zh-TW" sz="2000" kern="100" dirty="0">
                        <a:effectLst/>
                        <a:latin typeface="+mn-ea"/>
                        <a:ea typeface="+mn-ea"/>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60CAF3"/>
                    </a:solidFill>
                  </a:tcPr>
                </a:tc>
                <a:extLst>
                  <a:ext uri="{0D108BD9-81ED-4DB2-BD59-A6C34878D82A}">
                    <a16:rowId xmlns:a16="http://schemas.microsoft.com/office/drawing/2014/main" val="1918626693"/>
                  </a:ext>
                </a:extLst>
              </a:tr>
              <a:tr h="496051">
                <a:tc rowSpan="3">
                  <a:txBody>
                    <a:bodyPr/>
                    <a:lstStyle/>
                    <a:p>
                      <a:pPr>
                        <a:lnSpc>
                          <a:spcPct val="115000"/>
                        </a:lnSpc>
                        <a:spcAft>
                          <a:spcPts val="800"/>
                        </a:spcAft>
                        <a:buNone/>
                      </a:pPr>
                      <a:r>
                        <a:rPr lang="zh-TW" sz="2000" kern="100" dirty="0">
                          <a:solidFill>
                            <a:srgbClr val="000000"/>
                          </a:solidFill>
                          <a:effectLst/>
                          <a:latin typeface="+mn-ea"/>
                          <a:ea typeface="+mn-ea"/>
                          <a:cs typeface="Times New Roman" panose="02020603050405020304" pitchFamily="18" charset="0"/>
                        </a:rPr>
                        <a:t>二、方式</a:t>
                      </a:r>
                    </a:p>
                    <a:p>
                      <a:pPr>
                        <a:lnSpc>
                          <a:spcPct val="115000"/>
                        </a:lnSpc>
                        <a:spcAft>
                          <a:spcPts val="800"/>
                        </a:spcAft>
                        <a:buNone/>
                      </a:pPr>
                      <a:r>
                        <a:rPr lang="en-US" sz="2000" kern="100" dirty="0">
                          <a:effectLst/>
                          <a:latin typeface="+mn-ea"/>
                          <a:ea typeface="+mn-ea"/>
                          <a:cs typeface="Times New Roman" panose="02020603050405020304" pitchFamily="18" charset="0"/>
                        </a:rPr>
                        <a:t> </a:t>
                      </a:r>
                      <a:endParaRPr lang="zh-TW" altLang="en-US" sz="2000" kern="100" dirty="0">
                        <a:effectLst/>
                        <a:latin typeface="+mn-ea"/>
                        <a:ea typeface="+mn-ea"/>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3E5A1"/>
                    </a:solidFill>
                  </a:tcPr>
                </a:tc>
                <a:tc>
                  <a:txBody>
                    <a:bodyPr/>
                    <a:lstStyle/>
                    <a:p>
                      <a:pPr>
                        <a:lnSpc>
                          <a:spcPct val="115000"/>
                        </a:lnSpc>
                        <a:spcAft>
                          <a:spcPts val="800"/>
                        </a:spcAft>
                        <a:buNone/>
                      </a:pPr>
                      <a:r>
                        <a:rPr lang="zh-TW" sz="2000" kern="100" dirty="0">
                          <a:solidFill>
                            <a:srgbClr val="000000"/>
                          </a:solidFill>
                          <a:effectLst/>
                          <a:latin typeface="+mn-ea"/>
                          <a:ea typeface="+mn-ea"/>
                          <a:cs typeface="Times New Roman" panose="02020603050405020304" pitchFamily="18" charset="0"/>
                        </a:rPr>
                        <a:t>幼生各從</a:t>
                      </a:r>
                      <a:r>
                        <a:rPr lang="en-US" sz="2000" kern="100" dirty="0">
                          <a:solidFill>
                            <a:srgbClr val="000000"/>
                          </a:solidFill>
                          <a:effectLst/>
                          <a:latin typeface="+mn-ea"/>
                          <a:ea typeface="+mn-ea"/>
                          <a:cs typeface="Times New Roman" panose="02020603050405020304" pitchFamily="18" charset="0"/>
                        </a:rPr>
                        <a:t>5</a:t>
                      </a:r>
                      <a:r>
                        <a:rPr lang="zh-TW" sz="2000" kern="100" dirty="0">
                          <a:solidFill>
                            <a:srgbClr val="000000"/>
                          </a:solidFill>
                          <a:effectLst/>
                          <a:latin typeface="+mn-ea"/>
                          <a:ea typeface="+mn-ea"/>
                          <a:cs typeface="Times New Roman" panose="02020603050405020304" pitchFamily="18" charset="0"/>
                        </a:rPr>
                        <a:t>首耳熟的放學歌選定一首與全體一起舞動唱和</a:t>
                      </a:r>
                      <a:endParaRPr lang="zh-TW" sz="2000" kern="100" dirty="0">
                        <a:effectLst/>
                        <a:latin typeface="+mn-ea"/>
                        <a:ea typeface="+mn-ea"/>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3E5A1"/>
                    </a:solidFill>
                  </a:tcPr>
                </a:tc>
                <a:extLst>
                  <a:ext uri="{0D108BD9-81ED-4DB2-BD59-A6C34878D82A}">
                    <a16:rowId xmlns:a16="http://schemas.microsoft.com/office/drawing/2014/main" val="638019380"/>
                  </a:ext>
                </a:extLst>
              </a:tr>
              <a:tr h="1252759">
                <a:tc vMerge="1">
                  <a:txBody>
                    <a:bodyPr/>
                    <a:lstStyle/>
                    <a:p>
                      <a:endParaRPr lang="zh-TW" altLang="en-US"/>
                    </a:p>
                  </a:txBody>
                  <a:tcPr/>
                </a:tc>
                <a:tc>
                  <a:txBody>
                    <a:bodyPr/>
                    <a:lstStyle/>
                    <a:p>
                      <a:pPr>
                        <a:lnSpc>
                          <a:spcPts val="2300"/>
                        </a:lnSpc>
                        <a:spcAft>
                          <a:spcPts val="800"/>
                        </a:spcAft>
                        <a:buNone/>
                      </a:pPr>
                      <a:r>
                        <a:rPr lang="zh-TW" sz="2000" kern="100" dirty="0">
                          <a:solidFill>
                            <a:srgbClr val="000000"/>
                          </a:solidFill>
                          <a:effectLst/>
                          <a:latin typeface="+mn-ea"/>
                          <a:ea typeface="+mn-ea"/>
                          <a:cs typeface="Times New Roman" panose="02020603050405020304" pitchFamily="18" charset="0"/>
                        </a:rPr>
                        <a:t>回溯今日活動</a:t>
                      </a:r>
                      <a:endParaRPr lang="zh-TW" sz="2000" kern="100" dirty="0">
                        <a:effectLst/>
                        <a:latin typeface="+mn-ea"/>
                        <a:ea typeface="+mn-ea"/>
                        <a:cs typeface="Times New Roman" panose="02020603050405020304" pitchFamily="18" charset="0"/>
                      </a:endParaRPr>
                    </a:p>
                    <a:p>
                      <a:pPr>
                        <a:lnSpc>
                          <a:spcPts val="2300"/>
                        </a:lnSpc>
                        <a:spcAft>
                          <a:spcPts val="800"/>
                        </a:spcAft>
                        <a:buNone/>
                      </a:pPr>
                      <a:r>
                        <a:rPr lang="zh-TW" sz="2000" kern="100" dirty="0">
                          <a:solidFill>
                            <a:srgbClr val="000000"/>
                          </a:solidFill>
                          <a:effectLst/>
                          <a:latin typeface="+mn-ea"/>
                          <a:ea typeface="+mn-ea"/>
                          <a:cs typeface="Times New Roman" panose="02020603050405020304" pitchFamily="18" charset="0"/>
                        </a:rPr>
                        <a:t>動動身體跳跳舞</a:t>
                      </a:r>
                      <a:endParaRPr lang="zh-TW" sz="2000" kern="100" dirty="0">
                        <a:effectLst/>
                        <a:latin typeface="+mn-ea"/>
                        <a:ea typeface="+mn-ea"/>
                        <a:cs typeface="Times New Roman" panose="02020603050405020304" pitchFamily="18" charset="0"/>
                      </a:endParaRPr>
                    </a:p>
                    <a:p>
                      <a:pPr>
                        <a:lnSpc>
                          <a:spcPts val="2300"/>
                        </a:lnSpc>
                        <a:spcAft>
                          <a:spcPts val="800"/>
                        </a:spcAft>
                        <a:buNone/>
                      </a:pPr>
                      <a:r>
                        <a:rPr lang="zh-TW" sz="2000" kern="100" dirty="0">
                          <a:solidFill>
                            <a:srgbClr val="000000"/>
                          </a:solidFill>
                          <a:effectLst/>
                          <a:latin typeface="+mn-ea"/>
                          <a:ea typeface="+mn-ea"/>
                          <a:cs typeface="Times New Roman" panose="02020603050405020304" pitchFamily="18" charset="0"/>
                        </a:rPr>
                        <a:t>回應</a:t>
                      </a:r>
                      <a:r>
                        <a:rPr lang="en-US" sz="2000" kern="100" dirty="0">
                          <a:solidFill>
                            <a:srgbClr val="000000"/>
                          </a:solidFill>
                          <a:effectLst/>
                          <a:latin typeface="+mn-ea"/>
                          <a:ea typeface="+mn-ea"/>
                          <a:cs typeface="Times New Roman" panose="02020603050405020304" pitchFamily="18" charset="0"/>
                        </a:rPr>
                        <a:t>:</a:t>
                      </a:r>
                      <a:r>
                        <a:rPr lang="zh-TW" sz="2000" kern="100" dirty="0">
                          <a:solidFill>
                            <a:srgbClr val="000000"/>
                          </a:solidFill>
                          <a:effectLst/>
                          <a:latin typeface="+mn-ea"/>
                          <a:ea typeface="+mn-ea"/>
                          <a:cs typeface="Times New Roman" panose="02020603050405020304" pitchFamily="18" charset="0"/>
                        </a:rPr>
                        <a:t>班級、性別、大中小班及路線</a:t>
                      </a:r>
                      <a:r>
                        <a:rPr lang="en-US" sz="2000" kern="100" dirty="0">
                          <a:solidFill>
                            <a:srgbClr val="000000"/>
                          </a:solidFill>
                          <a:effectLst/>
                          <a:latin typeface="+mn-ea"/>
                          <a:ea typeface="+mn-ea"/>
                          <a:cs typeface="Times New Roman" panose="02020603050405020304" pitchFamily="18" charset="0"/>
                        </a:rPr>
                        <a:t>(</a:t>
                      </a:r>
                      <a:r>
                        <a:rPr lang="zh-TW" sz="2000" kern="100" dirty="0">
                          <a:solidFill>
                            <a:srgbClr val="000000"/>
                          </a:solidFill>
                          <a:effectLst/>
                          <a:latin typeface="+mn-ea"/>
                          <a:ea typeface="+mn-ea"/>
                          <a:cs typeface="Times New Roman" panose="02020603050405020304" pitchFamily="18" charset="0"/>
                        </a:rPr>
                        <a:t>南港線、北投線還是公館線</a:t>
                      </a:r>
                      <a:r>
                        <a:rPr lang="en-US" sz="2000" kern="100" dirty="0">
                          <a:solidFill>
                            <a:srgbClr val="000000"/>
                          </a:solidFill>
                          <a:effectLst/>
                          <a:latin typeface="+mn-ea"/>
                          <a:ea typeface="+mn-ea"/>
                          <a:cs typeface="Times New Roman" panose="02020603050405020304" pitchFamily="18" charset="0"/>
                        </a:rPr>
                        <a:t>)</a:t>
                      </a:r>
                      <a:endParaRPr lang="zh-TW" sz="2000" kern="100" dirty="0">
                        <a:effectLst/>
                        <a:latin typeface="+mn-ea"/>
                        <a:ea typeface="+mn-ea"/>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3E5A1"/>
                    </a:solidFill>
                  </a:tcPr>
                </a:tc>
                <a:extLst>
                  <a:ext uri="{0D108BD9-81ED-4DB2-BD59-A6C34878D82A}">
                    <a16:rowId xmlns:a16="http://schemas.microsoft.com/office/drawing/2014/main" val="3517675704"/>
                  </a:ext>
                </a:extLst>
              </a:tr>
              <a:tr h="472999">
                <a:tc vMerge="1">
                  <a:txBody>
                    <a:bodyPr/>
                    <a:lstStyle/>
                    <a:p>
                      <a:endParaRPr dirty="0"/>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60CAF3"/>
                    </a:solidFill>
                  </a:tcPr>
                </a:tc>
                <a:tc>
                  <a:txBody>
                    <a:bodyPr/>
                    <a:lstStyle/>
                    <a:p>
                      <a:pPr>
                        <a:lnSpc>
                          <a:spcPct val="115000"/>
                        </a:lnSpc>
                        <a:spcAft>
                          <a:spcPts val="800"/>
                        </a:spcAft>
                        <a:buNone/>
                      </a:pPr>
                      <a:r>
                        <a:rPr lang="en-US" sz="2000" kern="100" dirty="0">
                          <a:solidFill>
                            <a:srgbClr val="000000"/>
                          </a:solidFill>
                          <a:effectLst/>
                          <a:latin typeface="+mn-ea"/>
                          <a:ea typeface="+mn-ea"/>
                          <a:cs typeface="Times New Roman" panose="02020603050405020304" pitchFamily="18" charset="0"/>
                        </a:rPr>
                        <a:t>6</a:t>
                      </a:r>
                      <a:r>
                        <a:rPr lang="zh-TW" sz="2000" kern="100" dirty="0">
                          <a:solidFill>
                            <a:srgbClr val="000000"/>
                          </a:solidFill>
                          <a:effectLst/>
                          <a:latin typeface="+mn-ea"/>
                          <a:ea typeface="+mn-ea"/>
                          <a:cs typeface="Times New Roman" panose="02020603050405020304" pitchFamily="18" charset="0"/>
                        </a:rPr>
                        <a:t>位導師輪流</a:t>
                      </a:r>
                      <a:endParaRPr lang="zh-TW" sz="2000" kern="100" dirty="0">
                        <a:effectLst/>
                        <a:latin typeface="+mn-ea"/>
                        <a:ea typeface="+mn-ea"/>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60CAF3"/>
                    </a:solidFill>
                  </a:tcPr>
                </a:tc>
                <a:extLst>
                  <a:ext uri="{0D108BD9-81ED-4DB2-BD59-A6C34878D82A}">
                    <a16:rowId xmlns:a16="http://schemas.microsoft.com/office/drawing/2014/main" val="1305898940"/>
                  </a:ext>
                </a:extLst>
              </a:tr>
              <a:tr h="399258">
                <a:tc gridSpan="2">
                  <a:txBody>
                    <a:bodyPr/>
                    <a:lstStyle/>
                    <a:p>
                      <a:pPr>
                        <a:lnSpc>
                          <a:spcPct val="115000"/>
                        </a:lnSpc>
                        <a:spcAft>
                          <a:spcPts val="800"/>
                        </a:spcAft>
                        <a:buNone/>
                      </a:pPr>
                      <a:r>
                        <a:rPr lang="zh-TW" sz="2000" kern="100" dirty="0">
                          <a:solidFill>
                            <a:srgbClr val="000000"/>
                          </a:solidFill>
                          <a:effectLst/>
                          <a:latin typeface="Aptos" panose="020B0004020202020204" pitchFamily="34" charset="0"/>
                          <a:ea typeface="新細明體" panose="02020500000000000000" pitchFamily="18" charset="-120"/>
                          <a:cs typeface="Times New Roman" panose="02020603050405020304" pitchFamily="18" charset="0"/>
                        </a:rPr>
                        <a:t>教育意義：透過群體放學，擴充情感的連結及社交的更緊密</a:t>
                      </a:r>
                      <a:endParaRPr lang="zh-TW" sz="2000" kern="100" dirty="0">
                        <a:effectLst/>
                        <a:latin typeface="Aptos" panose="020B0004020202020204" pitchFamily="34" charset="0"/>
                        <a:ea typeface="新細明體" panose="02020500000000000000" pitchFamily="18" charset="-12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00"/>
                    </a:solidFill>
                  </a:tcPr>
                </a:tc>
                <a:tc hMerge="1">
                  <a:txBody>
                    <a:bodyPr/>
                    <a:lstStyle/>
                    <a:p>
                      <a:endParaRPr lang="zh-TW" altLang="en-US"/>
                    </a:p>
                  </a:txBody>
                  <a:tcPr/>
                </a:tc>
                <a:extLst>
                  <a:ext uri="{0D108BD9-81ED-4DB2-BD59-A6C34878D82A}">
                    <a16:rowId xmlns:a16="http://schemas.microsoft.com/office/drawing/2014/main" val="3381859099"/>
                  </a:ext>
                </a:extLst>
              </a:tr>
            </a:tbl>
          </a:graphicData>
        </a:graphic>
      </p:graphicFrame>
    </p:spTree>
    <p:extLst>
      <p:ext uri="{BB962C8B-B14F-4D97-AF65-F5344CB8AC3E}">
        <p14:creationId xmlns:p14="http://schemas.microsoft.com/office/powerpoint/2010/main" val="214951677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標題 2"/>
          <p:cNvSpPr>
            <a:spLocks noGrp="1"/>
          </p:cNvSpPr>
          <p:nvPr>
            <p:ph type="title"/>
          </p:nvPr>
        </p:nvSpPr>
        <p:spPr>
          <a:xfrm>
            <a:off x="457200" y="274638"/>
            <a:ext cx="8229600" cy="922114"/>
          </a:xfrm>
        </p:spPr>
        <p:style>
          <a:lnRef idx="3">
            <a:schemeClr val="lt1"/>
          </a:lnRef>
          <a:fillRef idx="1">
            <a:schemeClr val="accent6"/>
          </a:fillRef>
          <a:effectRef idx="1">
            <a:schemeClr val="accent6"/>
          </a:effectRef>
          <a:fontRef idx="minor">
            <a:schemeClr val="lt1"/>
          </a:fontRef>
        </p:style>
        <p:txBody>
          <a:bodyPr>
            <a:normAutofit/>
          </a:bodyPr>
          <a:lstStyle/>
          <a:p>
            <a:r>
              <a:rPr lang="zh-TW" altLang="en-US" dirty="0">
                <a:latin typeface="標楷體" panose="03000509000000000000" pitchFamily="65" charset="-120"/>
                <a:ea typeface="標楷體" panose="03000509000000000000" pitchFamily="65" charset="-120"/>
              </a:rPr>
              <a:t>一、前言</a:t>
            </a:r>
          </a:p>
        </p:txBody>
      </p:sp>
      <p:pic>
        <p:nvPicPr>
          <p:cNvPr id="5" name="內容版面配置區 4"/>
          <p:cNvPicPr>
            <a:picLocks noGrp="1" noChangeAspect="1"/>
          </p:cNvPicPr>
          <p:nvPr>
            <p:ph idx="1"/>
          </p:nvPr>
        </p:nvPicPr>
        <p:blipFill>
          <a:blip r:embed="rId2">
            <a:extLst>
              <a:ext uri="{BEBA8EAE-BF5A-486C-A8C5-ECC9F3942E4B}">
                <a14:imgProps xmlns:a14="http://schemas.microsoft.com/office/drawing/2010/main">
                  <a14:imgLayer r:embed="rId3">
                    <a14:imgEffect>
                      <a14:saturation sat="300000"/>
                    </a14:imgEffect>
                  </a14:imgLayer>
                </a14:imgProps>
              </a:ext>
              <a:ext uri="{28A0092B-C50C-407E-A947-70E740481C1C}">
                <a14:useLocalDpi xmlns:a14="http://schemas.microsoft.com/office/drawing/2010/main" val="0"/>
              </a:ext>
            </a:extLst>
          </a:blip>
          <a:stretch>
            <a:fillRect/>
          </a:stretch>
        </p:blipFill>
        <p:spPr>
          <a:xfrm>
            <a:off x="395536" y="1268760"/>
            <a:ext cx="8352927" cy="4857403"/>
          </a:xfrm>
        </p:spPr>
      </p:pic>
      <p:sp>
        <p:nvSpPr>
          <p:cNvPr id="2" name="矩形 1"/>
          <p:cNvSpPr/>
          <p:nvPr/>
        </p:nvSpPr>
        <p:spPr>
          <a:xfrm>
            <a:off x="539552" y="1412775"/>
            <a:ext cx="8064896" cy="4713387"/>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nSpc>
                <a:spcPct val="150000"/>
              </a:lnSpc>
            </a:pPr>
            <a:r>
              <a:rPr lang="en-US" altLang="zh-TW" sz="2800" dirty="0"/>
              <a:t>2023</a:t>
            </a:r>
            <a:r>
              <a:rPr lang="zh-TW" altLang="en-US" sz="2800" dirty="0"/>
              <a:t>年</a:t>
            </a:r>
            <a:r>
              <a:rPr lang="en-US" altLang="zh-TW" sz="2800" dirty="0"/>
              <a:t>《</a:t>
            </a:r>
            <a:r>
              <a:rPr lang="zh-TW" altLang="en-US" sz="2800" dirty="0"/>
              <a:t>特殊教育法</a:t>
            </a:r>
            <a:r>
              <a:rPr lang="en-US" altLang="zh-TW" sz="2800" dirty="0"/>
              <a:t>》</a:t>
            </a:r>
            <a:r>
              <a:rPr lang="zh-TW" altLang="en-US" sz="2800" dirty="0"/>
              <a:t>重新修訂學前融合教育六大具體措施並增列</a:t>
            </a:r>
            <a:r>
              <a:rPr lang="en-US" altLang="zh-TW" sz="2800" dirty="0"/>
              <a:t>:</a:t>
            </a:r>
          </a:p>
          <a:p>
            <a:pPr marL="342900" indent="-342900">
              <a:lnSpc>
                <a:spcPct val="150000"/>
              </a:lnSpc>
              <a:buFont typeface="Wingdings" panose="05000000000000000000" pitchFamily="2" charset="2"/>
              <a:buChar char="Ø"/>
            </a:pPr>
            <a:r>
              <a:rPr lang="zh-TW" altLang="en-US" sz="2800" dirty="0"/>
              <a:t>身心障礙學生的運動輔具和適應體育服務</a:t>
            </a:r>
            <a:endParaRPr lang="en-US" altLang="zh-TW" sz="2800" dirty="0"/>
          </a:p>
          <a:p>
            <a:pPr marL="342900" indent="-342900">
              <a:lnSpc>
                <a:spcPct val="150000"/>
              </a:lnSpc>
              <a:buFont typeface="Wingdings" panose="05000000000000000000" pitchFamily="2" charset="2"/>
              <a:buChar char="Ø"/>
            </a:pPr>
            <a:r>
              <a:rPr lang="zh-TW" altLang="en-US" sz="2800" dirty="0"/>
              <a:t>設立區域資源中心以支援融合教育</a:t>
            </a:r>
            <a:endParaRPr lang="en-US" altLang="zh-TW" sz="2800" dirty="0"/>
          </a:p>
          <a:p>
            <a:pPr marL="342900" indent="-342900">
              <a:lnSpc>
                <a:spcPct val="150000"/>
              </a:lnSpc>
              <a:buFont typeface="Wingdings" panose="05000000000000000000" pitchFamily="2" charset="2"/>
              <a:buChar char="Ø"/>
            </a:pPr>
            <a:r>
              <a:rPr lang="zh-TW" altLang="en-US" sz="2800" dirty="0"/>
              <a:t>檢視融合教育成效加強經驗交流</a:t>
            </a:r>
            <a:endParaRPr lang="en-US" altLang="zh-TW" sz="2800" dirty="0"/>
          </a:p>
          <a:p>
            <a:pPr marL="342900" indent="-342900">
              <a:lnSpc>
                <a:spcPct val="150000"/>
              </a:lnSpc>
              <a:buFont typeface="Wingdings" panose="05000000000000000000" pitchFamily="2" charset="2"/>
              <a:buChar char="Ø"/>
            </a:pPr>
            <a:r>
              <a:rPr lang="zh-TW" altLang="en-US" sz="2800" dirty="0"/>
              <a:t>確保特殊需求幼兒在普通班級獲得教育機會</a:t>
            </a:r>
            <a:endParaRPr lang="en-US" altLang="zh-TW" sz="2800" dirty="0"/>
          </a:p>
          <a:p>
            <a:pPr marL="342900" indent="-342900">
              <a:lnSpc>
                <a:spcPct val="150000"/>
              </a:lnSpc>
              <a:buFont typeface="Wingdings" panose="05000000000000000000" pitchFamily="2" charset="2"/>
              <a:buChar char="Ø"/>
            </a:pPr>
            <a:r>
              <a:rPr lang="zh-TW" altLang="en-US" sz="2800" dirty="0"/>
              <a:t>公平基礎的適當支持。</a:t>
            </a:r>
          </a:p>
        </p:txBody>
      </p:sp>
      <p:pic>
        <p:nvPicPr>
          <p:cNvPr id="1638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161870" y="836712"/>
            <a:ext cx="427037" cy="2865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2288142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標題 1">
            <a:extLst>
              <a:ext uri="{FF2B5EF4-FFF2-40B4-BE49-F238E27FC236}">
                <a16:creationId xmlns:a16="http://schemas.microsoft.com/office/drawing/2014/main" id="{E8EE420E-0C16-1DE0-DE4D-9529C4EF7301}"/>
              </a:ext>
            </a:extLst>
          </p:cNvPr>
          <p:cNvSpPr>
            <a:spLocks noGrp="1"/>
          </p:cNvSpPr>
          <p:nvPr>
            <p:ph type="title"/>
          </p:nvPr>
        </p:nvSpPr>
        <p:spPr>
          <a:xfrm>
            <a:off x="457200" y="274638"/>
            <a:ext cx="8229600" cy="1143000"/>
          </a:xfrm>
        </p:spPr>
        <p:style>
          <a:lnRef idx="2">
            <a:schemeClr val="accent6">
              <a:shade val="15000"/>
            </a:schemeClr>
          </a:lnRef>
          <a:fillRef idx="1">
            <a:schemeClr val="accent6"/>
          </a:fillRef>
          <a:effectRef idx="0">
            <a:schemeClr val="accent6"/>
          </a:effectRef>
          <a:fontRef idx="minor">
            <a:schemeClr val="lt1"/>
          </a:fontRef>
        </p:style>
        <p:txBody>
          <a:bodyPr>
            <a:normAutofit/>
          </a:bodyPr>
          <a:lstStyle/>
          <a:p>
            <a:r>
              <a:rPr lang="zh-TW" altLang="en-US" sz="3200" b="1" kern="100" dirty="0">
                <a:ea typeface="標楷體" panose="03000509000000000000" pitchFamily="65" charset="-120"/>
                <a:cs typeface="Times New Roman" panose="02020603050405020304" pitchFamily="18" charset="0"/>
              </a:rPr>
              <a:t>四、</a:t>
            </a:r>
            <a:r>
              <a:rPr lang="zh-TW" altLang="zh-TW" sz="3200" b="1" kern="100" dirty="0">
                <a:effectLst/>
                <a:ea typeface="標楷體" panose="03000509000000000000" pitchFamily="65" charset="-120"/>
                <a:cs typeface="Times New Roman" panose="02020603050405020304" pitchFamily="18" charset="0"/>
              </a:rPr>
              <a:t>結論與建議</a:t>
            </a:r>
            <a:br>
              <a:rPr lang="en-US" altLang="zh-TW" sz="3200" b="1" kern="100" dirty="0">
                <a:effectLst/>
                <a:ea typeface="標楷體" panose="03000509000000000000" pitchFamily="65" charset="-120"/>
                <a:cs typeface="Times New Roman" panose="02020603050405020304" pitchFamily="18" charset="0"/>
              </a:rPr>
            </a:br>
            <a:r>
              <a:rPr lang="en-US" altLang="zh-TW" sz="3200" b="1" kern="100" dirty="0">
                <a:effectLst/>
                <a:ea typeface="標楷體" panose="03000509000000000000" pitchFamily="65" charset="-120"/>
                <a:cs typeface="Times New Roman" panose="02020603050405020304" pitchFamily="18" charset="0"/>
              </a:rPr>
              <a:t>P174-175</a:t>
            </a:r>
            <a:endParaRPr lang="zh-TW" altLang="en-US" sz="3000" dirty="0">
              <a:latin typeface="標楷體" panose="03000509000000000000" pitchFamily="65" charset="-120"/>
              <a:ea typeface="標楷體" panose="03000509000000000000" pitchFamily="65" charset="-120"/>
            </a:endParaRPr>
          </a:p>
        </p:txBody>
      </p:sp>
      <p:pic>
        <p:nvPicPr>
          <p:cNvPr id="5" name="內容版面配置區 4">
            <a:extLst>
              <a:ext uri="{FF2B5EF4-FFF2-40B4-BE49-F238E27FC236}">
                <a16:creationId xmlns:a16="http://schemas.microsoft.com/office/drawing/2014/main" id="{24BDED66-7836-1491-AD76-DB1CE31D5544}"/>
              </a:ext>
            </a:extLst>
          </p:cNvPr>
          <p:cNvPicPr>
            <a:picLocks noGrp="1" noChangeAspect="1"/>
          </p:cNvPicPr>
          <p:nvPr>
            <p:ph idx="1"/>
          </p:nvPr>
        </p:nvPicPr>
        <p:blipFill>
          <a:blip r:embed="rId2"/>
          <a:stretch>
            <a:fillRect/>
          </a:stretch>
        </p:blipFill>
        <p:spPr>
          <a:xfrm>
            <a:off x="457200" y="1601564"/>
            <a:ext cx="8229600" cy="4981797"/>
          </a:xfrm>
          <a:prstGeom prst="rect">
            <a:avLst/>
          </a:prstGeom>
        </p:spPr>
      </p:pic>
      <p:sp>
        <p:nvSpPr>
          <p:cNvPr id="6" name="矩形 5">
            <a:extLst>
              <a:ext uri="{FF2B5EF4-FFF2-40B4-BE49-F238E27FC236}">
                <a16:creationId xmlns:a16="http://schemas.microsoft.com/office/drawing/2014/main" id="{4ACDD33A-3A33-E1FB-01D9-AFA54C7391C3}"/>
              </a:ext>
            </a:extLst>
          </p:cNvPr>
          <p:cNvSpPr/>
          <p:nvPr/>
        </p:nvSpPr>
        <p:spPr>
          <a:xfrm>
            <a:off x="611560" y="1738945"/>
            <a:ext cx="7992888" cy="4498367"/>
          </a:xfrm>
          <a:prstGeom prst="rect">
            <a:avLst/>
          </a:prstGeom>
        </p:spPr>
        <p:style>
          <a:lnRef idx="2">
            <a:schemeClr val="accent2"/>
          </a:lnRef>
          <a:fillRef idx="1">
            <a:schemeClr val="lt1"/>
          </a:fillRef>
          <a:effectRef idx="0">
            <a:schemeClr val="accent2"/>
          </a:effectRef>
          <a:fontRef idx="minor">
            <a:schemeClr val="dk1"/>
          </a:fontRef>
        </p:style>
        <p:txBody>
          <a:bodyPr rtlCol="0" anchor="ctr"/>
          <a:lstStyle/>
          <a:p>
            <a:r>
              <a:rPr lang="zh-TW" altLang="en-US" sz="2800" b="1" kern="100" dirty="0">
                <a:effectLst/>
                <a:ea typeface="標楷體" panose="03000509000000000000" pitchFamily="65" charset="-120"/>
                <a:cs typeface="Times New Roman" panose="02020603050405020304" pitchFamily="18" charset="0"/>
              </a:rPr>
              <a:t>教學研討會的紀錄與建議</a:t>
            </a:r>
            <a:endParaRPr lang="en-US" altLang="zh-TW" sz="2800" b="1" kern="100" dirty="0">
              <a:effectLst/>
              <a:ea typeface="標楷體" panose="03000509000000000000" pitchFamily="65" charset="-120"/>
              <a:cs typeface="Times New Roman" panose="02020603050405020304" pitchFamily="18" charset="0"/>
            </a:endParaRPr>
          </a:p>
          <a:p>
            <a:r>
              <a:rPr lang="zh-TW" altLang="en-US" sz="2800" kern="100" dirty="0">
                <a:effectLst/>
                <a:ea typeface="標楷體" panose="03000509000000000000" pitchFamily="65" charset="-120"/>
                <a:cs typeface="Times New Roman" panose="02020603050405020304" pitchFamily="18" charset="0"/>
              </a:rPr>
              <a:t>例如</a:t>
            </a:r>
            <a:r>
              <a:rPr lang="en-US" altLang="zh-TW" sz="2800" kern="100" dirty="0">
                <a:effectLst/>
                <a:ea typeface="標楷體" panose="03000509000000000000" pitchFamily="65" charset="-120"/>
                <a:cs typeface="Times New Roman" panose="02020603050405020304" pitchFamily="18" charset="0"/>
              </a:rPr>
              <a:t>:</a:t>
            </a:r>
            <a:r>
              <a:rPr lang="zh-TW" altLang="zh-TW" sz="2800" kern="100" dirty="0">
                <a:effectLst/>
                <a:ea typeface="標楷體" panose="03000509000000000000" pitchFamily="65" charset="-120"/>
                <a:cs typeface="Times New Roman" panose="02020603050405020304" pitchFamily="18" charset="0"/>
              </a:rPr>
              <a:t>戶外教學之台北市防災科學教育館，值得推薦此地點，給幼生五官明顯的感受到煙霧竄起的營造、動手操作等，實質幫助視障幼生這方面的體驗與感受。建議館方因參觀人數較多，在空間人數沒協調好之下，產生移來移去的狀況，又在人數太多的聲音吵雜下，直接影響視障幼生情緒的起伏</a:t>
            </a:r>
            <a:endParaRPr lang="en-US" altLang="zh-TW" sz="2800" b="1" kern="100" dirty="0">
              <a:effectLst/>
              <a:ea typeface="標楷體" panose="03000509000000000000" pitchFamily="65" charset="-120"/>
              <a:cs typeface="Times New Roman" panose="02020603050405020304" pitchFamily="18" charset="0"/>
            </a:endParaRPr>
          </a:p>
          <a:p>
            <a:endParaRPr lang="zh-TW" altLang="en-US" sz="2800" dirty="0"/>
          </a:p>
        </p:txBody>
      </p:sp>
    </p:spTree>
    <p:extLst>
      <p:ext uri="{BB962C8B-B14F-4D97-AF65-F5344CB8AC3E}">
        <p14:creationId xmlns:p14="http://schemas.microsoft.com/office/powerpoint/2010/main" val="168088873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標題 1">
            <a:extLst>
              <a:ext uri="{FF2B5EF4-FFF2-40B4-BE49-F238E27FC236}">
                <a16:creationId xmlns:a16="http://schemas.microsoft.com/office/drawing/2014/main" id="{7206200F-7771-9159-C35B-939C5F95EF1B}"/>
              </a:ext>
            </a:extLst>
          </p:cNvPr>
          <p:cNvSpPr>
            <a:spLocks noGrp="1"/>
          </p:cNvSpPr>
          <p:nvPr>
            <p:ph type="title"/>
          </p:nvPr>
        </p:nvSpPr>
        <p:spPr>
          <a:xfrm>
            <a:off x="457200" y="274638"/>
            <a:ext cx="8229600" cy="1143000"/>
          </a:xfrm>
        </p:spPr>
        <p:style>
          <a:lnRef idx="2">
            <a:schemeClr val="accent6">
              <a:shade val="15000"/>
            </a:schemeClr>
          </a:lnRef>
          <a:fillRef idx="1">
            <a:schemeClr val="accent6"/>
          </a:fillRef>
          <a:effectRef idx="0">
            <a:schemeClr val="accent6"/>
          </a:effectRef>
          <a:fontRef idx="minor">
            <a:schemeClr val="lt1"/>
          </a:fontRef>
        </p:style>
        <p:txBody>
          <a:bodyPr>
            <a:normAutofit/>
          </a:bodyPr>
          <a:lstStyle/>
          <a:p>
            <a:r>
              <a:rPr lang="zh-TW" altLang="en-US" sz="3200" b="1" kern="100" dirty="0">
                <a:ea typeface="標楷體" panose="03000509000000000000" pitchFamily="65" charset="-120"/>
                <a:cs typeface="Times New Roman" panose="02020603050405020304" pitchFamily="18" charset="0"/>
              </a:rPr>
              <a:t>四、</a:t>
            </a:r>
            <a:r>
              <a:rPr lang="zh-TW" altLang="zh-TW" sz="3200" b="1" kern="100" dirty="0">
                <a:effectLst/>
                <a:ea typeface="標楷體" panose="03000509000000000000" pitchFamily="65" charset="-120"/>
                <a:cs typeface="Times New Roman" panose="02020603050405020304" pitchFamily="18" charset="0"/>
              </a:rPr>
              <a:t>結論與建議</a:t>
            </a:r>
            <a:br>
              <a:rPr lang="en-US" altLang="zh-TW" sz="3200" b="1" kern="100" dirty="0">
                <a:effectLst/>
                <a:ea typeface="標楷體" panose="03000509000000000000" pitchFamily="65" charset="-120"/>
                <a:cs typeface="Times New Roman" panose="02020603050405020304" pitchFamily="18" charset="0"/>
              </a:rPr>
            </a:br>
            <a:r>
              <a:rPr lang="en-US" altLang="zh-TW" sz="3200" b="1" kern="100" dirty="0">
                <a:effectLst/>
                <a:ea typeface="標楷體" panose="03000509000000000000" pitchFamily="65" charset="-120"/>
                <a:cs typeface="Times New Roman" panose="02020603050405020304" pitchFamily="18" charset="0"/>
              </a:rPr>
              <a:t>P174-175</a:t>
            </a:r>
            <a:endParaRPr lang="zh-TW" altLang="en-US" sz="3000" dirty="0">
              <a:latin typeface="標楷體" panose="03000509000000000000" pitchFamily="65" charset="-120"/>
              <a:ea typeface="標楷體" panose="03000509000000000000" pitchFamily="65" charset="-120"/>
            </a:endParaRPr>
          </a:p>
        </p:txBody>
      </p:sp>
      <p:pic>
        <p:nvPicPr>
          <p:cNvPr id="5" name="內容版面配置區 4">
            <a:extLst>
              <a:ext uri="{FF2B5EF4-FFF2-40B4-BE49-F238E27FC236}">
                <a16:creationId xmlns:a16="http://schemas.microsoft.com/office/drawing/2014/main" id="{5CCB1750-1F66-614E-12B4-7B94A4B9E3FF}"/>
              </a:ext>
            </a:extLst>
          </p:cNvPr>
          <p:cNvPicPr>
            <a:picLocks noGrp="1" noChangeAspect="1"/>
          </p:cNvPicPr>
          <p:nvPr>
            <p:ph idx="1"/>
          </p:nvPr>
        </p:nvPicPr>
        <p:blipFill>
          <a:blip r:embed="rId2"/>
          <a:stretch>
            <a:fillRect/>
          </a:stretch>
        </p:blipFill>
        <p:spPr>
          <a:xfrm>
            <a:off x="457200" y="1628800"/>
            <a:ext cx="8229600" cy="4954562"/>
          </a:xfrm>
          <a:prstGeom prst="rect">
            <a:avLst/>
          </a:prstGeom>
        </p:spPr>
      </p:pic>
      <p:sp>
        <p:nvSpPr>
          <p:cNvPr id="6" name="矩形 5">
            <a:extLst>
              <a:ext uri="{FF2B5EF4-FFF2-40B4-BE49-F238E27FC236}">
                <a16:creationId xmlns:a16="http://schemas.microsoft.com/office/drawing/2014/main" id="{86D24C3F-3584-FAD7-1327-F9A53420517F}"/>
              </a:ext>
            </a:extLst>
          </p:cNvPr>
          <p:cNvSpPr/>
          <p:nvPr/>
        </p:nvSpPr>
        <p:spPr>
          <a:xfrm>
            <a:off x="611560" y="1738945"/>
            <a:ext cx="7992888" cy="4498367"/>
          </a:xfrm>
          <a:prstGeom prst="rect">
            <a:avLst/>
          </a:prstGeom>
        </p:spPr>
        <p:style>
          <a:lnRef idx="2">
            <a:schemeClr val="accent2"/>
          </a:lnRef>
          <a:fillRef idx="1">
            <a:schemeClr val="lt1"/>
          </a:fillRef>
          <a:effectRef idx="0">
            <a:schemeClr val="accent2"/>
          </a:effectRef>
          <a:fontRef idx="minor">
            <a:schemeClr val="dk1"/>
          </a:fontRef>
        </p:style>
        <p:txBody>
          <a:bodyPr rtlCol="0" anchor="ctr"/>
          <a:lstStyle/>
          <a:p>
            <a:pPr>
              <a:buNone/>
            </a:pPr>
            <a:r>
              <a:rPr lang="zh-TW" altLang="zh-TW" sz="2200" b="1" kern="100" dirty="0">
                <a:effectLst/>
                <a:latin typeface="Calibri" panose="020F0502020204030204" pitchFamily="34" charset="0"/>
                <a:ea typeface="標楷體" panose="03000509000000000000" pitchFamily="65" charset="-120"/>
                <a:cs typeface="Times New Roman" panose="02020603050405020304" pitchFamily="18" charset="0"/>
              </a:rPr>
              <a:t>給未來特殊學校類融合教育的建議</a:t>
            </a:r>
            <a:endParaRPr lang="zh-TW" altLang="zh-TW" sz="2200" kern="100" dirty="0">
              <a:effectLst/>
              <a:latin typeface="Calibri" panose="020F0502020204030204" pitchFamily="34" charset="0"/>
              <a:ea typeface="新細明體" panose="02020500000000000000" pitchFamily="18" charset="-120"/>
              <a:cs typeface="Times New Roman" panose="02020603050405020304" pitchFamily="18" charset="0"/>
            </a:endParaRPr>
          </a:p>
          <a:p>
            <a:pPr>
              <a:buNone/>
            </a:pPr>
            <a:r>
              <a:rPr lang="en-US" altLang="zh-TW" sz="2200" kern="100" dirty="0">
                <a:effectLst/>
                <a:latin typeface="標楷體" panose="03000509000000000000" pitchFamily="65" charset="-120"/>
                <a:ea typeface="新細明體" panose="02020500000000000000" pitchFamily="18" charset="-120"/>
                <a:cs typeface="Times New Roman" panose="02020603050405020304" pitchFamily="18" charset="0"/>
              </a:rPr>
              <a:t>1.</a:t>
            </a:r>
            <a:r>
              <a:rPr lang="zh-TW" altLang="zh-TW" sz="2200" kern="100" dirty="0">
                <a:effectLst/>
                <a:latin typeface="Calibri" panose="020F0502020204030204" pitchFamily="34" charset="0"/>
                <a:ea typeface="標楷體" panose="03000509000000000000" pitchFamily="65" charset="-120"/>
                <a:cs typeface="Times New Roman" panose="02020603050405020304" pitchFamily="18" charset="0"/>
              </a:rPr>
              <a:t>建議透過社群運作方式，</a:t>
            </a:r>
            <a:r>
              <a:rPr lang="zh-TW" altLang="zh-TW" sz="2200" kern="100" dirty="0">
                <a:effectLst/>
                <a:highlight>
                  <a:srgbClr val="00FFFF"/>
                </a:highlight>
                <a:latin typeface="Calibri" panose="020F0502020204030204" pitchFamily="34" charset="0"/>
                <a:ea typeface="標楷體" panose="03000509000000000000" pitchFamily="65" charset="-120"/>
                <a:cs typeface="Times New Roman" panose="02020603050405020304" pitchFamily="18" charset="0"/>
              </a:rPr>
              <a:t>結合社區學前融合教育</a:t>
            </a:r>
            <a:r>
              <a:rPr lang="zh-TW" altLang="zh-TW" sz="2200" kern="100" dirty="0">
                <a:effectLst/>
                <a:latin typeface="Calibri" panose="020F0502020204030204" pitchFamily="34" charset="0"/>
                <a:ea typeface="標楷體" panose="03000509000000000000" pitchFamily="65" charset="-120"/>
                <a:cs typeface="Times New Roman" panose="02020603050405020304" pitchFamily="18" charset="0"/>
              </a:rPr>
              <a:t>進行個案的討論及經驗分享的成果。</a:t>
            </a:r>
            <a:endParaRPr lang="zh-TW" altLang="zh-TW" sz="2200" kern="100" dirty="0">
              <a:effectLst/>
              <a:latin typeface="Calibri" panose="020F0502020204030204" pitchFamily="34" charset="0"/>
              <a:ea typeface="新細明體" panose="02020500000000000000" pitchFamily="18" charset="-120"/>
              <a:cs typeface="Times New Roman" panose="02020603050405020304" pitchFamily="18" charset="0"/>
            </a:endParaRPr>
          </a:p>
          <a:p>
            <a:pPr>
              <a:buNone/>
            </a:pPr>
            <a:r>
              <a:rPr lang="en-US" altLang="zh-TW" sz="2200" kern="100" dirty="0">
                <a:effectLst/>
                <a:latin typeface="標楷體" panose="03000509000000000000" pitchFamily="65" charset="-120"/>
                <a:ea typeface="新細明體" panose="02020500000000000000" pitchFamily="18" charset="-120"/>
                <a:cs typeface="Times New Roman" panose="02020603050405020304" pitchFamily="18" charset="0"/>
              </a:rPr>
              <a:t>2.</a:t>
            </a:r>
            <a:r>
              <a:rPr lang="zh-TW" altLang="zh-TW" sz="2200" kern="100" dirty="0">
                <a:effectLst/>
                <a:latin typeface="Calibri" panose="020F0502020204030204" pitchFamily="34" charset="0"/>
                <a:ea typeface="標楷體" panose="03000509000000000000" pitchFamily="65" charset="-120"/>
                <a:cs typeface="Times New Roman" panose="02020603050405020304" pitchFamily="18" charset="0"/>
              </a:rPr>
              <a:t>建議特殊教育學校也能申請融合教育之</a:t>
            </a:r>
            <a:r>
              <a:rPr lang="zh-TW" altLang="zh-TW" sz="2200" kern="100" dirty="0">
                <a:effectLst/>
                <a:highlight>
                  <a:srgbClr val="00FFFF"/>
                </a:highlight>
                <a:latin typeface="Calibri" panose="020F0502020204030204" pitchFamily="34" charset="0"/>
                <a:ea typeface="標楷體" panose="03000509000000000000" pitchFamily="65" charset="-120"/>
                <a:cs typeface="Times New Roman" panose="02020603050405020304" pitchFamily="18" charset="0"/>
              </a:rPr>
              <a:t>輔導專業人員的加入</a:t>
            </a:r>
            <a:r>
              <a:rPr lang="zh-TW" altLang="zh-TW" sz="2200" kern="100" dirty="0">
                <a:effectLst/>
                <a:latin typeface="Calibri" panose="020F0502020204030204" pitchFamily="34" charset="0"/>
                <a:ea typeface="標楷體" panose="03000509000000000000" pitchFamily="65" charset="-120"/>
                <a:cs typeface="Times New Roman" panose="02020603050405020304" pitchFamily="18" charset="0"/>
              </a:rPr>
              <a:t>及</a:t>
            </a:r>
            <a:r>
              <a:rPr lang="zh-TW" altLang="zh-TW" sz="2200" kern="100" dirty="0">
                <a:effectLst/>
                <a:highlight>
                  <a:srgbClr val="00FFFF"/>
                </a:highlight>
                <a:latin typeface="Calibri" panose="020F0502020204030204" pitchFamily="34" charset="0"/>
                <a:ea typeface="標楷體" panose="03000509000000000000" pitchFamily="65" charset="-120"/>
                <a:cs typeface="Times New Roman" panose="02020603050405020304" pitchFamily="18" charset="0"/>
              </a:rPr>
              <a:t>經費的補貼</a:t>
            </a:r>
            <a:r>
              <a:rPr lang="zh-TW" altLang="zh-TW" sz="2200" kern="100" dirty="0">
                <a:effectLst/>
                <a:latin typeface="Calibri" panose="020F0502020204030204" pitchFamily="34" charset="0"/>
                <a:ea typeface="標楷體" panose="03000509000000000000" pitchFamily="65" charset="-120"/>
                <a:cs typeface="Times New Roman" panose="02020603050405020304" pitchFamily="18" charset="0"/>
              </a:rPr>
              <a:t>，逐步建構申請方式及相關作業期程。</a:t>
            </a:r>
            <a:endParaRPr lang="zh-TW" altLang="zh-TW" sz="2200" kern="100" dirty="0">
              <a:effectLst/>
              <a:latin typeface="Calibri" panose="020F0502020204030204" pitchFamily="34" charset="0"/>
              <a:ea typeface="新細明體" panose="02020500000000000000" pitchFamily="18" charset="-120"/>
              <a:cs typeface="Times New Roman" panose="02020603050405020304" pitchFamily="18" charset="0"/>
            </a:endParaRPr>
          </a:p>
          <a:p>
            <a:pPr>
              <a:buNone/>
            </a:pPr>
            <a:r>
              <a:rPr lang="en-US" altLang="zh-TW" sz="2200" kern="100" dirty="0">
                <a:effectLst/>
                <a:latin typeface="標楷體" panose="03000509000000000000" pitchFamily="65" charset="-120"/>
                <a:ea typeface="新細明體" panose="02020500000000000000" pitchFamily="18" charset="-120"/>
                <a:cs typeface="Times New Roman" panose="02020603050405020304" pitchFamily="18" charset="0"/>
              </a:rPr>
              <a:t>3.</a:t>
            </a:r>
            <a:r>
              <a:rPr lang="zh-TW" altLang="zh-TW" sz="2200" kern="100" dirty="0">
                <a:effectLst/>
                <a:latin typeface="Calibri" panose="020F0502020204030204" pitchFamily="34" charset="0"/>
                <a:ea typeface="標楷體" panose="03000509000000000000" pitchFamily="65" charset="-120"/>
                <a:cs typeface="Times New Roman" panose="02020603050405020304" pitchFamily="18" charset="0"/>
              </a:rPr>
              <a:t>建立</a:t>
            </a:r>
            <a:r>
              <a:rPr lang="zh-TW" altLang="zh-TW" sz="2200" kern="100" dirty="0">
                <a:effectLst/>
                <a:highlight>
                  <a:srgbClr val="00FFFF"/>
                </a:highlight>
                <a:latin typeface="Calibri" panose="020F0502020204030204" pitchFamily="34" charset="0"/>
                <a:ea typeface="標楷體" panose="03000509000000000000" pitchFamily="65" charset="-120"/>
                <a:cs typeface="Times New Roman" panose="02020603050405020304" pitchFamily="18" charset="0"/>
              </a:rPr>
              <a:t>兩班幼兒的能力指標系統</a:t>
            </a:r>
            <a:r>
              <a:rPr lang="zh-TW" altLang="zh-TW" sz="2200" kern="100" dirty="0">
                <a:effectLst/>
                <a:latin typeface="Calibri" panose="020F0502020204030204" pitchFamily="34" charset="0"/>
                <a:ea typeface="標楷體" panose="03000509000000000000" pitchFamily="65" charset="-120"/>
                <a:cs typeface="Times New Roman" panose="02020603050405020304" pitchFamily="18" charset="0"/>
              </a:rPr>
              <a:t>，評估幼兒發展的基礎能力，作為日後規畫及調整課程的難易度，適切引入每一位幼兒需要達成的目標。</a:t>
            </a:r>
            <a:endParaRPr lang="zh-TW" altLang="zh-TW" sz="2200" kern="100" dirty="0">
              <a:effectLst/>
              <a:latin typeface="Calibri" panose="020F0502020204030204" pitchFamily="34" charset="0"/>
              <a:ea typeface="新細明體" panose="02020500000000000000" pitchFamily="18" charset="-120"/>
              <a:cs typeface="Times New Roman" panose="02020603050405020304" pitchFamily="18" charset="0"/>
            </a:endParaRPr>
          </a:p>
          <a:p>
            <a:pPr>
              <a:buNone/>
            </a:pPr>
            <a:r>
              <a:rPr lang="en-US" altLang="zh-TW" sz="2200" kern="100" dirty="0">
                <a:effectLst/>
                <a:latin typeface="標楷體" panose="03000509000000000000" pitchFamily="65" charset="-120"/>
                <a:ea typeface="新細明體" panose="02020500000000000000" pitchFamily="18" charset="-120"/>
                <a:cs typeface="Times New Roman" panose="02020603050405020304" pitchFamily="18" charset="0"/>
              </a:rPr>
              <a:t>4.</a:t>
            </a:r>
            <a:r>
              <a:rPr lang="zh-TW" altLang="zh-TW" sz="2200" kern="100" dirty="0">
                <a:effectLst/>
                <a:latin typeface="Calibri" panose="020F0502020204030204" pitchFamily="34" charset="0"/>
                <a:ea typeface="標楷體" panose="03000509000000000000" pitchFamily="65" charset="-120"/>
                <a:cs typeface="Times New Roman" panose="02020603050405020304" pitchFamily="18" charset="0"/>
              </a:rPr>
              <a:t>建議</a:t>
            </a:r>
            <a:r>
              <a:rPr lang="zh-TW" altLang="zh-TW" sz="2200" kern="100" dirty="0">
                <a:effectLst/>
                <a:highlight>
                  <a:srgbClr val="00FFFF"/>
                </a:highlight>
                <a:latin typeface="Calibri" panose="020F0502020204030204" pitchFamily="34" charset="0"/>
                <a:ea typeface="標楷體" panose="03000509000000000000" pitchFamily="65" charset="-120"/>
                <a:cs typeface="Times New Roman" panose="02020603050405020304" pitchFamily="18" charset="0"/>
              </a:rPr>
              <a:t>事前事後進行各種資料的蒐集</a:t>
            </a:r>
            <a:r>
              <a:rPr lang="zh-TW" altLang="zh-TW" sz="2200" kern="100" dirty="0">
                <a:effectLst/>
                <a:latin typeface="Calibri" panose="020F0502020204030204" pitchFamily="34" charset="0"/>
                <a:ea typeface="標楷體" panose="03000509000000000000" pitchFamily="65" charset="-120"/>
                <a:cs typeface="Times New Roman" panose="02020603050405020304" pitchFamily="18" charset="0"/>
              </a:rPr>
              <a:t>，為類融合教育之特教資源獲得的準備及開展。</a:t>
            </a:r>
            <a:endParaRPr lang="zh-TW" altLang="zh-TW" sz="2200" kern="100" dirty="0">
              <a:effectLst/>
              <a:latin typeface="Calibri" panose="020F0502020204030204" pitchFamily="34" charset="0"/>
              <a:ea typeface="新細明體" panose="02020500000000000000" pitchFamily="18" charset="-120"/>
              <a:cs typeface="Times New Roman" panose="02020603050405020304" pitchFamily="18" charset="0"/>
            </a:endParaRPr>
          </a:p>
          <a:p>
            <a:pPr>
              <a:buNone/>
            </a:pPr>
            <a:r>
              <a:rPr lang="en-US" altLang="zh-TW" sz="2200" kern="100" dirty="0">
                <a:effectLst/>
                <a:latin typeface="標楷體" panose="03000509000000000000" pitchFamily="65" charset="-120"/>
                <a:ea typeface="新細明體" panose="02020500000000000000" pitchFamily="18" charset="-120"/>
                <a:cs typeface="Times New Roman" panose="02020603050405020304" pitchFamily="18" charset="0"/>
              </a:rPr>
              <a:t>5.</a:t>
            </a:r>
            <a:r>
              <a:rPr lang="zh-TW" altLang="zh-TW" sz="2200" kern="100" dirty="0">
                <a:effectLst/>
                <a:latin typeface="Calibri" panose="020F0502020204030204" pitchFamily="34" charset="0"/>
                <a:ea typeface="標楷體" panose="03000509000000000000" pitchFamily="65" charset="-120"/>
                <a:cs typeface="Times New Roman" panose="02020603050405020304" pitchFamily="18" charset="0"/>
              </a:rPr>
              <a:t>建議實際與未來規劃，促進特殊教育學校</a:t>
            </a:r>
            <a:r>
              <a:rPr lang="zh-TW" altLang="zh-TW" sz="2200" kern="100" dirty="0">
                <a:effectLst/>
                <a:highlight>
                  <a:srgbClr val="00FFFF"/>
                </a:highlight>
                <a:latin typeface="Calibri" panose="020F0502020204030204" pitchFamily="34" charset="0"/>
                <a:ea typeface="標楷體" panose="03000509000000000000" pitchFamily="65" charset="-120"/>
                <a:cs typeface="Times New Roman" panose="02020603050405020304" pitchFamily="18" charset="0"/>
              </a:rPr>
              <a:t>實施融合教育指標之建構</a:t>
            </a:r>
            <a:r>
              <a:rPr lang="zh-TW" altLang="zh-TW" sz="2200" kern="100" dirty="0">
                <a:effectLst/>
                <a:latin typeface="Calibri" panose="020F0502020204030204" pitchFamily="34" charset="0"/>
                <a:ea typeface="標楷體" panose="03000509000000000000" pitchFamily="65" charset="-120"/>
                <a:cs typeface="Times New Roman" panose="02020603050405020304" pitchFamily="18" charset="0"/>
              </a:rPr>
              <a:t>。</a:t>
            </a:r>
            <a:endParaRPr lang="zh-TW" altLang="zh-TW" sz="2200" kern="100" dirty="0">
              <a:effectLst/>
              <a:latin typeface="Calibri" panose="020F0502020204030204" pitchFamily="34" charset="0"/>
              <a:ea typeface="新細明體" panose="02020500000000000000" pitchFamily="18" charset="-120"/>
              <a:cs typeface="Times New Roman" panose="02020603050405020304" pitchFamily="18" charset="0"/>
            </a:endParaRPr>
          </a:p>
        </p:txBody>
      </p:sp>
    </p:spTree>
    <p:extLst>
      <p:ext uri="{BB962C8B-B14F-4D97-AF65-F5344CB8AC3E}">
        <p14:creationId xmlns:p14="http://schemas.microsoft.com/office/powerpoint/2010/main" val="311921045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標題 1">
            <a:extLst>
              <a:ext uri="{FF2B5EF4-FFF2-40B4-BE49-F238E27FC236}">
                <a16:creationId xmlns:a16="http://schemas.microsoft.com/office/drawing/2014/main" id="{5BD1A3DF-9F99-4337-3AD4-CEBDABAD614B}"/>
              </a:ext>
            </a:extLst>
          </p:cNvPr>
          <p:cNvSpPr>
            <a:spLocks noGrp="1"/>
          </p:cNvSpPr>
          <p:nvPr>
            <p:ph type="title"/>
          </p:nvPr>
        </p:nvSpPr>
        <p:spPr>
          <a:xfrm>
            <a:off x="457200" y="274638"/>
            <a:ext cx="8229600" cy="1143000"/>
          </a:xfrm>
          <a:solidFill>
            <a:schemeClr val="accent6">
              <a:lumMod val="20000"/>
              <a:lumOff val="80000"/>
            </a:schemeClr>
          </a:solidFill>
        </p:spPr>
        <p:txBody>
          <a:bodyPr>
            <a:normAutofit/>
          </a:bodyPr>
          <a:lstStyle/>
          <a:p>
            <a:r>
              <a:rPr lang="zh-TW" altLang="en-US" sz="4000" dirty="0">
                <a:latin typeface="標楷體" panose="03000509000000000000" pitchFamily="65" charset="-120"/>
                <a:ea typeface="標楷體" panose="03000509000000000000" pitchFamily="65" charset="-120"/>
              </a:rPr>
              <a:t>十、感謝與會專家學者們的聆聽</a:t>
            </a:r>
          </a:p>
        </p:txBody>
      </p:sp>
      <p:pic>
        <p:nvPicPr>
          <p:cNvPr id="5" name="內容版面配置區 4">
            <a:extLst>
              <a:ext uri="{FF2B5EF4-FFF2-40B4-BE49-F238E27FC236}">
                <a16:creationId xmlns:a16="http://schemas.microsoft.com/office/drawing/2014/main" id="{273A9396-0CDC-3365-9A7A-11BDE6F4FB06}"/>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48742" y="1628800"/>
            <a:ext cx="8238057" cy="4669979"/>
          </a:xfrm>
          <a:prstGeom prst="rect">
            <a:avLst/>
          </a:prstGeom>
        </p:spPr>
      </p:pic>
    </p:spTree>
    <p:extLst>
      <p:ext uri="{BB962C8B-B14F-4D97-AF65-F5344CB8AC3E}">
        <p14:creationId xmlns:p14="http://schemas.microsoft.com/office/powerpoint/2010/main" val="50631091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標題 2">
            <a:extLst>
              <a:ext uri="{FF2B5EF4-FFF2-40B4-BE49-F238E27FC236}">
                <a16:creationId xmlns:a16="http://schemas.microsoft.com/office/drawing/2014/main" id="{C994A7DE-37F5-98EB-FAE4-DEE91E833BB6}"/>
              </a:ext>
            </a:extLst>
          </p:cNvPr>
          <p:cNvSpPr>
            <a:spLocks noGrp="1"/>
          </p:cNvSpPr>
          <p:nvPr>
            <p:ph type="title"/>
          </p:nvPr>
        </p:nvSpPr>
        <p:spPr>
          <a:xfrm>
            <a:off x="457200" y="274638"/>
            <a:ext cx="8229600" cy="994122"/>
          </a:xfrm>
        </p:spPr>
        <p:style>
          <a:lnRef idx="3">
            <a:schemeClr val="lt1"/>
          </a:lnRef>
          <a:fillRef idx="1">
            <a:schemeClr val="accent6"/>
          </a:fillRef>
          <a:effectRef idx="1">
            <a:schemeClr val="accent6"/>
          </a:effectRef>
          <a:fontRef idx="minor">
            <a:schemeClr val="lt1"/>
          </a:fontRef>
        </p:style>
        <p:txBody>
          <a:bodyPr>
            <a:normAutofit/>
          </a:bodyPr>
          <a:lstStyle/>
          <a:p>
            <a:r>
              <a:rPr lang="zh-TW" altLang="en-US" dirty="0">
                <a:latin typeface="標楷體" panose="03000509000000000000" pitchFamily="65" charset="-120"/>
                <a:ea typeface="標楷體" panose="03000509000000000000" pitchFamily="65" charset="-120"/>
              </a:rPr>
              <a:t>一、前言</a:t>
            </a:r>
          </a:p>
        </p:txBody>
      </p:sp>
      <p:pic>
        <p:nvPicPr>
          <p:cNvPr id="5" name="內容版面配置區 4">
            <a:extLst>
              <a:ext uri="{FF2B5EF4-FFF2-40B4-BE49-F238E27FC236}">
                <a16:creationId xmlns:a16="http://schemas.microsoft.com/office/drawing/2014/main" id="{B11735BD-F8BD-50E5-5635-72F254544A09}"/>
              </a:ext>
            </a:extLst>
          </p:cNvPr>
          <p:cNvPicPr>
            <a:picLocks noGrp="1" noChangeAspect="1"/>
          </p:cNvPicPr>
          <p:nvPr>
            <p:ph idx="1"/>
          </p:nvPr>
        </p:nvPicPr>
        <p:blipFill>
          <a:blip r:embed="rId2">
            <a:extLst>
              <a:ext uri="{BEBA8EAE-BF5A-486C-A8C5-ECC9F3942E4B}">
                <a14:imgProps xmlns:a14="http://schemas.microsoft.com/office/drawing/2010/main">
                  <a14:imgLayer r:embed="rId3">
                    <a14:imgEffect>
                      <a14:saturation sat="300000"/>
                    </a14:imgEffect>
                  </a14:imgLayer>
                </a14:imgProps>
              </a:ext>
              <a:ext uri="{28A0092B-C50C-407E-A947-70E740481C1C}">
                <a14:useLocalDpi xmlns:a14="http://schemas.microsoft.com/office/drawing/2010/main" val="0"/>
              </a:ext>
            </a:extLst>
          </a:blip>
          <a:stretch>
            <a:fillRect/>
          </a:stretch>
        </p:blipFill>
        <p:spPr>
          <a:xfrm>
            <a:off x="457200" y="1417638"/>
            <a:ext cx="8229600" cy="4737125"/>
          </a:xfrm>
        </p:spPr>
      </p:pic>
      <p:sp>
        <p:nvSpPr>
          <p:cNvPr id="6" name="矩形 5">
            <a:extLst>
              <a:ext uri="{FF2B5EF4-FFF2-40B4-BE49-F238E27FC236}">
                <a16:creationId xmlns:a16="http://schemas.microsoft.com/office/drawing/2014/main" id="{A614D8DB-D6FE-74DC-9947-2A7B6FDB8731}"/>
              </a:ext>
            </a:extLst>
          </p:cNvPr>
          <p:cNvSpPr/>
          <p:nvPr/>
        </p:nvSpPr>
        <p:spPr>
          <a:xfrm>
            <a:off x="489654" y="1484783"/>
            <a:ext cx="8197146" cy="4464497"/>
          </a:xfrm>
          <a:prstGeom prst="rect">
            <a:avLst/>
          </a:prstGeom>
        </p:spPr>
        <p:style>
          <a:lnRef idx="2">
            <a:schemeClr val="accent2"/>
          </a:lnRef>
          <a:fillRef idx="1">
            <a:schemeClr val="lt1"/>
          </a:fillRef>
          <a:effectRef idx="0">
            <a:schemeClr val="accent2"/>
          </a:effectRef>
          <a:fontRef idx="minor">
            <a:schemeClr val="dk1"/>
          </a:fontRef>
        </p:style>
        <p:txBody>
          <a:bodyPr rtlCol="0" anchor="ctr"/>
          <a:lstStyle/>
          <a:p>
            <a:pPr>
              <a:lnSpc>
                <a:spcPct val="150000"/>
              </a:lnSpc>
            </a:pPr>
            <a:r>
              <a:rPr lang="zh-TW" altLang="zh-TW" sz="2700" b="1" kern="100" dirty="0">
                <a:effectLst/>
                <a:latin typeface="+mn-ea"/>
                <a:cs typeface="Times New Roman" panose="02020603050405020304" pitchFamily="18" charset="0"/>
              </a:rPr>
              <a:t>學前特殊教育的發展趨勢，更強調多元化的安置及多層次教學</a:t>
            </a:r>
            <a:r>
              <a:rPr lang="en-US" altLang="zh-TW" sz="2700" b="1" kern="100" dirty="0">
                <a:effectLst/>
                <a:latin typeface="+mn-ea"/>
                <a:cs typeface="Times New Roman" panose="02020603050405020304" pitchFamily="18" charset="0"/>
              </a:rPr>
              <a:t>(multi-instruction)</a:t>
            </a:r>
            <a:r>
              <a:rPr lang="zh-TW" altLang="zh-TW" sz="2700" b="1" kern="100" dirty="0">
                <a:effectLst/>
                <a:latin typeface="+mn-ea"/>
                <a:cs typeface="Times New Roman" panose="02020603050405020304" pitchFamily="18" charset="0"/>
              </a:rPr>
              <a:t>的融合教育模式</a:t>
            </a:r>
            <a:endParaRPr lang="en-US" altLang="zh-TW" sz="2700" b="1" kern="100" dirty="0">
              <a:effectLst/>
              <a:latin typeface="+mn-ea"/>
              <a:cs typeface="Times New Roman" panose="02020603050405020304" pitchFamily="18" charset="0"/>
            </a:endParaRPr>
          </a:p>
          <a:p>
            <a:pPr marL="457200" indent="-457200">
              <a:lnSpc>
                <a:spcPct val="150000"/>
              </a:lnSpc>
              <a:buFont typeface="Wingdings" panose="05000000000000000000" pitchFamily="2" charset="2"/>
              <a:buChar char="Ø"/>
            </a:pPr>
            <a:r>
              <a:rPr lang="zh-TW" altLang="en-US" sz="2500" dirty="0">
                <a:latin typeface="+mn-ea"/>
              </a:rPr>
              <a:t>依照特殊需求幼兒個體有其</a:t>
            </a:r>
            <a:r>
              <a:rPr lang="zh-TW" altLang="en-US" sz="2500" b="1" dirty="0">
                <a:solidFill>
                  <a:srgbClr val="0070C0"/>
                </a:solidFill>
                <a:latin typeface="+mn-ea"/>
              </a:rPr>
              <a:t>需求與能力不同的差異</a:t>
            </a:r>
            <a:r>
              <a:rPr lang="zh-TW" altLang="en-US" sz="2500" dirty="0">
                <a:latin typeface="+mn-ea"/>
              </a:rPr>
              <a:t>，從中營造參與感及成就感的滿足，</a:t>
            </a:r>
            <a:r>
              <a:rPr lang="zh-TW" altLang="en-US" sz="2500" b="1" dirty="0">
                <a:solidFill>
                  <a:srgbClr val="0070C0"/>
                </a:solidFill>
                <a:latin typeface="+mn-ea"/>
              </a:rPr>
              <a:t>即使只有部分參與</a:t>
            </a:r>
            <a:r>
              <a:rPr lang="zh-TW" altLang="en-US" sz="2500" dirty="0">
                <a:latin typeface="+mn-ea"/>
              </a:rPr>
              <a:t>。</a:t>
            </a:r>
            <a:endParaRPr lang="en-US" altLang="zh-TW" sz="2500" dirty="0">
              <a:latin typeface="+mn-ea"/>
            </a:endParaRPr>
          </a:p>
          <a:p>
            <a:pPr marL="457200" indent="-457200">
              <a:lnSpc>
                <a:spcPct val="150000"/>
              </a:lnSpc>
              <a:buFont typeface="Wingdings" panose="05000000000000000000" pitchFamily="2" charset="2"/>
              <a:buChar char="Ø"/>
            </a:pPr>
            <a:r>
              <a:rPr lang="zh-TW" altLang="en-US" sz="2500" dirty="0">
                <a:latin typeface="+mn-ea"/>
              </a:rPr>
              <a:t>透過多層次支持的課程建構，以「介入反應模式」（</a:t>
            </a:r>
            <a:r>
              <a:rPr lang="en-US" altLang="zh-TW" sz="2500" dirty="0">
                <a:latin typeface="+mn-ea"/>
              </a:rPr>
              <a:t>Response to Intervention, RTI</a:t>
            </a:r>
            <a:r>
              <a:rPr lang="zh-TW" altLang="en-US" sz="2500" dirty="0">
                <a:latin typeface="+mn-ea"/>
              </a:rPr>
              <a:t>），逐步達到實質作用的個別化教育的核心能力</a:t>
            </a:r>
            <a:r>
              <a:rPr lang="en-US" altLang="zh-TW" sz="2500" dirty="0">
                <a:latin typeface="+mn-ea"/>
              </a:rPr>
              <a:t>(</a:t>
            </a:r>
            <a:r>
              <a:rPr lang="zh-TW" altLang="en-US" sz="2500" dirty="0">
                <a:highlight>
                  <a:srgbClr val="00FFFF"/>
                </a:highlight>
                <a:latin typeface="+mn-ea"/>
              </a:rPr>
              <a:t>宣崇慧，</a:t>
            </a:r>
            <a:r>
              <a:rPr lang="en-US" altLang="zh-TW" sz="2500" dirty="0">
                <a:highlight>
                  <a:srgbClr val="00FFFF"/>
                </a:highlight>
                <a:latin typeface="+mn-ea"/>
              </a:rPr>
              <a:t>2025</a:t>
            </a:r>
            <a:r>
              <a:rPr lang="en-US" altLang="zh-TW" sz="2500" dirty="0">
                <a:latin typeface="+mn-ea"/>
              </a:rPr>
              <a:t>)</a:t>
            </a:r>
          </a:p>
          <a:p>
            <a:endParaRPr lang="zh-TW" altLang="zh-TW" sz="2700" b="1" dirty="0">
              <a:latin typeface="+mn-ea"/>
            </a:endParaRPr>
          </a:p>
        </p:txBody>
      </p:sp>
    </p:spTree>
    <p:extLst>
      <p:ext uri="{BB962C8B-B14F-4D97-AF65-F5344CB8AC3E}">
        <p14:creationId xmlns:p14="http://schemas.microsoft.com/office/powerpoint/2010/main" val="183394461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標題 2">
            <a:extLst>
              <a:ext uri="{FF2B5EF4-FFF2-40B4-BE49-F238E27FC236}">
                <a16:creationId xmlns:a16="http://schemas.microsoft.com/office/drawing/2014/main" id="{D82BC94F-C033-A7EE-DEA8-6F666A075735}"/>
              </a:ext>
            </a:extLst>
          </p:cNvPr>
          <p:cNvSpPr>
            <a:spLocks noGrp="1"/>
          </p:cNvSpPr>
          <p:nvPr>
            <p:ph type="title"/>
          </p:nvPr>
        </p:nvSpPr>
        <p:spPr>
          <a:xfrm>
            <a:off x="457200" y="274638"/>
            <a:ext cx="8229600" cy="994122"/>
          </a:xfrm>
        </p:spPr>
        <p:style>
          <a:lnRef idx="3">
            <a:schemeClr val="lt1"/>
          </a:lnRef>
          <a:fillRef idx="1">
            <a:schemeClr val="accent6"/>
          </a:fillRef>
          <a:effectRef idx="1">
            <a:schemeClr val="accent6"/>
          </a:effectRef>
          <a:fontRef idx="minor">
            <a:schemeClr val="lt1"/>
          </a:fontRef>
        </p:style>
        <p:txBody>
          <a:bodyPr>
            <a:normAutofit/>
          </a:bodyPr>
          <a:lstStyle/>
          <a:p>
            <a:r>
              <a:rPr lang="zh-TW" altLang="en-US" dirty="0">
                <a:latin typeface="標楷體" panose="03000509000000000000" pitchFamily="65" charset="-120"/>
                <a:ea typeface="標楷體" panose="03000509000000000000" pitchFamily="65" charset="-120"/>
              </a:rPr>
              <a:t>一、前言</a:t>
            </a:r>
          </a:p>
        </p:txBody>
      </p:sp>
      <p:pic>
        <p:nvPicPr>
          <p:cNvPr id="5" name="內容版面配置區 4">
            <a:extLst>
              <a:ext uri="{FF2B5EF4-FFF2-40B4-BE49-F238E27FC236}">
                <a16:creationId xmlns:a16="http://schemas.microsoft.com/office/drawing/2014/main" id="{B711F1AE-49A3-6877-FFE7-7B4575D94DC7}"/>
              </a:ext>
            </a:extLst>
          </p:cNvPr>
          <p:cNvPicPr>
            <a:picLocks noGrp="1" noChangeAspect="1"/>
          </p:cNvPicPr>
          <p:nvPr>
            <p:ph idx="1"/>
          </p:nvPr>
        </p:nvPicPr>
        <p:blipFill>
          <a:blip r:embed="rId2">
            <a:extLst>
              <a:ext uri="{BEBA8EAE-BF5A-486C-A8C5-ECC9F3942E4B}">
                <a14:imgProps xmlns:a14="http://schemas.microsoft.com/office/drawing/2010/main">
                  <a14:imgLayer r:embed="rId3">
                    <a14:imgEffect>
                      <a14:saturation sat="300000"/>
                    </a14:imgEffect>
                  </a14:imgLayer>
                </a14:imgProps>
              </a:ext>
              <a:ext uri="{28A0092B-C50C-407E-A947-70E740481C1C}">
                <a14:useLocalDpi xmlns:a14="http://schemas.microsoft.com/office/drawing/2010/main" val="0"/>
              </a:ext>
            </a:extLst>
          </a:blip>
          <a:stretch>
            <a:fillRect/>
          </a:stretch>
        </p:blipFill>
        <p:spPr>
          <a:xfrm>
            <a:off x="457200" y="1268760"/>
            <a:ext cx="8291263" cy="5184576"/>
          </a:xfrm>
        </p:spPr>
      </p:pic>
      <p:sp>
        <p:nvSpPr>
          <p:cNvPr id="6" name="矩形 5">
            <a:extLst>
              <a:ext uri="{FF2B5EF4-FFF2-40B4-BE49-F238E27FC236}">
                <a16:creationId xmlns:a16="http://schemas.microsoft.com/office/drawing/2014/main" id="{B0A10F74-B889-D791-5E42-C40FE60D2E59}"/>
              </a:ext>
            </a:extLst>
          </p:cNvPr>
          <p:cNvSpPr/>
          <p:nvPr/>
        </p:nvSpPr>
        <p:spPr>
          <a:xfrm>
            <a:off x="611560" y="1661057"/>
            <a:ext cx="7992888" cy="4576255"/>
          </a:xfrm>
          <a:prstGeom prst="rect">
            <a:avLst/>
          </a:prstGeom>
        </p:spPr>
        <p:style>
          <a:lnRef idx="2">
            <a:schemeClr val="accent2"/>
          </a:lnRef>
          <a:fillRef idx="1">
            <a:schemeClr val="lt1"/>
          </a:fillRef>
          <a:effectRef idx="0">
            <a:schemeClr val="accent2"/>
          </a:effectRef>
          <a:fontRef idx="minor">
            <a:schemeClr val="dk1"/>
          </a:fontRef>
        </p:style>
        <p:txBody>
          <a:bodyPr rtlCol="0" anchor="ctr"/>
          <a:lstStyle/>
          <a:p>
            <a:pPr>
              <a:lnSpc>
                <a:spcPct val="150000"/>
              </a:lnSpc>
            </a:pPr>
            <a:r>
              <a:rPr lang="zh-TW" altLang="en-US" sz="3000" b="1" dirty="0"/>
              <a:t>筆者以宏觀的看法</a:t>
            </a:r>
            <a:r>
              <a:rPr lang="en-US" altLang="zh-TW" sz="3000" b="1" dirty="0"/>
              <a:t>:</a:t>
            </a:r>
          </a:p>
          <a:p>
            <a:pPr>
              <a:lnSpc>
                <a:spcPct val="150000"/>
              </a:lnSpc>
            </a:pPr>
            <a:r>
              <a:rPr lang="zh-TW" altLang="en-US" sz="3000" b="1" dirty="0"/>
              <a:t>以林坤燦</a:t>
            </a:r>
            <a:r>
              <a:rPr lang="en-US" altLang="zh-TW" sz="3000" b="1" dirty="0"/>
              <a:t>(2012)</a:t>
            </a:r>
            <a:r>
              <a:rPr lang="zh-TW" altLang="en-US" sz="3000" b="1" dirty="0"/>
              <a:t>對融合教育是一項關懷、接納、付諸行動的教育實踐，無論種種個別的條件差異，皆能共享教學資源及參與各種課程的學習機會</a:t>
            </a:r>
            <a:r>
              <a:rPr lang="zh-TW" altLang="en-US" sz="2500" b="1" dirty="0"/>
              <a:t>。</a:t>
            </a:r>
            <a:endParaRPr lang="en-US" altLang="zh-TW" sz="2500" b="1" dirty="0"/>
          </a:p>
          <a:p>
            <a:pPr>
              <a:lnSpc>
                <a:spcPct val="150000"/>
              </a:lnSpc>
            </a:pPr>
            <a:r>
              <a:rPr lang="en-US" altLang="zh-TW" sz="2500" b="1" dirty="0"/>
              <a:t>2023《</a:t>
            </a:r>
            <a:r>
              <a:rPr lang="zh-TW" altLang="en-US" sz="2500" b="1" dirty="0">
                <a:hlinkClick r:id="rId4" action="ppaction://hlinkpres?slideindex=1&amp;slidetitle="/>
              </a:rPr>
              <a:t>淺談學前特教班實施類學習區鷹架融合發展之初探</a:t>
            </a:r>
            <a:r>
              <a:rPr lang="en-US" altLang="zh-TW" sz="2500" b="1" dirty="0"/>
              <a:t>》</a:t>
            </a:r>
            <a:endParaRPr lang="zh-TW" altLang="zh-TW" sz="2500" b="1" dirty="0"/>
          </a:p>
        </p:txBody>
      </p:sp>
    </p:spTree>
    <p:extLst>
      <p:ext uri="{BB962C8B-B14F-4D97-AF65-F5344CB8AC3E}">
        <p14:creationId xmlns:p14="http://schemas.microsoft.com/office/powerpoint/2010/main" val="178038407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標題 2">
            <a:extLst>
              <a:ext uri="{FF2B5EF4-FFF2-40B4-BE49-F238E27FC236}">
                <a16:creationId xmlns:a16="http://schemas.microsoft.com/office/drawing/2014/main" id="{AE7AA948-4697-9C3A-48DD-C671FF91D6E6}"/>
              </a:ext>
            </a:extLst>
          </p:cNvPr>
          <p:cNvSpPr>
            <a:spLocks noGrp="1"/>
          </p:cNvSpPr>
          <p:nvPr>
            <p:ph type="title"/>
          </p:nvPr>
        </p:nvSpPr>
        <p:spPr>
          <a:xfrm>
            <a:off x="457200" y="274638"/>
            <a:ext cx="8229600" cy="1143000"/>
          </a:xfrm>
        </p:spPr>
        <p:style>
          <a:lnRef idx="3">
            <a:schemeClr val="lt1"/>
          </a:lnRef>
          <a:fillRef idx="1">
            <a:schemeClr val="accent6"/>
          </a:fillRef>
          <a:effectRef idx="1">
            <a:schemeClr val="accent6"/>
          </a:effectRef>
          <a:fontRef idx="minor">
            <a:schemeClr val="lt1"/>
          </a:fontRef>
        </p:style>
        <p:txBody>
          <a:bodyPr>
            <a:normAutofit/>
          </a:bodyPr>
          <a:lstStyle/>
          <a:p>
            <a:r>
              <a:rPr lang="zh-TW" altLang="en-US" dirty="0">
                <a:latin typeface="標楷體" panose="03000509000000000000" pitchFamily="65" charset="-120"/>
                <a:ea typeface="標楷體" panose="03000509000000000000" pitchFamily="65" charset="-120"/>
              </a:rPr>
              <a:t>二、建造類融合教育有利的條件</a:t>
            </a:r>
          </a:p>
        </p:txBody>
      </p:sp>
      <p:sp>
        <p:nvSpPr>
          <p:cNvPr id="6" name="內容版面配置區 5">
            <a:extLst>
              <a:ext uri="{FF2B5EF4-FFF2-40B4-BE49-F238E27FC236}">
                <a16:creationId xmlns:a16="http://schemas.microsoft.com/office/drawing/2014/main" id="{2C645FCF-3BB8-838B-E951-2113705EC612}"/>
              </a:ext>
            </a:extLst>
          </p:cNvPr>
          <p:cNvSpPr>
            <a:spLocks noGrp="1"/>
          </p:cNvSpPr>
          <p:nvPr>
            <p:ph idx="1"/>
          </p:nvPr>
        </p:nvSpPr>
        <p:spPr>
          <a:xfrm>
            <a:off x="457200" y="1720378"/>
            <a:ext cx="8229600" cy="4862984"/>
          </a:xfrm>
          <a:prstGeom prst="rect">
            <a:avLst/>
          </a:prstGeom>
        </p:spPr>
        <p:style>
          <a:lnRef idx="2">
            <a:schemeClr val="accent2"/>
          </a:lnRef>
          <a:fillRef idx="1">
            <a:schemeClr val="lt1"/>
          </a:fillRef>
          <a:effectRef idx="0">
            <a:schemeClr val="accent2"/>
          </a:effectRef>
          <a:fontRef idx="minor">
            <a:schemeClr val="dk1"/>
          </a:fontRef>
        </p:style>
        <p:txBody>
          <a:bodyPr rtlCol="0" anchor="ctr">
            <a:normAutofit fontScale="85000" lnSpcReduction="20000"/>
          </a:bodyPr>
          <a:lstStyle/>
          <a:p>
            <a:pPr>
              <a:lnSpc>
                <a:spcPct val="150000"/>
              </a:lnSpc>
              <a:buNone/>
            </a:pPr>
            <a:r>
              <a:rPr lang="en-US" altLang="zh-TW" sz="2800" b="1" kern="100" dirty="0">
                <a:solidFill>
                  <a:schemeClr val="tx1"/>
                </a:solidFill>
                <a:effectLst/>
                <a:latin typeface="標楷體" panose="03000509000000000000" pitchFamily="65" charset="-120"/>
                <a:ea typeface="新細明體" panose="02020500000000000000" pitchFamily="18" charset="-120"/>
                <a:cs typeface="Times New Roman" panose="02020603050405020304" pitchFamily="18" charset="0"/>
              </a:rPr>
              <a:t>(</a:t>
            </a:r>
            <a:r>
              <a:rPr lang="zh-TW" altLang="zh-TW" sz="2800" b="1" kern="100" dirty="0">
                <a:solidFill>
                  <a:schemeClr val="tx1"/>
                </a:solidFill>
                <a:effectLst/>
                <a:latin typeface="Calibri" panose="020F0502020204030204" pitchFamily="34" charset="0"/>
                <a:ea typeface="標楷體" panose="03000509000000000000" pitchFamily="65" charset="-120"/>
                <a:cs typeface="Times New Roman" panose="02020603050405020304" pitchFamily="18" charset="0"/>
              </a:rPr>
              <a:t>一</a:t>
            </a:r>
            <a:r>
              <a:rPr lang="en-US" altLang="zh-TW" sz="2800" b="1" kern="100" dirty="0">
                <a:solidFill>
                  <a:schemeClr val="tx1"/>
                </a:solidFill>
                <a:effectLst/>
                <a:latin typeface="Calibri" panose="020F0502020204030204" pitchFamily="34" charset="0"/>
                <a:ea typeface="標楷體" panose="03000509000000000000" pitchFamily="65" charset="-120"/>
                <a:cs typeface="Times New Roman" panose="02020603050405020304" pitchFamily="18" charset="0"/>
              </a:rPr>
              <a:t>)</a:t>
            </a:r>
            <a:r>
              <a:rPr lang="zh-TW" altLang="zh-TW" sz="2800" kern="100" dirty="0">
                <a:solidFill>
                  <a:schemeClr val="tx1"/>
                </a:solidFill>
                <a:effectLst/>
                <a:latin typeface="+mn-ea"/>
                <a:cs typeface="Times New Roman" panose="02020603050405020304" pitchFamily="18" charset="0"/>
              </a:rPr>
              <a:t>營造多層次共融的相處時間</a:t>
            </a:r>
          </a:p>
          <a:p>
            <a:pPr>
              <a:lnSpc>
                <a:spcPct val="150000"/>
              </a:lnSpc>
              <a:buNone/>
            </a:pPr>
            <a:r>
              <a:rPr lang="en-US" altLang="zh-TW" sz="2800" kern="100" dirty="0">
                <a:solidFill>
                  <a:schemeClr val="tx1"/>
                </a:solidFill>
                <a:effectLst/>
                <a:latin typeface="+mn-ea"/>
                <a:cs typeface="Times New Roman" panose="02020603050405020304" pitchFamily="18" charset="0"/>
              </a:rPr>
              <a:t>(</a:t>
            </a:r>
            <a:r>
              <a:rPr lang="zh-TW" altLang="zh-TW" sz="2800" kern="100" dirty="0">
                <a:solidFill>
                  <a:schemeClr val="tx1"/>
                </a:solidFill>
                <a:effectLst/>
                <a:latin typeface="+mn-ea"/>
                <a:cs typeface="Times New Roman" panose="02020603050405020304" pitchFamily="18" charset="0"/>
              </a:rPr>
              <a:t>二</a:t>
            </a:r>
            <a:r>
              <a:rPr lang="en-US" altLang="zh-TW" sz="2800" kern="100" dirty="0">
                <a:solidFill>
                  <a:schemeClr val="tx1"/>
                </a:solidFill>
                <a:effectLst/>
                <a:latin typeface="+mn-ea"/>
                <a:cs typeface="Times New Roman" panose="02020603050405020304" pitchFamily="18" charset="0"/>
              </a:rPr>
              <a:t>)</a:t>
            </a:r>
            <a:r>
              <a:rPr lang="zh-TW" altLang="zh-TW" sz="2800" kern="100" dirty="0">
                <a:solidFill>
                  <a:schemeClr val="tx1"/>
                </a:solidFill>
                <a:effectLst/>
                <a:latin typeface="+mn-ea"/>
                <a:cs typeface="Times New Roman" panose="02020603050405020304" pitchFamily="18" charset="0"/>
              </a:rPr>
              <a:t>藉機使力的整體教育環境的好時機</a:t>
            </a:r>
            <a:r>
              <a:rPr lang="en-US" altLang="zh-TW" sz="2800" kern="100" dirty="0">
                <a:solidFill>
                  <a:schemeClr val="tx1"/>
                </a:solidFill>
                <a:effectLst/>
                <a:latin typeface="+mn-ea"/>
                <a:cs typeface="Times New Roman" panose="02020603050405020304" pitchFamily="18" charset="0"/>
              </a:rPr>
              <a:t>:</a:t>
            </a:r>
          </a:p>
          <a:p>
            <a:pPr>
              <a:lnSpc>
                <a:spcPct val="150000"/>
              </a:lnSpc>
              <a:buNone/>
            </a:pPr>
            <a:r>
              <a:rPr lang="en-US" altLang="zh-TW" sz="2800" kern="100" dirty="0">
                <a:solidFill>
                  <a:schemeClr val="tx1"/>
                </a:solidFill>
                <a:effectLst/>
                <a:latin typeface="+mn-ea"/>
                <a:cs typeface="Times New Roman" panose="02020603050405020304" pitchFamily="18" charset="0"/>
              </a:rPr>
              <a:t>(</a:t>
            </a:r>
            <a:r>
              <a:rPr lang="zh-TW" altLang="en-US" sz="2800" kern="100" dirty="0">
                <a:solidFill>
                  <a:schemeClr val="tx1"/>
                </a:solidFill>
                <a:effectLst/>
                <a:latin typeface="+mn-ea"/>
                <a:cs typeface="Times New Roman" panose="02020603050405020304" pitchFamily="18" charset="0"/>
              </a:rPr>
              <a:t>三</a:t>
            </a:r>
            <a:r>
              <a:rPr lang="en-US" altLang="zh-TW" sz="2800" kern="100" dirty="0">
                <a:solidFill>
                  <a:schemeClr val="tx1"/>
                </a:solidFill>
                <a:effectLst/>
                <a:latin typeface="+mn-ea"/>
                <a:cs typeface="Times New Roman" panose="02020603050405020304" pitchFamily="18" charset="0"/>
              </a:rPr>
              <a:t>)</a:t>
            </a:r>
            <a:r>
              <a:rPr lang="zh-TW" altLang="en-US" sz="2800" kern="100" dirty="0">
                <a:solidFill>
                  <a:schemeClr val="tx1"/>
                </a:solidFill>
                <a:effectLst/>
                <a:latin typeface="+mn-ea"/>
                <a:cs typeface="Times New Roman" panose="02020603050405020304" pitchFamily="18" charset="0"/>
              </a:rPr>
              <a:t>築構師生適切的比例運作</a:t>
            </a:r>
            <a:r>
              <a:rPr lang="en-US" altLang="zh-TW" sz="2800" kern="100" dirty="0">
                <a:solidFill>
                  <a:schemeClr val="tx1"/>
                </a:solidFill>
                <a:effectLst/>
                <a:latin typeface="+mn-ea"/>
                <a:cs typeface="Times New Roman" panose="02020603050405020304" pitchFamily="18" charset="0"/>
              </a:rPr>
              <a:t>:</a:t>
            </a:r>
          </a:p>
          <a:p>
            <a:pPr>
              <a:lnSpc>
                <a:spcPct val="150000"/>
              </a:lnSpc>
              <a:buNone/>
            </a:pPr>
            <a:r>
              <a:rPr lang="zh-TW" altLang="en-US" sz="2800" kern="100" dirty="0">
                <a:solidFill>
                  <a:schemeClr val="tx1"/>
                </a:solidFill>
                <a:effectLst/>
                <a:latin typeface="+mn-ea"/>
                <a:cs typeface="Times New Roman" panose="02020603050405020304" pitchFamily="18" charset="0"/>
              </a:rPr>
              <a:t>視障班</a:t>
            </a:r>
            <a:r>
              <a:rPr lang="en-US" altLang="zh-TW" sz="2800" kern="100" dirty="0">
                <a:solidFill>
                  <a:schemeClr val="tx1"/>
                </a:solidFill>
                <a:effectLst/>
                <a:latin typeface="+mn-ea"/>
                <a:cs typeface="Times New Roman" panose="02020603050405020304" pitchFamily="18" charset="0"/>
              </a:rPr>
              <a:t>1.5</a:t>
            </a:r>
            <a:r>
              <a:rPr lang="zh-TW" altLang="en-US" sz="2800" kern="100" dirty="0">
                <a:solidFill>
                  <a:schemeClr val="tx1"/>
                </a:solidFill>
                <a:effectLst/>
                <a:latin typeface="+mn-ea"/>
                <a:cs typeface="Times New Roman" panose="02020603050405020304" pitchFamily="18" charset="0"/>
              </a:rPr>
              <a:t>班</a:t>
            </a:r>
            <a:r>
              <a:rPr lang="en-US" altLang="zh-TW" sz="2800" kern="100" dirty="0">
                <a:solidFill>
                  <a:schemeClr val="tx1"/>
                </a:solidFill>
                <a:effectLst/>
                <a:latin typeface="+mn-ea"/>
                <a:cs typeface="Times New Roman" panose="02020603050405020304" pitchFamily="18" charset="0"/>
              </a:rPr>
              <a:t>:</a:t>
            </a:r>
            <a:r>
              <a:rPr lang="zh-TW" altLang="en-US" sz="2800" kern="100" dirty="0">
                <a:solidFill>
                  <a:schemeClr val="tx1"/>
                </a:solidFill>
                <a:effectLst/>
                <a:latin typeface="+mn-ea"/>
                <a:cs typeface="Times New Roman" panose="02020603050405020304" pitchFamily="18" charset="0"/>
              </a:rPr>
              <a:t>共</a:t>
            </a:r>
            <a:r>
              <a:rPr lang="en-US" altLang="zh-TW" sz="2800" b="1" kern="100" dirty="0">
                <a:solidFill>
                  <a:srgbClr val="FF0000"/>
                </a:solidFill>
                <a:effectLst/>
                <a:latin typeface="+mn-ea"/>
                <a:cs typeface="Times New Roman" panose="02020603050405020304" pitchFamily="18" charset="0"/>
              </a:rPr>
              <a:t>11</a:t>
            </a:r>
            <a:r>
              <a:rPr lang="zh-TW" altLang="en-US" sz="2800" b="1" kern="100" dirty="0">
                <a:solidFill>
                  <a:srgbClr val="FF0000"/>
                </a:solidFill>
                <a:effectLst/>
                <a:latin typeface="+mn-ea"/>
                <a:cs typeface="Times New Roman" panose="02020603050405020304" pitchFamily="18" charset="0"/>
              </a:rPr>
              <a:t>位幼兒</a:t>
            </a:r>
            <a:r>
              <a:rPr lang="en-US" altLang="zh-TW" sz="2800" kern="100" dirty="0">
                <a:solidFill>
                  <a:schemeClr val="tx1"/>
                </a:solidFill>
                <a:effectLst/>
                <a:latin typeface="+mn-ea"/>
                <a:cs typeface="Times New Roman" panose="02020603050405020304" pitchFamily="18" charset="0"/>
              </a:rPr>
              <a:t>3</a:t>
            </a:r>
            <a:r>
              <a:rPr lang="zh-TW" altLang="en-US" sz="2800" kern="100" dirty="0">
                <a:solidFill>
                  <a:schemeClr val="tx1"/>
                </a:solidFill>
                <a:effectLst/>
                <a:latin typeface="+mn-ea"/>
                <a:cs typeface="Times New Roman" panose="02020603050405020304" pitchFamily="18" charset="0"/>
              </a:rPr>
              <a:t>位導師</a:t>
            </a:r>
            <a:r>
              <a:rPr lang="en-US" altLang="zh-TW" sz="2800" kern="100" dirty="0">
                <a:solidFill>
                  <a:schemeClr val="tx1"/>
                </a:solidFill>
                <a:effectLst/>
                <a:latin typeface="+mn-ea"/>
                <a:cs typeface="Times New Roman" panose="02020603050405020304" pitchFamily="18" charset="0"/>
              </a:rPr>
              <a:t>1</a:t>
            </a:r>
            <a:r>
              <a:rPr lang="zh-TW" altLang="en-US" sz="2800" kern="100" dirty="0">
                <a:solidFill>
                  <a:schemeClr val="tx1"/>
                </a:solidFill>
                <a:effectLst/>
                <a:latin typeface="+mn-ea"/>
                <a:cs typeface="Times New Roman" panose="02020603050405020304" pitchFamily="18" charset="0"/>
              </a:rPr>
              <a:t>位助理人員</a:t>
            </a:r>
            <a:endParaRPr lang="en-US" altLang="zh-TW" sz="2800" kern="100" dirty="0">
              <a:solidFill>
                <a:schemeClr val="tx1"/>
              </a:solidFill>
              <a:effectLst/>
              <a:latin typeface="+mn-ea"/>
              <a:cs typeface="Times New Roman" panose="02020603050405020304" pitchFamily="18" charset="0"/>
            </a:endParaRPr>
          </a:p>
          <a:p>
            <a:pPr>
              <a:lnSpc>
                <a:spcPct val="150000"/>
              </a:lnSpc>
              <a:buNone/>
            </a:pPr>
            <a:r>
              <a:rPr lang="zh-TW" altLang="en-US" sz="2800" kern="100" dirty="0">
                <a:solidFill>
                  <a:schemeClr val="tx1"/>
                </a:solidFill>
                <a:effectLst/>
                <a:latin typeface="+mn-ea"/>
                <a:cs typeface="Times New Roman" panose="02020603050405020304" pitchFamily="18" charset="0"/>
              </a:rPr>
              <a:t>不分類集中式特教班</a:t>
            </a:r>
            <a:r>
              <a:rPr lang="en-US" altLang="zh-TW" sz="2800" kern="100" dirty="0">
                <a:solidFill>
                  <a:schemeClr val="tx1"/>
                </a:solidFill>
                <a:effectLst/>
                <a:latin typeface="+mn-ea"/>
                <a:cs typeface="Times New Roman" panose="02020603050405020304" pitchFamily="18" charset="0"/>
              </a:rPr>
              <a:t>1.5</a:t>
            </a:r>
            <a:r>
              <a:rPr lang="zh-TW" altLang="en-US" sz="2800" kern="100" dirty="0">
                <a:solidFill>
                  <a:schemeClr val="tx1"/>
                </a:solidFill>
                <a:effectLst/>
                <a:latin typeface="+mn-ea"/>
                <a:cs typeface="Times New Roman" panose="02020603050405020304" pitchFamily="18" charset="0"/>
              </a:rPr>
              <a:t>班</a:t>
            </a:r>
            <a:r>
              <a:rPr lang="en-US" altLang="zh-TW" sz="2800" kern="100" dirty="0">
                <a:solidFill>
                  <a:schemeClr val="tx1"/>
                </a:solidFill>
                <a:effectLst/>
                <a:latin typeface="+mn-ea"/>
                <a:cs typeface="Times New Roman" panose="02020603050405020304" pitchFamily="18" charset="0"/>
              </a:rPr>
              <a:t>:</a:t>
            </a:r>
            <a:r>
              <a:rPr lang="zh-TW" altLang="en-US" sz="2800" kern="100" dirty="0">
                <a:solidFill>
                  <a:schemeClr val="tx1"/>
                </a:solidFill>
                <a:effectLst/>
                <a:latin typeface="+mn-ea"/>
                <a:cs typeface="Times New Roman" panose="02020603050405020304" pitchFamily="18" charset="0"/>
              </a:rPr>
              <a:t>共</a:t>
            </a:r>
            <a:r>
              <a:rPr lang="en-US" altLang="zh-TW" sz="2800" b="1" kern="100" dirty="0">
                <a:solidFill>
                  <a:srgbClr val="FF0000"/>
                </a:solidFill>
                <a:effectLst/>
                <a:latin typeface="+mn-ea"/>
                <a:cs typeface="Times New Roman" panose="02020603050405020304" pitchFamily="18" charset="0"/>
              </a:rPr>
              <a:t>12</a:t>
            </a:r>
            <a:r>
              <a:rPr lang="zh-TW" altLang="en-US" sz="2800" b="1" kern="100" dirty="0">
                <a:solidFill>
                  <a:srgbClr val="FF0000"/>
                </a:solidFill>
                <a:effectLst/>
                <a:latin typeface="+mn-ea"/>
                <a:cs typeface="Times New Roman" panose="02020603050405020304" pitchFamily="18" charset="0"/>
              </a:rPr>
              <a:t>位幼兒</a:t>
            </a:r>
            <a:r>
              <a:rPr lang="en-US" altLang="zh-TW" sz="2800" kern="100" dirty="0">
                <a:solidFill>
                  <a:schemeClr val="tx1"/>
                </a:solidFill>
                <a:effectLst/>
                <a:latin typeface="+mn-ea"/>
                <a:cs typeface="Times New Roman" panose="02020603050405020304" pitchFamily="18" charset="0"/>
              </a:rPr>
              <a:t>3</a:t>
            </a:r>
            <a:r>
              <a:rPr lang="zh-TW" altLang="en-US" sz="2800" kern="100" dirty="0">
                <a:solidFill>
                  <a:schemeClr val="tx1"/>
                </a:solidFill>
                <a:effectLst/>
                <a:latin typeface="+mn-ea"/>
                <a:cs typeface="Times New Roman" panose="02020603050405020304" pitchFamily="18" charset="0"/>
              </a:rPr>
              <a:t>位導師及</a:t>
            </a:r>
            <a:r>
              <a:rPr lang="en-US" altLang="zh-TW" sz="2800" kern="100" dirty="0">
                <a:solidFill>
                  <a:schemeClr val="tx1"/>
                </a:solidFill>
                <a:effectLst/>
                <a:latin typeface="+mn-ea"/>
                <a:cs typeface="Times New Roman" panose="02020603050405020304" pitchFamily="18" charset="0"/>
              </a:rPr>
              <a:t>1</a:t>
            </a:r>
            <a:r>
              <a:rPr lang="zh-TW" altLang="en-US" sz="2800" kern="100" dirty="0">
                <a:solidFill>
                  <a:schemeClr val="tx1"/>
                </a:solidFill>
                <a:effectLst/>
                <a:latin typeface="+mn-ea"/>
                <a:cs typeface="Times New Roman" panose="02020603050405020304" pitchFamily="18" charset="0"/>
              </a:rPr>
              <a:t>位助理人員。</a:t>
            </a:r>
            <a:endParaRPr lang="en-US" altLang="zh-TW" sz="2800" kern="100" dirty="0">
              <a:solidFill>
                <a:schemeClr val="tx1"/>
              </a:solidFill>
              <a:effectLst/>
              <a:latin typeface="+mn-ea"/>
              <a:cs typeface="Times New Roman" panose="02020603050405020304" pitchFamily="18" charset="0"/>
            </a:endParaRPr>
          </a:p>
          <a:p>
            <a:pPr>
              <a:lnSpc>
                <a:spcPct val="150000"/>
              </a:lnSpc>
              <a:buNone/>
            </a:pPr>
            <a:r>
              <a:rPr lang="zh-TW" altLang="en-US" sz="2800" kern="100" dirty="0">
                <a:solidFill>
                  <a:schemeClr val="tx1"/>
                </a:solidFill>
                <a:effectLst/>
                <a:latin typeface="+mn-ea"/>
                <a:cs typeface="Times New Roman" panose="02020603050405020304" pitchFamily="18" charset="0"/>
              </a:rPr>
              <a:t>台北市助理人員的機制</a:t>
            </a:r>
            <a:r>
              <a:rPr lang="en-US" altLang="zh-TW" sz="2800" kern="100" dirty="0">
                <a:solidFill>
                  <a:schemeClr val="tx1"/>
                </a:solidFill>
                <a:effectLst/>
                <a:latin typeface="+mn-ea"/>
                <a:cs typeface="Times New Roman" panose="02020603050405020304" pitchFamily="18" charset="0"/>
              </a:rPr>
              <a:t>:</a:t>
            </a:r>
            <a:r>
              <a:rPr lang="zh-TW" altLang="en-US" sz="2800" kern="100" dirty="0">
                <a:solidFill>
                  <a:schemeClr val="tx1"/>
                </a:solidFill>
                <a:effectLst/>
                <a:latin typeface="+mn-ea"/>
                <a:cs typeface="Times New Roman" panose="02020603050405020304" pitchFamily="18" charset="0"/>
              </a:rPr>
              <a:t>本校幼兒園視障班額外</a:t>
            </a:r>
            <a:r>
              <a:rPr lang="zh-TW" altLang="en-US" sz="2800" kern="100" dirty="0">
                <a:solidFill>
                  <a:srgbClr val="FF0000"/>
                </a:solidFill>
                <a:effectLst/>
                <a:latin typeface="+mn-ea"/>
                <a:cs typeface="Times New Roman" panose="02020603050405020304" pitchFamily="18" charset="0"/>
              </a:rPr>
              <a:t>申復</a:t>
            </a:r>
            <a:r>
              <a:rPr lang="en-US" altLang="zh-TW" sz="2800" kern="100" dirty="0">
                <a:solidFill>
                  <a:srgbClr val="FF0000"/>
                </a:solidFill>
                <a:effectLst/>
                <a:latin typeface="+mn-ea"/>
                <a:cs typeface="Times New Roman" panose="02020603050405020304" pitchFamily="18" charset="0"/>
              </a:rPr>
              <a:t>3</a:t>
            </a:r>
            <a:r>
              <a:rPr lang="zh-TW" altLang="en-US" sz="2800" kern="100" dirty="0">
                <a:solidFill>
                  <a:srgbClr val="FF0000"/>
                </a:solidFill>
                <a:effectLst/>
                <a:latin typeface="+mn-ea"/>
                <a:cs typeface="Times New Roman" panose="02020603050405020304" pitchFamily="18" charset="0"/>
              </a:rPr>
              <a:t>位助理</a:t>
            </a:r>
            <a:r>
              <a:rPr lang="zh-TW" altLang="en-US" sz="2800" kern="100" dirty="0">
                <a:solidFill>
                  <a:schemeClr val="tx1"/>
                </a:solidFill>
                <a:effectLst/>
                <a:latin typeface="+mn-ea"/>
                <a:cs typeface="Times New Roman" panose="02020603050405020304" pitchFamily="18" charset="0"/>
              </a:rPr>
              <a:t>人員、集中式特教班額外</a:t>
            </a:r>
            <a:r>
              <a:rPr lang="zh-TW" altLang="en-US" sz="2800" kern="100" dirty="0">
                <a:solidFill>
                  <a:srgbClr val="FF0000"/>
                </a:solidFill>
                <a:effectLst/>
                <a:latin typeface="+mn-ea"/>
                <a:cs typeface="Times New Roman" panose="02020603050405020304" pitchFamily="18" charset="0"/>
              </a:rPr>
              <a:t>申復</a:t>
            </a:r>
            <a:r>
              <a:rPr lang="en-US" altLang="zh-TW" sz="2800" kern="100" dirty="0">
                <a:solidFill>
                  <a:srgbClr val="FF0000"/>
                </a:solidFill>
                <a:effectLst/>
                <a:latin typeface="+mn-ea"/>
                <a:cs typeface="Times New Roman" panose="02020603050405020304" pitchFamily="18" charset="0"/>
              </a:rPr>
              <a:t>1</a:t>
            </a:r>
            <a:r>
              <a:rPr lang="zh-TW" altLang="en-US" sz="2800" kern="100" dirty="0">
                <a:solidFill>
                  <a:srgbClr val="FF0000"/>
                </a:solidFill>
                <a:effectLst/>
                <a:latin typeface="+mn-ea"/>
                <a:cs typeface="Times New Roman" panose="02020603050405020304" pitchFamily="18" charset="0"/>
              </a:rPr>
              <a:t>位助理人員</a:t>
            </a:r>
            <a:r>
              <a:rPr lang="zh-TW" altLang="en-US" sz="2800" kern="100" dirty="0">
                <a:solidFill>
                  <a:schemeClr val="tx1"/>
                </a:solidFill>
                <a:effectLst/>
                <a:latin typeface="+mn-ea"/>
                <a:cs typeface="Times New Roman" panose="02020603050405020304" pitchFamily="18" charset="0"/>
              </a:rPr>
              <a:t>。</a:t>
            </a:r>
            <a:endParaRPr lang="en-US" altLang="zh-TW" sz="2800" kern="100" dirty="0">
              <a:solidFill>
                <a:schemeClr val="tx1"/>
              </a:solidFill>
              <a:effectLst/>
              <a:latin typeface="+mn-ea"/>
              <a:cs typeface="Times New Roman" panose="02020603050405020304" pitchFamily="18" charset="0"/>
            </a:endParaRPr>
          </a:p>
          <a:p>
            <a:pPr>
              <a:lnSpc>
                <a:spcPct val="150000"/>
              </a:lnSpc>
              <a:buNone/>
            </a:pPr>
            <a:r>
              <a:rPr lang="zh-TW" altLang="en-US" sz="2800" b="1" kern="100" dirty="0">
                <a:solidFill>
                  <a:srgbClr val="0070C0"/>
                </a:solidFill>
                <a:effectLst/>
                <a:latin typeface="+mn-ea"/>
                <a:cs typeface="Times New Roman" panose="02020603050405020304" pitchFamily="18" charset="0"/>
              </a:rPr>
              <a:t>太陽班</a:t>
            </a:r>
            <a:r>
              <a:rPr lang="en-US" altLang="zh-TW" sz="2800" b="1" kern="100" dirty="0">
                <a:solidFill>
                  <a:srgbClr val="0070C0"/>
                </a:solidFill>
                <a:effectLst/>
                <a:latin typeface="+mn-ea"/>
                <a:cs typeface="Times New Roman" panose="02020603050405020304" pitchFamily="18" charset="0"/>
              </a:rPr>
              <a:t>:11</a:t>
            </a:r>
            <a:r>
              <a:rPr lang="zh-TW" altLang="en-US" sz="2800" b="1" kern="100" dirty="0">
                <a:solidFill>
                  <a:srgbClr val="0070C0"/>
                </a:solidFill>
                <a:effectLst/>
                <a:latin typeface="+mn-ea"/>
                <a:cs typeface="Times New Roman" panose="02020603050405020304" pitchFamily="18" charset="0"/>
              </a:rPr>
              <a:t>位幼生</a:t>
            </a:r>
            <a:r>
              <a:rPr lang="en-US" altLang="zh-TW" sz="2800" b="1" kern="100" dirty="0">
                <a:solidFill>
                  <a:srgbClr val="0070C0"/>
                </a:solidFill>
                <a:effectLst/>
                <a:latin typeface="+mn-ea"/>
                <a:cs typeface="Times New Roman" panose="02020603050405020304" pitchFamily="18" charset="0"/>
              </a:rPr>
              <a:t>+3</a:t>
            </a:r>
            <a:r>
              <a:rPr lang="zh-TW" altLang="en-US" sz="2800" b="1" kern="100" dirty="0">
                <a:solidFill>
                  <a:srgbClr val="0070C0"/>
                </a:solidFill>
                <a:effectLst/>
                <a:latin typeface="+mn-ea"/>
                <a:cs typeface="Times New Roman" panose="02020603050405020304" pitchFamily="18" charset="0"/>
              </a:rPr>
              <a:t>位班級導師</a:t>
            </a:r>
            <a:r>
              <a:rPr lang="en-US" altLang="zh-TW" sz="2800" b="1" kern="100" dirty="0">
                <a:solidFill>
                  <a:srgbClr val="0070C0"/>
                </a:solidFill>
                <a:effectLst/>
                <a:latin typeface="+mn-ea"/>
                <a:cs typeface="Times New Roman" panose="02020603050405020304" pitchFamily="18" charset="0"/>
              </a:rPr>
              <a:t>+1</a:t>
            </a:r>
            <a:r>
              <a:rPr lang="zh-TW" altLang="en-US" sz="2800" b="1" kern="100" dirty="0">
                <a:solidFill>
                  <a:srgbClr val="0070C0"/>
                </a:solidFill>
                <a:effectLst/>
                <a:latin typeface="+mn-ea"/>
                <a:cs typeface="Times New Roman" panose="02020603050405020304" pitchFamily="18" charset="0"/>
              </a:rPr>
              <a:t>位助理</a:t>
            </a:r>
            <a:r>
              <a:rPr lang="en-US" altLang="zh-TW" sz="2800" b="1" kern="100" dirty="0">
                <a:solidFill>
                  <a:srgbClr val="0070C0"/>
                </a:solidFill>
                <a:effectLst/>
                <a:latin typeface="+mn-ea"/>
                <a:cs typeface="Times New Roman" panose="02020603050405020304" pitchFamily="18" charset="0"/>
              </a:rPr>
              <a:t>+3</a:t>
            </a:r>
            <a:r>
              <a:rPr lang="zh-TW" altLang="en-US" sz="2800" b="1" kern="100" dirty="0">
                <a:solidFill>
                  <a:srgbClr val="0070C0"/>
                </a:solidFill>
                <a:effectLst/>
                <a:latin typeface="+mn-ea"/>
                <a:cs typeface="Times New Roman" panose="02020603050405020304" pitchFamily="18" charset="0"/>
              </a:rPr>
              <a:t>位申復助理</a:t>
            </a:r>
            <a:r>
              <a:rPr lang="en-US" altLang="zh-TW" sz="2800" b="1" kern="100" dirty="0">
                <a:solidFill>
                  <a:srgbClr val="0070C0"/>
                </a:solidFill>
                <a:effectLst/>
                <a:latin typeface="+mn-ea"/>
                <a:cs typeface="Times New Roman" panose="02020603050405020304" pitchFamily="18" charset="0"/>
              </a:rPr>
              <a:t>(11:7)</a:t>
            </a:r>
          </a:p>
          <a:p>
            <a:pPr>
              <a:lnSpc>
                <a:spcPct val="150000"/>
              </a:lnSpc>
              <a:buNone/>
            </a:pPr>
            <a:r>
              <a:rPr lang="zh-TW" altLang="en-US" sz="2800" b="1" kern="100" dirty="0">
                <a:solidFill>
                  <a:srgbClr val="0070C0"/>
                </a:solidFill>
                <a:effectLst/>
                <a:latin typeface="+mn-ea"/>
                <a:cs typeface="Times New Roman" panose="02020603050405020304" pitchFamily="18" charset="0"/>
              </a:rPr>
              <a:t>彩虹班</a:t>
            </a:r>
            <a:r>
              <a:rPr lang="en-US" altLang="zh-TW" sz="2800" b="1" kern="100" dirty="0">
                <a:solidFill>
                  <a:srgbClr val="0070C0"/>
                </a:solidFill>
                <a:effectLst/>
                <a:latin typeface="+mn-ea"/>
                <a:cs typeface="Times New Roman" panose="02020603050405020304" pitchFamily="18" charset="0"/>
              </a:rPr>
              <a:t>:12</a:t>
            </a:r>
            <a:r>
              <a:rPr lang="zh-TW" altLang="en-US" sz="2800" b="1" kern="100" dirty="0">
                <a:solidFill>
                  <a:srgbClr val="0070C0"/>
                </a:solidFill>
                <a:effectLst/>
                <a:latin typeface="+mn-ea"/>
                <a:cs typeface="Times New Roman" panose="02020603050405020304" pitchFamily="18" charset="0"/>
              </a:rPr>
              <a:t>位幼生</a:t>
            </a:r>
            <a:r>
              <a:rPr lang="en-US" altLang="zh-TW" sz="2800" b="1" kern="100" dirty="0">
                <a:solidFill>
                  <a:srgbClr val="0070C0"/>
                </a:solidFill>
                <a:effectLst/>
                <a:latin typeface="+mn-ea"/>
                <a:cs typeface="Times New Roman" panose="02020603050405020304" pitchFamily="18" charset="0"/>
              </a:rPr>
              <a:t>+3</a:t>
            </a:r>
            <a:r>
              <a:rPr lang="zh-TW" altLang="en-US" sz="2800" b="1" kern="100" dirty="0">
                <a:solidFill>
                  <a:srgbClr val="0070C0"/>
                </a:solidFill>
                <a:effectLst/>
                <a:latin typeface="+mn-ea"/>
                <a:cs typeface="Times New Roman" panose="02020603050405020304" pitchFamily="18" charset="0"/>
              </a:rPr>
              <a:t>位班級導師</a:t>
            </a:r>
            <a:r>
              <a:rPr lang="en-US" altLang="zh-TW" sz="2800" b="1" kern="100" dirty="0">
                <a:solidFill>
                  <a:srgbClr val="0070C0"/>
                </a:solidFill>
                <a:effectLst/>
                <a:latin typeface="+mn-ea"/>
                <a:cs typeface="Times New Roman" panose="02020603050405020304" pitchFamily="18" charset="0"/>
              </a:rPr>
              <a:t>+1</a:t>
            </a:r>
            <a:r>
              <a:rPr lang="zh-TW" altLang="en-US" sz="2800" b="1" kern="100" dirty="0">
                <a:solidFill>
                  <a:srgbClr val="0070C0"/>
                </a:solidFill>
                <a:effectLst/>
                <a:latin typeface="+mn-ea"/>
                <a:cs typeface="Times New Roman" panose="02020603050405020304" pitchFamily="18" charset="0"/>
              </a:rPr>
              <a:t>位助理</a:t>
            </a:r>
            <a:r>
              <a:rPr lang="en-US" altLang="zh-TW" sz="2800" b="1" kern="100" dirty="0">
                <a:solidFill>
                  <a:srgbClr val="0070C0"/>
                </a:solidFill>
                <a:effectLst/>
                <a:latin typeface="+mn-ea"/>
                <a:cs typeface="Times New Roman" panose="02020603050405020304" pitchFamily="18" charset="0"/>
              </a:rPr>
              <a:t>+1</a:t>
            </a:r>
            <a:r>
              <a:rPr lang="zh-TW" altLang="en-US" sz="2800" b="1" kern="100" dirty="0">
                <a:solidFill>
                  <a:srgbClr val="0070C0"/>
                </a:solidFill>
                <a:effectLst/>
                <a:latin typeface="+mn-ea"/>
                <a:cs typeface="Times New Roman" panose="02020603050405020304" pitchFamily="18" charset="0"/>
              </a:rPr>
              <a:t>位申復助理</a:t>
            </a:r>
            <a:r>
              <a:rPr lang="zh-TW" altLang="en-US" sz="2500" b="1" dirty="0">
                <a:solidFill>
                  <a:srgbClr val="0070C0"/>
                </a:solidFill>
              </a:rPr>
              <a:t> </a:t>
            </a:r>
            <a:r>
              <a:rPr lang="en-US" altLang="zh-TW" sz="2500" b="1" dirty="0">
                <a:solidFill>
                  <a:srgbClr val="0070C0"/>
                </a:solidFill>
              </a:rPr>
              <a:t>(12:5)</a:t>
            </a:r>
            <a:endParaRPr lang="zh-TW" altLang="zh-TW" sz="2500" b="1" dirty="0">
              <a:solidFill>
                <a:srgbClr val="0070C0"/>
              </a:solidFill>
            </a:endParaRPr>
          </a:p>
        </p:txBody>
      </p:sp>
    </p:spTree>
    <p:extLst>
      <p:ext uri="{BB962C8B-B14F-4D97-AF65-F5344CB8AC3E}">
        <p14:creationId xmlns:p14="http://schemas.microsoft.com/office/powerpoint/2010/main" val="258091334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標題 2">
            <a:extLst>
              <a:ext uri="{FF2B5EF4-FFF2-40B4-BE49-F238E27FC236}">
                <a16:creationId xmlns:a16="http://schemas.microsoft.com/office/drawing/2014/main" id="{A0FE7CD6-BB70-86B5-9F00-B9E8DDB5A28F}"/>
              </a:ext>
            </a:extLst>
          </p:cNvPr>
          <p:cNvSpPr>
            <a:spLocks noGrp="1"/>
          </p:cNvSpPr>
          <p:nvPr>
            <p:ph type="title"/>
          </p:nvPr>
        </p:nvSpPr>
        <p:spPr>
          <a:xfrm>
            <a:off x="457200" y="274638"/>
            <a:ext cx="8229600" cy="1143000"/>
          </a:xfrm>
        </p:spPr>
        <p:style>
          <a:lnRef idx="3">
            <a:schemeClr val="lt1"/>
          </a:lnRef>
          <a:fillRef idx="1">
            <a:schemeClr val="accent6"/>
          </a:fillRef>
          <a:effectRef idx="1">
            <a:schemeClr val="accent6"/>
          </a:effectRef>
          <a:fontRef idx="minor">
            <a:schemeClr val="lt1"/>
          </a:fontRef>
        </p:style>
        <p:txBody>
          <a:bodyPr>
            <a:normAutofit/>
          </a:bodyPr>
          <a:lstStyle/>
          <a:p>
            <a:r>
              <a:rPr lang="zh-TW" altLang="en-US" dirty="0">
                <a:latin typeface="標楷體" panose="03000509000000000000" pitchFamily="65" charset="-120"/>
                <a:ea typeface="標楷體" panose="03000509000000000000" pitchFamily="65" charset="-120"/>
              </a:rPr>
              <a:t>二、建造類融合教育有利的條件</a:t>
            </a:r>
          </a:p>
        </p:txBody>
      </p:sp>
      <p:pic>
        <p:nvPicPr>
          <p:cNvPr id="6" name="內容版面配置區 4">
            <a:extLst>
              <a:ext uri="{FF2B5EF4-FFF2-40B4-BE49-F238E27FC236}">
                <a16:creationId xmlns:a16="http://schemas.microsoft.com/office/drawing/2014/main" id="{8F56DD52-30C2-CCDB-9750-C5848BEE2439}"/>
              </a:ext>
            </a:extLst>
          </p:cNvPr>
          <p:cNvPicPr>
            <a:picLocks noGrp="1" noChangeAspect="1"/>
          </p:cNvPicPr>
          <p:nvPr>
            <p:ph idx="1"/>
          </p:nvPr>
        </p:nvPicPr>
        <p:blipFill>
          <a:blip r:embed="rId2">
            <a:extLst>
              <a:ext uri="{BEBA8EAE-BF5A-486C-A8C5-ECC9F3942E4B}">
                <a14:imgProps xmlns:a14="http://schemas.microsoft.com/office/drawing/2010/main">
                  <a14:imgLayer r:embed="rId3">
                    <a14:imgEffect>
                      <a14:saturation sat="300000"/>
                    </a14:imgEffect>
                  </a14:imgLayer>
                </a14:imgProps>
              </a:ext>
              <a:ext uri="{28A0092B-C50C-407E-A947-70E740481C1C}">
                <a14:useLocalDpi xmlns:a14="http://schemas.microsoft.com/office/drawing/2010/main" val="0"/>
              </a:ext>
            </a:extLst>
          </a:blip>
          <a:stretch>
            <a:fillRect/>
          </a:stretch>
        </p:blipFill>
        <p:spPr>
          <a:xfrm>
            <a:off x="539552" y="1600200"/>
            <a:ext cx="8147247" cy="5141168"/>
          </a:xfrm>
        </p:spPr>
      </p:pic>
      <p:sp>
        <p:nvSpPr>
          <p:cNvPr id="7" name="內容版面配置區 5">
            <a:extLst>
              <a:ext uri="{FF2B5EF4-FFF2-40B4-BE49-F238E27FC236}">
                <a16:creationId xmlns:a16="http://schemas.microsoft.com/office/drawing/2014/main" id="{68D228A3-F437-E35E-B885-29601662F8A4}"/>
              </a:ext>
            </a:extLst>
          </p:cNvPr>
          <p:cNvSpPr txBox="1">
            <a:spLocks/>
          </p:cNvSpPr>
          <p:nvPr/>
        </p:nvSpPr>
        <p:spPr>
          <a:xfrm>
            <a:off x="683568" y="1720378"/>
            <a:ext cx="7848873" cy="4732958"/>
          </a:xfrm>
          <a:prstGeom prst="rect">
            <a:avLst/>
          </a:prstGeom>
        </p:spPr>
        <p:style>
          <a:lnRef idx="2">
            <a:schemeClr val="accent2"/>
          </a:lnRef>
          <a:fillRef idx="1">
            <a:schemeClr val="lt1"/>
          </a:fillRef>
          <a:effectRef idx="0">
            <a:schemeClr val="accent2"/>
          </a:effectRef>
          <a:fontRef idx="minor">
            <a:schemeClr val="dk1"/>
          </a:fontRef>
        </p:style>
        <p:txBody>
          <a:bodyPr vert="horz" lIns="91440" tIns="45720" rIns="91440" bIns="45720" rtlCol="0" anchor="ctr">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dk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dk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dk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dk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dk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dk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dk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dk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dk1"/>
                </a:solidFill>
                <a:latin typeface="+mn-lt"/>
                <a:ea typeface="+mn-ea"/>
                <a:cs typeface="+mn-cs"/>
              </a:defRPr>
            </a:lvl9pPr>
          </a:lstStyle>
          <a:p>
            <a:pPr>
              <a:buFont typeface="Wingdings" panose="05000000000000000000" pitchFamily="2" charset="2"/>
              <a:buChar char="Ø"/>
            </a:pPr>
            <a:r>
              <a:rPr lang="zh-TW" altLang="zh-TW" sz="2800" kern="100" dirty="0">
                <a:effectLst/>
                <a:ea typeface="標楷體" panose="03000509000000000000" pitchFamily="65" charset="-120"/>
                <a:cs typeface="Times New Roman" panose="02020603050405020304" pitchFamily="18" charset="0"/>
              </a:rPr>
              <a:t>在台北市助理人員的機制</a:t>
            </a:r>
            <a:r>
              <a:rPr lang="en-US" altLang="zh-TW" sz="2800" kern="100" dirty="0">
                <a:effectLst/>
                <a:ea typeface="標楷體" panose="03000509000000000000" pitchFamily="65" charset="-120"/>
                <a:cs typeface="Times New Roman" panose="02020603050405020304" pitchFamily="18" charset="0"/>
              </a:rPr>
              <a:t>:</a:t>
            </a:r>
          </a:p>
          <a:p>
            <a:pPr marL="0" indent="0">
              <a:buNone/>
            </a:pPr>
            <a:r>
              <a:rPr lang="zh-TW" altLang="zh-TW" sz="2800" kern="100" dirty="0">
                <a:effectLst/>
                <a:ea typeface="標楷體" panose="03000509000000000000" pitchFamily="65" charset="-120"/>
                <a:cs typeface="Times New Roman" panose="02020603050405020304" pitchFamily="18" charset="0"/>
              </a:rPr>
              <a:t>學生有以下情況之一需增加額外人力協助者</a:t>
            </a:r>
            <a:r>
              <a:rPr lang="en-US" altLang="zh-TW" sz="2800" kern="100" dirty="0">
                <a:effectLst/>
                <a:ea typeface="標楷體" panose="03000509000000000000" pitchFamily="65" charset="-120"/>
                <a:cs typeface="Times New Roman" panose="02020603050405020304" pitchFamily="18" charset="0"/>
              </a:rPr>
              <a:t>:</a:t>
            </a:r>
          </a:p>
          <a:p>
            <a:pPr marL="0" indent="0">
              <a:buNone/>
            </a:pPr>
            <a:r>
              <a:rPr lang="en-US" altLang="zh-TW" sz="2800" kern="100" dirty="0">
                <a:effectLst/>
                <a:ea typeface="標楷體" panose="03000509000000000000" pitchFamily="65" charset="-120"/>
                <a:cs typeface="Times New Roman" panose="02020603050405020304" pitchFamily="18" charset="0"/>
              </a:rPr>
              <a:t>1.</a:t>
            </a:r>
            <a:r>
              <a:rPr lang="zh-TW" altLang="zh-TW" sz="2800" kern="100" dirty="0">
                <a:solidFill>
                  <a:srgbClr val="FF0000"/>
                </a:solidFill>
                <a:effectLst/>
                <a:ea typeface="標楷體" panose="03000509000000000000" pitchFamily="65" charset="-120"/>
                <a:cs typeface="Times New Roman" panose="02020603050405020304" pitchFamily="18" charset="0"/>
              </a:rPr>
              <a:t>重度與極重度</a:t>
            </a:r>
            <a:r>
              <a:rPr lang="zh-TW" altLang="zh-TW" sz="2800" kern="100" dirty="0">
                <a:effectLst/>
                <a:ea typeface="標楷體" panose="03000509000000000000" pitchFamily="65" charset="-120"/>
                <a:cs typeface="Times New Roman" panose="02020603050405020304" pitchFamily="18" charset="0"/>
              </a:rPr>
              <a:t>身心障礙學生因行動功能受限，無法獨立操作輔具或生活自理相關項目而需額外人力大量協助指導者。</a:t>
            </a:r>
            <a:endParaRPr lang="en-US" altLang="zh-TW" sz="2800" kern="100" dirty="0">
              <a:effectLst/>
              <a:ea typeface="標楷體" panose="03000509000000000000" pitchFamily="65" charset="-120"/>
              <a:cs typeface="Times New Roman" panose="02020603050405020304" pitchFamily="18" charset="0"/>
            </a:endParaRPr>
          </a:p>
          <a:p>
            <a:pPr marL="0" indent="0">
              <a:buNone/>
            </a:pPr>
            <a:r>
              <a:rPr lang="en-US" altLang="zh-TW" sz="2800" kern="100" dirty="0">
                <a:effectLst/>
                <a:ea typeface="標楷體" panose="03000509000000000000" pitchFamily="65" charset="-120"/>
                <a:cs typeface="Times New Roman" panose="02020603050405020304" pitchFamily="18" charset="0"/>
              </a:rPr>
              <a:t>2.</a:t>
            </a:r>
            <a:r>
              <a:rPr lang="zh-TW" altLang="zh-TW" sz="2800" kern="100" dirty="0">
                <a:effectLst/>
                <a:ea typeface="標楷體" panose="03000509000000000000" pitchFamily="65" charset="-120"/>
                <a:cs typeface="Times New Roman" panose="02020603050405020304" pitchFamily="18" charset="0"/>
              </a:rPr>
              <a:t>已透過醫療協助在校仍</a:t>
            </a:r>
            <a:r>
              <a:rPr lang="zh-TW" altLang="zh-TW" sz="2800" kern="100" dirty="0">
                <a:solidFill>
                  <a:srgbClr val="FF0000"/>
                </a:solidFill>
                <a:effectLst/>
                <a:ea typeface="標楷體" panose="03000509000000000000" pitchFamily="65" charset="-120"/>
                <a:cs typeface="Times New Roman" panose="02020603050405020304" pitchFamily="18" charset="0"/>
              </a:rPr>
              <a:t>癲癇發作頻繁</a:t>
            </a:r>
            <a:r>
              <a:rPr lang="zh-TW" altLang="zh-TW" sz="2800" kern="100" dirty="0">
                <a:effectLst/>
                <a:ea typeface="標楷體" panose="03000509000000000000" pitchFamily="65" charset="-120"/>
                <a:cs typeface="Times New Roman" panose="02020603050405020304" pitchFamily="18" charset="0"/>
              </a:rPr>
              <a:t>，需額外人力於部分時段提供安全維護者。</a:t>
            </a:r>
            <a:endParaRPr lang="en-US" altLang="zh-TW" sz="2800" kern="100" dirty="0">
              <a:effectLst/>
              <a:ea typeface="標楷體" panose="03000509000000000000" pitchFamily="65" charset="-120"/>
              <a:cs typeface="Times New Roman" panose="02020603050405020304" pitchFamily="18" charset="0"/>
            </a:endParaRPr>
          </a:p>
          <a:p>
            <a:pPr marL="0" indent="0">
              <a:buNone/>
            </a:pPr>
            <a:r>
              <a:rPr lang="en-US" altLang="zh-TW" sz="2800" kern="100" dirty="0">
                <a:effectLst/>
                <a:ea typeface="標楷體" panose="03000509000000000000" pitchFamily="65" charset="-120"/>
                <a:cs typeface="Times New Roman" panose="02020603050405020304" pitchFamily="18" charset="0"/>
              </a:rPr>
              <a:t>3.</a:t>
            </a:r>
            <a:r>
              <a:rPr lang="zh-TW" altLang="zh-TW" sz="2800" kern="100" dirty="0">
                <a:effectLst/>
                <a:ea typeface="標楷體" panose="03000509000000000000" pitchFamily="65" charset="-120"/>
                <a:cs typeface="Times New Roman" panose="02020603050405020304" pitchFamily="18" charset="0"/>
              </a:rPr>
              <a:t>已訂定行為功能介入方案經定期檢討與調整後，仍頻繁出現嚴重情緒行為問題</a:t>
            </a:r>
            <a:r>
              <a:rPr lang="en-US" altLang="zh-TW" sz="2800" kern="100" dirty="0">
                <a:effectLst/>
                <a:ea typeface="標楷體" panose="03000509000000000000" pitchFamily="65" charset="-120"/>
                <a:cs typeface="Times New Roman" panose="02020603050405020304" pitchFamily="18" charset="0"/>
              </a:rPr>
              <a:t>(</a:t>
            </a:r>
            <a:r>
              <a:rPr lang="zh-TW" altLang="zh-TW" sz="2800" kern="100" dirty="0">
                <a:effectLst/>
                <a:ea typeface="標楷體" panose="03000509000000000000" pitchFamily="65" charset="-120"/>
                <a:cs typeface="Times New Roman" panose="02020603050405020304" pitchFamily="18" charset="0"/>
              </a:rPr>
              <a:t>如</a:t>
            </a:r>
            <a:r>
              <a:rPr lang="en-US" altLang="zh-TW" sz="2800" kern="100" dirty="0">
                <a:effectLst/>
                <a:ea typeface="標楷體" panose="03000509000000000000" pitchFamily="65" charset="-120"/>
                <a:cs typeface="Times New Roman" panose="02020603050405020304" pitchFamily="18" charset="0"/>
              </a:rPr>
              <a:t>:</a:t>
            </a:r>
            <a:r>
              <a:rPr lang="zh-TW" altLang="zh-TW" sz="2800" kern="100" dirty="0">
                <a:solidFill>
                  <a:srgbClr val="FF0000"/>
                </a:solidFill>
                <a:effectLst/>
                <a:ea typeface="標楷體" panose="03000509000000000000" pitchFamily="65" charset="-120"/>
                <a:cs typeface="Times New Roman" panose="02020603050405020304" pitchFamily="18" charset="0"/>
              </a:rPr>
              <a:t>自傷、攻擊</a:t>
            </a:r>
            <a:r>
              <a:rPr lang="zh-TW" altLang="zh-TW" sz="2800" kern="100" dirty="0">
                <a:effectLst/>
                <a:ea typeface="標楷體" panose="03000509000000000000" pitchFamily="65" charset="-120"/>
                <a:cs typeface="Times New Roman" panose="02020603050405020304" pitchFamily="18" charset="0"/>
              </a:rPr>
              <a:t>、破壞等</a:t>
            </a:r>
            <a:r>
              <a:rPr lang="en-US" altLang="zh-TW" sz="2800" kern="100" dirty="0">
                <a:effectLst/>
                <a:ea typeface="標楷體" panose="03000509000000000000" pitchFamily="65" charset="-120"/>
                <a:cs typeface="Times New Roman" panose="02020603050405020304" pitchFamily="18" charset="0"/>
              </a:rPr>
              <a:t>)</a:t>
            </a:r>
            <a:r>
              <a:rPr lang="zh-TW" altLang="zh-TW" sz="2800" kern="100" dirty="0">
                <a:effectLst/>
                <a:ea typeface="標楷體" panose="03000509000000000000" pitchFamily="65" charset="-120"/>
                <a:cs typeface="Times New Roman" panose="02020603050405020304" pitchFamily="18" charset="0"/>
              </a:rPr>
              <a:t>者</a:t>
            </a:r>
            <a:endParaRPr lang="zh-TW" altLang="zh-TW" sz="2500" b="1" dirty="0"/>
          </a:p>
        </p:txBody>
      </p:sp>
    </p:spTree>
    <p:extLst>
      <p:ext uri="{BB962C8B-B14F-4D97-AF65-F5344CB8AC3E}">
        <p14:creationId xmlns:p14="http://schemas.microsoft.com/office/powerpoint/2010/main" val="77664984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標題 2">
            <a:extLst>
              <a:ext uri="{FF2B5EF4-FFF2-40B4-BE49-F238E27FC236}">
                <a16:creationId xmlns:a16="http://schemas.microsoft.com/office/drawing/2014/main" id="{062003FF-CEFB-EFF3-036F-5BF644A92147}"/>
              </a:ext>
            </a:extLst>
          </p:cNvPr>
          <p:cNvSpPr>
            <a:spLocks noGrp="1"/>
          </p:cNvSpPr>
          <p:nvPr>
            <p:ph type="title"/>
          </p:nvPr>
        </p:nvSpPr>
        <p:spPr>
          <a:xfrm>
            <a:off x="457200" y="274638"/>
            <a:ext cx="8229600" cy="1143000"/>
          </a:xfrm>
        </p:spPr>
        <p:style>
          <a:lnRef idx="3">
            <a:schemeClr val="lt1"/>
          </a:lnRef>
          <a:fillRef idx="1">
            <a:schemeClr val="accent6"/>
          </a:fillRef>
          <a:effectRef idx="1">
            <a:schemeClr val="accent6"/>
          </a:effectRef>
          <a:fontRef idx="minor">
            <a:schemeClr val="lt1"/>
          </a:fontRef>
        </p:style>
        <p:txBody>
          <a:bodyPr>
            <a:normAutofit/>
          </a:bodyPr>
          <a:lstStyle/>
          <a:p>
            <a:r>
              <a:rPr lang="zh-TW" altLang="en-US" dirty="0">
                <a:latin typeface="標楷體" panose="03000509000000000000" pitchFamily="65" charset="-120"/>
                <a:ea typeface="標楷體" panose="03000509000000000000" pitchFamily="65" charset="-120"/>
              </a:rPr>
              <a:t>二、建造類融合教育有利的條件</a:t>
            </a:r>
          </a:p>
        </p:txBody>
      </p:sp>
      <p:pic>
        <p:nvPicPr>
          <p:cNvPr id="5" name="內容版面配置區 4">
            <a:extLst>
              <a:ext uri="{FF2B5EF4-FFF2-40B4-BE49-F238E27FC236}">
                <a16:creationId xmlns:a16="http://schemas.microsoft.com/office/drawing/2014/main" id="{865534D7-2209-F0BD-F30E-BDF7540FBE3E}"/>
              </a:ext>
            </a:extLst>
          </p:cNvPr>
          <p:cNvPicPr>
            <a:picLocks noGrp="1" noChangeAspect="1"/>
          </p:cNvPicPr>
          <p:nvPr>
            <p:ph idx="1"/>
          </p:nvPr>
        </p:nvPicPr>
        <p:blipFill>
          <a:blip r:embed="rId2">
            <a:extLst>
              <a:ext uri="{BEBA8EAE-BF5A-486C-A8C5-ECC9F3942E4B}">
                <a14:imgProps xmlns:a14="http://schemas.microsoft.com/office/drawing/2010/main">
                  <a14:imgLayer r:embed="rId3">
                    <a14:imgEffect>
                      <a14:saturation sat="300000"/>
                    </a14:imgEffect>
                  </a14:imgLayer>
                </a14:imgProps>
              </a:ext>
              <a:ext uri="{28A0092B-C50C-407E-A947-70E740481C1C}">
                <a14:useLocalDpi xmlns:a14="http://schemas.microsoft.com/office/drawing/2010/main" val="0"/>
              </a:ext>
            </a:extLst>
          </a:blip>
          <a:stretch>
            <a:fillRect/>
          </a:stretch>
        </p:blipFill>
        <p:spPr>
          <a:xfrm>
            <a:off x="457201" y="1600200"/>
            <a:ext cx="8229600" cy="4983162"/>
          </a:xfrm>
        </p:spPr>
      </p:pic>
      <p:sp>
        <p:nvSpPr>
          <p:cNvPr id="2" name="內容版面配置區 5">
            <a:extLst>
              <a:ext uri="{FF2B5EF4-FFF2-40B4-BE49-F238E27FC236}">
                <a16:creationId xmlns:a16="http://schemas.microsoft.com/office/drawing/2014/main" id="{EE056BB8-4049-7E9B-9577-310BE0FD7CB8}"/>
              </a:ext>
            </a:extLst>
          </p:cNvPr>
          <p:cNvSpPr txBox="1">
            <a:spLocks/>
          </p:cNvSpPr>
          <p:nvPr/>
        </p:nvSpPr>
        <p:spPr>
          <a:xfrm>
            <a:off x="611560" y="1720378"/>
            <a:ext cx="7920881" cy="4660950"/>
          </a:xfrm>
          <a:prstGeom prst="rect">
            <a:avLst/>
          </a:prstGeom>
        </p:spPr>
        <p:style>
          <a:lnRef idx="2">
            <a:schemeClr val="accent2"/>
          </a:lnRef>
          <a:fillRef idx="1">
            <a:schemeClr val="lt1"/>
          </a:fillRef>
          <a:effectRef idx="0">
            <a:schemeClr val="accent2"/>
          </a:effectRef>
          <a:fontRef idx="minor">
            <a:schemeClr val="dk1"/>
          </a:fontRef>
        </p:style>
        <p:txBody>
          <a:bodyPr vert="horz" lIns="91440" tIns="45720" rIns="91440" bIns="45720" rtlCol="0" anchor="ctr">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dk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dk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dk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dk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dk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dk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dk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dk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dk1"/>
                </a:solidFill>
                <a:latin typeface="+mn-lt"/>
                <a:ea typeface="+mn-ea"/>
                <a:cs typeface="+mn-cs"/>
              </a:defRPr>
            </a:lvl9pPr>
          </a:lstStyle>
          <a:p>
            <a:pPr>
              <a:buFont typeface="Wingdings" panose="05000000000000000000" pitchFamily="2" charset="2"/>
              <a:buChar char="Ø"/>
            </a:pPr>
            <a:r>
              <a:rPr lang="zh-TW" altLang="zh-TW" sz="2800" b="1" kern="100" dirty="0">
                <a:effectLst/>
                <a:latin typeface="Calibri" panose="020F0502020204030204" pitchFamily="34" charset="0"/>
                <a:ea typeface="標楷體" panose="03000509000000000000" pitchFamily="65" charset="-120"/>
                <a:cs typeface="Times New Roman" panose="02020603050405020304" pitchFamily="18" charset="0"/>
              </a:rPr>
              <a:t>體現一個都不能少的類融合教育</a:t>
            </a:r>
            <a:endParaRPr lang="en-US" altLang="zh-TW" sz="2800" b="1" kern="100" dirty="0">
              <a:effectLst/>
              <a:latin typeface="Calibri" panose="020F0502020204030204" pitchFamily="34" charset="0"/>
              <a:ea typeface="標楷體" panose="03000509000000000000" pitchFamily="65" charset="-120"/>
              <a:cs typeface="Times New Roman" panose="02020603050405020304" pitchFamily="18" charset="0"/>
            </a:endParaRPr>
          </a:p>
          <a:p>
            <a:pPr>
              <a:buFont typeface="Wingdings" panose="05000000000000000000" pitchFamily="2" charset="2"/>
              <a:buChar char="Ø"/>
            </a:pPr>
            <a:r>
              <a:rPr lang="zh-TW" altLang="en-US" sz="2800" b="1" kern="100" dirty="0">
                <a:effectLst/>
                <a:latin typeface="Calibri" panose="020F0502020204030204" pitchFamily="34" charset="0"/>
                <a:ea typeface="標楷體" panose="03000509000000000000" pitchFamily="65" charset="-120"/>
                <a:cs typeface="Times New Roman" panose="02020603050405020304" pitchFamily="18" charset="0"/>
              </a:rPr>
              <a:t>班級態狀</a:t>
            </a:r>
            <a:endParaRPr lang="en-US" altLang="zh-TW" sz="2800" b="1" kern="100" dirty="0">
              <a:effectLst/>
              <a:latin typeface="Calibri" panose="020F0502020204030204" pitchFamily="34" charset="0"/>
              <a:ea typeface="標楷體" panose="03000509000000000000" pitchFamily="65" charset="-120"/>
              <a:cs typeface="Times New Roman" panose="02020603050405020304" pitchFamily="18" charset="0"/>
            </a:endParaRPr>
          </a:p>
          <a:p>
            <a:pPr marL="0" indent="0">
              <a:buNone/>
            </a:pPr>
            <a:endParaRPr lang="en-US" altLang="zh-TW" sz="2800" b="1" kern="100" dirty="0">
              <a:effectLst/>
              <a:latin typeface="Calibri" panose="020F0502020204030204" pitchFamily="34" charset="0"/>
              <a:ea typeface="標楷體" panose="03000509000000000000" pitchFamily="65" charset="-120"/>
              <a:cs typeface="Times New Roman" panose="02020603050405020304" pitchFamily="18" charset="0"/>
            </a:endParaRPr>
          </a:p>
          <a:p>
            <a:pPr marL="0" indent="0">
              <a:buNone/>
            </a:pPr>
            <a:endParaRPr lang="en-US" altLang="zh-TW" sz="2800" b="1" kern="100" dirty="0">
              <a:latin typeface="Calibri" panose="020F0502020204030204" pitchFamily="34" charset="0"/>
              <a:ea typeface="標楷體" panose="03000509000000000000" pitchFamily="65" charset="-120"/>
              <a:cs typeface="Times New Roman" panose="02020603050405020304" pitchFamily="18" charset="0"/>
            </a:endParaRPr>
          </a:p>
          <a:p>
            <a:pPr marL="0" indent="0">
              <a:buNone/>
            </a:pPr>
            <a:endParaRPr lang="en-US" altLang="zh-TW" sz="2800" b="1" kern="100" dirty="0">
              <a:effectLst/>
              <a:latin typeface="Calibri" panose="020F0502020204030204" pitchFamily="34" charset="0"/>
              <a:ea typeface="標楷體" panose="03000509000000000000" pitchFamily="65" charset="-120"/>
              <a:cs typeface="Times New Roman" panose="02020603050405020304" pitchFamily="18" charset="0"/>
            </a:endParaRPr>
          </a:p>
          <a:p>
            <a:pPr marL="0" indent="0">
              <a:buNone/>
            </a:pPr>
            <a:endParaRPr lang="en-US" altLang="zh-TW" sz="2800" b="1" kern="100" dirty="0">
              <a:latin typeface="Calibri" panose="020F0502020204030204" pitchFamily="34" charset="0"/>
              <a:ea typeface="標楷體" panose="03000509000000000000" pitchFamily="65" charset="-120"/>
              <a:cs typeface="Times New Roman" panose="02020603050405020304" pitchFamily="18" charset="0"/>
            </a:endParaRPr>
          </a:p>
          <a:p>
            <a:pPr marL="0" indent="0">
              <a:buNone/>
            </a:pPr>
            <a:endParaRPr lang="en-US" altLang="zh-TW" sz="2800" b="1" kern="100" dirty="0">
              <a:effectLst/>
              <a:latin typeface="Calibri" panose="020F0502020204030204" pitchFamily="34" charset="0"/>
              <a:ea typeface="標楷體" panose="03000509000000000000" pitchFamily="65" charset="-120"/>
              <a:cs typeface="Times New Roman" panose="02020603050405020304" pitchFamily="18" charset="0"/>
            </a:endParaRPr>
          </a:p>
          <a:p>
            <a:pPr marL="0" indent="0">
              <a:buNone/>
            </a:pPr>
            <a:endParaRPr lang="en-US" altLang="zh-TW" sz="2800" b="1" kern="100" dirty="0">
              <a:effectLst/>
              <a:latin typeface="Calibri" panose="020F0502020204030204" pitchFamily="34" charset="0"/>
              <a:ea typeface="標楷體" panose="03000509000000000000" pitchFamily="65" charset="-120"/>
              <a:cs typeface="Times New Roman" panose="02020603050405020304" pitchFamily="18" charset="0"/>
            </a:endParaRPr>
          </a:p>
          <a:p>
            <a:pPr>
              <a:buFont typeface="Wingdings" panose="05000000000000000000" pitchFamily="2" charset="2"/>
              <a:buChar char="Ø"/>
            </a:pPr>
            <a:endParaRPr lang="zh-TW" altLang="zh-TW" sz="2800" kern="100" dirty="0">
              <a:effectLst/>
              <a:latin typeface="Calibri" panose="020F0502020204030204" pitchFamily="34" charset="0"/>
              <a:ea typeface="新細明體" panose="02020500000000000000" pitchFamily="18" charset="-120"/>
              <a:cs typeface="Times New Roman" panose="02020603050405020304" pitchFamily="18" charset="0"/>
            </a:endParaRPr>
          </a:p>
        </p:txBody>
      </p:sp>
      <p:graphicFrame>
        <p:nvGraphicFramePr>
          <p:cNvPr id="3" name="表格 2">
            <a:extLst>
              <a:ext uri="{FF2B5EF4-FFF2-40B4-BE49-F238E27FC236}">
                <a16:creationId xmlns:a16="http://schemas.microsoft.com/office/drawing/2014/main" id="{08DFA482-1734-DCE7-A915-2638E445BD30}"/>
              </a:ext>
            </a:extLst>
          </p:cNvPr>
          <p:cNvGraphicFramePr>
            <a:graphicFrameLocks noGrp="1"/>
          </p:cNvGraphicFramePr>
          <p:nvPr>
            <p:extLst>
              <p:ext uri="{D42A27DB-BD31-4B8C-83A1-F6EECF244321}">
                <p14:modId xmlns:p14="http://schemas.microsoft.com/office/powerpoint/2010/main" val="1882588408"/>
              </p:ext>
            </p:extLst>
          </p:nvPr>
        </p:nvGraphicFramePr>
        <p:xfrm>
          <a:off x="863588" y="2708920"/>
          <a:ext cx="7416823" cy="3456386"/>
        </p:xfrm>
        <a:graphic>
          <a:graphicData uri="http://schemas.openxmlformats.org/drawingml/2006/table">
            <a:tbl>
              <a:tblPr firstRow="1" firstCol="1" bandRow="1"/>
              <a:tblGrid>
                <a:gridCol w="1387698">
                  <a:extLst>
                    <a:ext uri="{9D8B030D-6E8A-4147-A177-3AD203B41FA5}">
                      <a16:colId xmlns:a16="http://schemas.microsoft.com/office/drawing/2014/main" val="307053181"/>
                    </a:ext>
                  </a:extLst>
                </a:gridCol>
                <a:gridCol w="1091134">
                  <a:extLst>
                    <a:ext uri="{9D8B030D-6E8A-4147-A177-3AD203B41FA5}">
                      <a16:colId xmlns:a16="http://schemas.microsoft.com/office/drawing/2014/main" val="1918439169"/>
                    </a:ext>
                  </a:extLst>
                </a:gridCol>
                <a:gridCol w="1387698">
                  <a:extLst>
                    <a:ext uri="{9D8B030D-6E8A-4147-A177-3AD203B41FA5}">
                      <a16:colId xmlns:a16="http://schemas.microsoft.com/office/drawing/2014/main" val="1613373458"/>
                    </a:ext>
                  </a:extLst>
                </a:gridCol>
                <a:gridCol w="737387">
                  <a:extLst>
                    <a:ext uri="{9D8B030D-6E8A-4147-A177-3AD203B41FA5}">
                      <a16:colId xmlns:a16="http://schemas.microsoft.com/office/drawing/2014/main" val="3043903324"/>
                    </a:ext>
                  </a:extLst>
                </a:gridCol>
                <a:gridCol w="2812906">
                  <a:extLst>
                    <a:ext uri="{9D8B030D-6E8A-4147-A177-3AD203B41FA5}">
                      <a16:colId xmlns:a16="http://schemas.microsoft.com/office/drawing/2014/main" val="3628249043"/>
                    </a:ext>
                  </a:extLst>
                </a:gridCol>
              </a:tblGrid>
              <a:tr h="525519">
                <a:tc>
                  <a:txBody>
                    <a:bodyPr/>
                    <a:lstStyle/>
                    <a:p>
                      <a:pPr>
                        <a:lnSpc>
                          <a:spcPts val="1600"/>
                        </a:lnSpc>
                        <a:spcAft>
                          <a:spcPts val="800"/>
                        </a:spcAft>
                        <a:buNone/>
                      </a:pPr>
                      <a:r>
                        <a:rPr lang="zh-TW" sz="1400" b="1" kern="0" dirty="0">
                          <a:solidFill>
                            <a:srgbClr val="000000"/>
                          </a:solidFill>
                          <a:effectLst/>
                          <a:latin typeface="Aptos" panose="020B0004020202020204" pitchFamily="34" charset="0"/>
                          <a:ea typeface="新細明體" panose="02020500000000000000" pitchFamily="18" charset="-120"/>
                          <a:cs typeface="新細明體" panose="02020500000000000000" pitchFamily="18" charset="-120"/>
                        </a:rPr>
                        <a:t>班級類別</a:t>
                      </a:r>
                      <a:endParaRPr lang="zh-TW" sz="1200" kern="100" dirty="0">
                        <a:effectLst/>
                        <a:latin typeface="Aptos" panose="020B0004020202020204" pitchFamily="34" charset="0"/>
                        <a:ea typeface="新細明體" panose="02020500000000000000" pitchFamily="18" charset="-120"/>
                        <a:cs typeface="Times New Roman" panose="02020603050405020304" pitchFamily="18" charset="0"/>
                      </a:endParaRPr>
                    </a:p>
                  </a:txBody>
                  <a:tcPr marL="67425" marR="6742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6C5AC"/>
                    </a:solidFill>
                  </a:tcPr>
                </a:tc>
                <a:tc>
                  <a:txBody>
                    <a:bodyPr/>
                    <a:lstStyle/>
                    <a:p>
                      <a:pPr>
                        <a:lnSpc>
                          <a:spcPts val="1600"/>
                        </a:lnSpc>
                        <a:spcAft>
                          <a:spcPts val="800"/>
                        </a:spcAft>
                        <a:buNone/>
                      </a:pPr>
                      <a:r>
                        <a:rPr lang="zh-TW" sz="1400" b="1" kern="0">
                          <a:solidFill>
                            <a:srgbClr val="000000"/>
                          </a:solidFill>
                          <a:effectLst/>
                          <a:latin typeface="Aptos" panose="020B0004020202020204" pitchFamily="34" charset="0"/>
                          <a:ea typeface="新細明體" panose="02020500000000000000" pitchFamily="18" charset="-120"/>
                          <a:cs typeface="新細明體" panose="02020500000000000000" pitchFamily="18" charset="-120"/>
                        </a:rPr>
                        <a:t>幼兒人總數</a:t>
                      </a:r>
                      <a:endParaRPr lang="zh-TW" sz="1200" kern="100">
                        <a:effectLst/>
                        <a:latin typeface="Aptos" panose="020B0004020202020204" pitchFamily="34" charset="0"/>
                        <a:ea typeface="新細明體" panose="02020500000000000000" pitchFamily="18" charset="-120"/>
                        <a:cs typeface="Times New Roman" panose="02020603050405020304" pitchFamily="18" charset="0"/>
                      </a:endParaRPr>
                    </a:p>
                  </a:txBody>
                  <a:tcPr marL="67425" marR="6742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6C5AC"/>
                    </a:solidFill>
                  </a:tcPr>
                </a:tc>
                <a:tc>
                  <a:txBody>
                    <a:bodyPr/>
                    <a:lstStyle/>
                    <a:p>
                      <a:pPr algn="ctr">
                        <a:lnSpc>
                          <a:spcPts val="1600"/>
                        </a:lnSpc>
                        <a:spcAft>
                          <a:spcPts val="800"/>
                        </a:spcAft>
                        <a:buNone/>
                      </a:pPr>
                      <a:r>
                        <a:rPr lang="zh-TW" sz="1400" b="1" kern="0">
                          <a:solidFill>
                            <a:srgbClr val="000000"/>
                          </a:solidFill>
                          <a:effectLst/>
                          <a:latin typeface="Aptos" panose="020B0004020202020204" pitchFamily="34" charset="0"/>
                          <a:ea typeface="新細明體" panose="02020500000000000000" pitchFamily="18" charset="-120"/>
                          <a:cs typeface="新細明體" panose="02020500000000000000" pitchFamily="18" charset="-120"/>
                        </a:rPr>
                        <a:t>主要類別</a:t>
                      </a:r>
                      <a:endParaRPr lang="zh-TW" sz="1200" kern="100">
                        <a:effectLst/>
                        <a:latin typeface="Aptos" panose="020B0004020202020204" pitchFamily="34" charset="0"/>
                        <a:ea typeface="新細明體" panose="02020500000000000000" pitchFamily="18" charset="-120"/>
                        <a:cs typeface="Times New Roman" panose="02020603050405020304" pitchFamily="18" charset="0"/>
                      </a:endParaRPr>
                    </a:p>
                  </a:txBody>
                  <a:tcPr marL="67425" marR="6742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6C5AC"/>
                    </a:solidFill>
                  </a:tcPr>
                </a:tc>
                <a:tc>
                  <a:txBody>
                    <a:bodyPr/>
                    <a:lstStyle/>
                    <a:p>
                      <a:pPr>
                        <a:lnSpc>
                          <a:spcPts val="1600"/>
                        </a:lnSpc>
                        <a:spcAft>
                          <a:spcPts val="800"/>
                        </a:spcAft>
                        <a:buNone/>
                      </a:pPr>
                      <a:r>
                        <a:rPr lang="zh-TW" sz="1400" b="1" kern="0">
                          <a:solidFill>
                            <a:srgbClr val="000000"/>
                          </a:solidFill>
                          <a:effectLst/>
                          <a:latin typeface="Aptos" panose="020B0004020202020204" pitchFamily="34" charset="0"/>
                          <a:ea typeface="新細明體" panose="02020500000000000000" pitchFamily="18" charset="-120"/>
                          <a:cs typeface="新細明體" panose="02020500000000000000" pitchFamily="18" charset="-120"/>
                        </a:rPr>
                        <a:t>人數</a:t>
                      </a:r>
                      <a:endParaRPr lang="zh-TW" sz="1200" kern="100">
                        <a:effectLst/>
                        <a:latin typeface="Aptos" panose="020B0004020202020204" pitchFamily="34" charset="0"/>
                        <a:ea typeface="新細明體" panose="02020500000000000000" pitchFamily="18" charset="-120"/>
                        <a:cs typeface="Times New Roman" panose="02020603050405020304" pitchFamily="18" charset="0"/>
                      </a:endParaRPr>
                    </a:p>
                  </a:txBody>
                  <a:tcPr marL="67425" marR="6742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AE2D5"/>
                    </a:solidFill>
                  </a:tcPr>
                </a:tc>
                <a:tc>
                  <a:txBody>
                    <a:bodyPr/>
                    <a:lstStyle/>
                    <a:p>
                      <a:pPr>
                        <a:lnSpc>
                          <a:spcPts val="1600"/>
                        </a:lnSpc>
                        <a:spcAft>
                          <a:spcPts val="800"/>
                        </a:spcAft>
                        <a:buNone/>
                      </a:pPr>
                      <a:r>
                        <a:rPr lang="zh-TW" sz="1600" b="1" kern="0" dirty="0">
                          <a:solidFill>
                            <a:srgbClr val="000000"/>
                          </a:solidFill>
                          <a:effectLst/>
                          <a:latin typeface="Aptos" panose="020B0004020202020204" pitchFamily="34" charset="0"/>
                          <a:ea typeface="新細明體" panose="02020500000000000000" pitchFamily="18" charset="-120"/>
                          <a:cs typeface="新細明體" panose="02020500000000000000" pitchFamily="18" charset="-120"/>
                        </a:rPr>
                        <a:t>備註</a:t>
                      </a:r>
                      <a:endParaRPr lang="zh-TW" sz="1600" kern="100" dirty="0">
                        <a:effectLst/>
                        <a:latin typeface="Aptos" panose="020B0004020202020204" pitchFamily="34" charset="0"/>
                        <a:ea typeface="新細明體" panose="02020500000000000000" pitchFamily="18" charset="-120"/>
                        <a:cs typeface="Times New Roman" panose="02020603050405020304" pitchFamily="18" charset="0"/>
                      </a:endParaRPr>
                    </a:p>
                  </a:txBody>
                  <a:tcPr marL="67425" marR="6742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4016646987"/>
                  </a:ext>
                </a:extLst>
              </a:tr>
              <a:tr h="534521">
                <a:tc rowSpan="3">
                  <a:txBody>
                    <a:bodyPr/>
                    <a:lstStyle/>
                    <a:p>
                      <a:pPr>
                        <a:lnSpc>
                          <a:spcPts val="1600"/>
                        </a:lnSpc>
                        <a:spcAft>
                          <a:spcPts val="800"/>
                        </a:spcAft>
                        <a:buNone/>
                      </a:pPr>
                      <a:r>
                        <a:rPr lang="zh-TW" sz="1400" b="1" kern="0" dirty="0">
                          <a:solidFill>
                            <a:srgbClr val="000000"/>
                          </a:solidFill>
                          <a:effectLst/>
                          <a:latin typeface="Aptos" panose="020B0004020202020204" pitchFamily="34" charset="0"/>
                          <a:ea typeface="新細明體" panose="02020500000000000000" pitchFamily="18" charset="-120"/>
                          <a:cs typeface="新細明體" panose="02020500000000000000" pitchFamily="18" charset="-120"/>
                        </a:rPr>
                        <a:t>不分類集中式</a:t>
                      </a:r>
                      <a:endParaRPr lang="en-US" altLang="zh-TW" sz="1400" b="1" kern="0" dirty="0">
                        <a:solidFill>
                          <a:srgbClr val="000000"/>
                        </a:solidFill>
                        <a:effectLst/>
                        <a:latin typeface="Aptos" panose="020B0004020202020204" pitchFamily="34" charset="0"/>
                        <a:ea typeface="新細明體" panose="02020500000000000000" pitchFamily="18" charset="-120"/>
                        <a:cs typeface="新細明體" panose="02020500000000000000" pitchFamily="18" charset="-120"/>
                      </a:endParaRPr>
                    </a:p>
                    <a:p>
                      <a:pPr>
                        <a:lnSpc>
                          <a:spcPts val="1600"/>
                        </a:lnSpc>
                        <a:spcAft>
                          <a:spcPts val="800"/>
                        </a:spcAft>
                        <a:buNone/>
                      </a:pPr>
                      <a:r>
                        <a:rPr lang="zh-TW" sz="1400" b="1" kern="0" dirty="0">
                          <a:solidFill>
                            <a:srgbClr val="000000"/>
                          </a:solidFill>
                          <a:effectLst/>
                          <a:latin typeface="Aptos" panose="020B0004020202020204" pitchFamily="34" charset="0"/>
                          <a:ea typeface="新細明體" panose="02020500000000000000" pitchFamily="18" charset="-120"/>
                          <a:cs typeface="新細明體" panose="02020500000000000000" pitchFamily="18" charset="-120"/>
                        </a:rPr>
                        <a:t>特教班</a:t>
                      </a:r>
                      <a:endParaRPr lang="zh-TW" sz="1200" kern="100" dirty="0">
                        <a:effectLst/>
                        <a:latin typeface="Aptos" panose="020B0004020202020204" pitchFamily="34" charset="0"/>
                        <a:ea typeface="新細明體" panose="02020500000000000000" pitchFamily="18" charset="-120"/>
                        <a:cs typeface="Times New Roman" panose="02020603050405020304" pitchFamily="18" charset="0"/>
                      </a:endParaRPr>
                    </a:p>
                  </a:txBody>
                  <a:tcPr marL="67425" marR="6742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60CAF3"/>
                    </a:solidFill>
                  </a:tcPr>
                </a:tc>
                <a:tc rowSpan="3">
                  <a:txBody>
                    <a:bodyPr/>
                    <a:lstStyle/>
                    <a:p>
                      <a:pPr algn="ctr">
                        <a:lnSpc>
                          <a:spcPts val="1600"/>
                        </a:lnSpc>
                        <a:spcAft>
                          <a:spcPts val="800"/>
                        </a:spcAft>
                        <a:buNone/>
                      </a:pPr>
                      <a:r>
                        <a:rPr lang="en-US" sz="1800" b="1" kern="0" dirty="0">
                          <a:solidFill>
                            <a:srgbClr val="000000"/>
                          </a:solidFill>
                          <a:effectLst/>
                          <a:latin typeface="新細明體" panose="02020500000000000000" pitchFamily="18" charset="-120"/>
                          <a:ea typeface="新細明體" panose="02020500000000000000" pitchFamily="18" charset="-120"/>
                          <a:cs typeface="新細明體" panose="02020500000000000000" pitchFamily="18" charset="-120"/>
                        </a:rPr>
                        <a:t>12</a:t>
                      </a:r>
                      <a:endParaRPr lang="zh-TW" sz="1800" b="1" kern="100" dirty="0">
                        <a:effectLst/>
                        <a:latin typeface="Aptos" panose="020B0004020202020204" pitchFamily="34" charset="0"/>
                        <a:ea typeface="新細明體" panose="02020500000000000000" pitchFamily="18" charset="-120"/>
                        <a:cs typeface="Times New Roman" panose="02020603050405020304" pitchFamily="18" charset="0"/>
                      </a:endParaRPr>
                    </a:p>
                  </a:txBody>
                  <a:tcPr marL="67425" marR="6742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5DCF7"/>
                    </a:solidFill>
                  </a:tcPr>
                </a:tc>
                <a:tc>
                  <a:txBody>
                    <a:bodyPr/>
                    <a:lstStyle/>
                    <a:p>
                      <a:pPr algn="ctr">
                        <a:lnSpc>
                          <a:spcPts val="1600"/>
                        </a:lnSpc>
                        <a:spcAft>
                          <a:spcPts val="800"/>
                        </a:spcAft>
                        <a:buNone/>
                      </a:pPr>
                      <a:r>
                        <a:rPr lang="zh-TW" sz="1400" kern="0">
                          <a:solidFill>
                            <a:srgbClr val="000000"/>
                          </a:solidFill>
                          <a:effectLst/>
                          <a:latin typeface="Aptos" panose="020B0004020202020204" pitchFamily="34" charset="0"/>
                          <a:ea typeface="新細明體" panose="02020500000000000000" pitchFamily="18" charset="-120"/>
                          <a:cs typeface="新細明體" panose="02020500000000000000" pitchFamily="18" charset="-120"/>
                        </a:rPr>
                        <a:t>發展遲緩</a:t>
                      </a:r>
                      <a:endParaRPr lang="zh-TW" sz="1200" kern="100">
                        <a:effectLst/>
                        <a:latin typeface="Aptos" panose="020B0004020202020204" pitchFamily="34" charset="0"/>
                        <a:ea typeface="新細明體" panose="02020500000000000000" pitchFamily="18" charset="-120"/>
                        <a:cs typeface="Times New Roman" panose="02020603050405020304" pitchFamily="18" charset="0"/>
                      </a:endParaRPr>
                    </a:p>
                  </a:txBody>
                  <a:tcPr marL="67425" marR="6742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AEDFB"/>
                    </a:solidFill>
                  </a:tcPr>
                </a:tc>
                <a:tc>
                  <a:txBody>
                    <a:bodyPr/>
                    <a:lstStyle/>
                    <a:p>
                      <a:pPr algn="ctr">
                        <a:lnSpc>
                          <a:spcPts val="1600"/>
                        </a:lnSpc>
                        <a:spcAft>
                          <a:spcPts val="800"/>
                        </a:spcAft>
                        <a:buNone/>
                      </a:pPr>
                      <a:r>
                        <a:rPr lang="en-US" sz="1800" kern="0" dirty="0">
                          <a:effectLst/>
                          <a:latin typeface="新細明體" panose="02020500000000000000" pitchFamily="18" charset="-120"/>
                          <a:ea typeface="新細明體" panose="02020500000000000000" pitchFamily="18" charset="-120"/>
                          <a:cs typeface="新細明體" panose="02020500000000000000" pitchFamily="18" charset="-120"/>
                        </a:rPr>
                        <a:t>9</a:t>
                      </a:r>
                      <a:endParaRPr lang="zh-TW" sz="1800" kern="100" dirty="0">
                        <a:effectLst/>
                        <a:latin typeface="Aptos" panose="020B0004020202020204" pitchFamily="34" charset="0"/>
                        <a:ea typeface="新細明體" panose="02020500000000000000" pitchFamily="18" charset="-120"/>
                        <a:cs typeface="Times New Roman" panose="02020603050405020304" pitchFamily="18" charset="0"/>
                      </a:endParaRPr>
                    </a:p>
                  </a:txBody>
                  <a:tcPr marL="67425" marR="6742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nSpc>
                          <a:spcPts val="1600"/>
                        </a:lnSpc>
                        <a:spcAft>
                          <a:spcPts val="800"/>
                        </a:spcAft>
                        <a:buNone/>
                      </a:pPr>
                      <a:r>
                        <a:rPr lang="zh-TW" sz="1600" kern="0" dirty="0">
                          <a:solidFill>
                            <a:srgbClr val="000000"/>
                          </a:solidFill>
                          <a:effectLst/>
                          <a:latin typeface="Aptos" panose="020B0004020202020204" pitchFamily="34" charset="0"/>
                          <a:ea typeface="新細明體" panose="02020500000000000000" pitchFamily="18" charset="-120"/>
                          <a:cs typeface="新細明體" panose="02020500000000000000" pitchFamily="18" charset="-120"/>
                        </a:rPr>
                        <a:t>皆有基本口語表達、多數運動計畫能力佳</a:t>
                      </a:r>
                      <a:endParaRPr lang="zh-TW" sz="1600" kern="100" dirty="0">
                        <a:effectLst/>
                        <a:latin typeface="Aptos" panose="020B0004020202020204" pitchFamily="34" charset="0"/>
                        <a:ea typeface="新細明體" panose="02020500000000000000" pitchFamily="18" charset="-120"/>
                        <a:cs typeface="Times New Roman" panose="02020603050405020304" pitchFamily="18" charset="0"/>
                      </a:endParaRPr>
                    </a:p>
                  </a:txBody>
                  <a:tcPr marL="67425" marR="6742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5DCF7"/>
                    </a:solidFill>
                  </a:tcPr>
                </a:tc>
                <a:extLst>
                  <a:ext uri="{0D108BD9-81ED-4DB2-BD59-A6C34878D82A}">
                    <a16:rowId xmlns:a16="http://schemas.microsoft.com/office/drawing/2014/main" val="490056981"/>
                  </a:ext>
                </a:extLst>
              </a:tr>
              <a:tr h="525519">
                <a:tc vMerge="1">
                  <a:txBody>
                    <a:bodyPr/>
                    <a:lstStyle/>
                    <a:p>
                      <a:endParaRPr lang="zh-TW" altLang="en-US"/>
                    </a:p>
                  </a:txBody>
                  <a:tcPr/>
                </a:tc>
                <a:tc vMerge="1">
                  <a:txBody>
                    <a:bodyPr/>
                    <a:lstStyle/>
                    <a:p>
                      <a:endParaRPr lang="zh-TW" altLang="en-US"/>
                    </a:p>
                  </a:txBody>
                  <a:tcPr/>
                </a:tc>
                <a:tc>
                  <a:txBody>
                    <a:bodyPr/>
                    <a:lstStyle/>
                    <a:p>
                      <a:pPr algn="ctr">
                        <a:lnSpc>
                          <a:spcPts val="1600"/>
                        </a:lnSpc>
                        <a:spcAft>
                          <a:spcPts val="800"/>
                        </a:spcAft>
                        <a:buNone/>
                      </a:pPr>
                      <a:r>
                        <a:rPr lang="zh-TW" sz="1400" kern="0">
                          <a:solidFill>
                            <a:srgbClr val="000000"/>
                          </a:solidFill>
                          <a:effectLst/>
                          <a:latin typeface="Aptos" panose="020B0004020202020204" pitchFamily="34" charset="0"/>
                          <a:ea typeface="新細明體" panose="02020500000000000000" pitchFamily="18" charset="-120"/>
                          <a:cs typeface="新細明體" panose="02020500000000000000" pitchFamily="18" charset="-120"/>
                        </a:rPr>
                        <a:t>輕度自閉症特質</a:t>
                      </a:r>
                      <a:endParaRPr lang="zh-TW" sz="1200" kern="100">
                        <a:effectLst/>
                        <a:latin typeface="Aptos" panose="020B0004020202020204" pitchFamily="34" charset="0"/>
                        <a:ea typeface="新細明體" panose="02020500000000000000" pitchFamily="18" charset="-120"/>
                        <a:cs typeface="Times New Roman" panose="02020603050405020304" pitchFamily="18" charset="0"/>
                      </a:endParaRPr>
                    </a:p>
                  </a:txBody>
                  <a:tcPr marL="67425" marR="6742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AEDFB"/>
                    </a:solidFill>
                  </a:tcPr>
                </a:tc>
                <a:tc>
                  <a:txBody>
                    <a:bodyPr/>
                    <a:lstStyle/>
                    <a:p>
                      <a:pPr algn="ctr">
                        <a:lnSpc>
                          <a:spcPts val="1600"/>
                        </a:lnSpc>
                        <a:spcAft>
                          <a:spcPts val="800"/>
                        </a:spcAft>
                        <a:buNone/>
                      </a:pPr>
                      <a:r>
                        <a:rPr lang="en-US" sz="1800" kern="0" dirty="0">
                          <a:effectLst/>
                          <a:latin typeface="新細明體" panose="02020500000000000000" pitchFamily="18" charset="-120"/>
                          <a:ea typeface="新細明體" panose="02020500000000000000" pitchFamily="18" charset="-120"/>
                          <a:cs typeface="新細明體" panose="02020500000000000000" pitchFamily="18" charset="-120"/>
                        </a:rPr>
                        <a:t>3</a:t>
                      </a:r>
                      <a:endParaRPr lang="zh-TW" sz="1800" kern="100" dirty="0">
                        <a:effectLst/>
                        <a:latin typeface="Aptos" panose="020B0004020202020204" pitchFamily="34" charset="0"/>
                        <a:ea typeface="新細明體" panose="02020500000000000000" pitchFamily="18" charset="-120"/>
                        <a:cs typeface="Times New Roman" panose="02020603050405020304" pitchFamily="18" charset="0"/>
                      </a:endParaRPr>
                    </a:p>
                  </a:txBody>
                  <a:tcPr marL="67425" marR="6742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nSpc>
                          <a:spcPts val="1600"/>
                        </a:lnSpc>
                        <a:spcAft>
                          <a:spcPts val="800"/>
                        </a:spcAft>
                        <a:buNone/>
                      </a:pPr>
                      <a:r>
                        <a:rPr lang="en-US" sz="1600" kern="100" dirty="0">
                          <a:effectLst/>
                          <a:latin typeface="新細明體" panose="02020500000000000000" pitchFamily="18" charset="-120"/>
                          <a:ea typeface="新細明體" panose="02020500000000000000" pitchFamily="18" charset="-120"/>
                          <a:cs typeface="Times New Roman" panose="02020603050405020304" pitchFamily="18" charset="0"/>
                        </a:rPr>
                        <a:t> </a:t>
                      </a:r>
                      <a:endParaRPr lang="zh-TW" sz="1600" kern="100" dirty="0">
                        <a:effectLst/>
                        <a:latin typeface="Aptos" panose="020B0004020202020204" pitchFamily="34" charset="0"/>
                        <a:ea typeface="新細明體" panose="02020500000000000000" pitchFamily="18" charset="-120"/>
                        <a:cs typeface="Times New Roman" panose="02020603050405020304" pitchFamily="18" charset="0"/>
                      </a:endParaRPr>
                    </a:p>
                  </a:txBody>
                  <a:tcPr marL="67425" marR="6742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5DCF7"/>
                    </a:solidFill>
                  </a:tcPr>
                </a:tc>
                <a:extLst>
                  <a:ext uri="{0D108BD9-81ED-4DB2-BD59-A6C34878D82A}">
                    <a16:rowId xmlns:a16="http://schemas.microsoft.com/office/drawing/2014/main" val="1236577388"/>
                  </a:ext>
                </a:extLst>
              </a:tr>
              <a:tr h="267261">
                <a:tc vMerge="1">
                  <a:txBody>
                    <a:bodyPr/>
                    <a:lstStyle/>
                    <a:p>
                      <a:endParaRPr lang="zh-TW" altLang="en-US"/>
                    </a:p>
                  </a:txBody>
                  <a:tcPr/>
                </a:tc>
                <a:tc vMerge="1">
                  <a:txBody>
                    <a:bodyPr/>
                    <a:lstStyle/>
                    <a:p>
                      <a:endParaRPr lang="zh-TW" altLang="en-US"/>
                    </a:p>
                  </a:txBody>
                  <a:tcPr/>
                </a:tc>
                <a:tc>
                  <a:txBody>
                    <a:bodyPr/>
                    <a:lstStyle/>
                    <a:p>
                      <a:pPr algn="ctr">
                        <a:lnSpc>
                          <a:spcPts val="1600"/>
                        </a:lnSpc>
                        <a:spcAft>
                          <a:spcPts val="800"/>
                        </a:spcAft>
                        <a:buNone/>
                      </a:pPr>
                      <a:r>
                        <a:rPr lang="zh-TW" sz="1400" kern="0">
                          <a:solidFill>
                            <a:srgbClr val="000000"/>
                          </a:solidFill>
                          <a:effectLst/>
                          <a:latin typeface="Aptos" panose="020B0004020202020204" pitchFamily="34" charset="0"/>
                          <a:ea typeface="新細明體" panose="02020500000000000000" pitchFamily="18" charset="-120"/>
                          <a:cs typeface="新細明體" panose="02020500000000000000" pitchFamily="18" charset="-120"/>
                        </a:rPr>
                        <a:t>特殊需求</a:t>
                      </a:r>
                      <a:endParaRPr lang="zh-TW" sz="1200" kern="100">
                        <a:effectLst/>
                        <a:latin typeface="Aptos" panose="020B0004020202020204" pitchFamily="34" charset="0"/>
                        <a:ea typeface="新細明體" panose="02020500000000000000" pitchFamily="18" charset="-120"/>
                        <a:cs typeface="Times New Roman" panose="02020603050405020304" pitchFamily="18" charset="0"/>
                      </a:endParaRPr>
                    </a:p>
                  </a:txBody>
                  <a:tcPr marL="67425" marR="6742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AEDFB"/>
                    </a:solidFill>
                  </a:tcPr>
                </a:tc>
                <a:tc>
                  <a:txBody>
                    <a:bodyPr/>
                    <a:lstStyle/>
                    <a:p>
                      <a:pPr algn="ctr">
                        <a:lnSpc>
                          <a:spcPts val="1600"/>
                        </a:lnSpc>
                        <a:spcAft>
                          <a:spcPts val="800"/>
                        </a:spcAft>
                        <a:buNone/>
                      </a:pPr>
                      <a:r>
                        <a:rPr lang="en-US" sz="1800" kern="0" dirty="0">
                          <a:effectLst/>
                          <a:latin typeface="新細明體" panose="02020500000000000000" pitchFamily="18" charset="-120"/>
                          <a:ea typeface="新細明體" panose="02020500000000000000" pitchFamily="18" charset="-120"/>
                          <a:cs typeface="新細明體" panose="02020500000000000000" pitchFamily="18" charset="-120"/>
                        </a:rPr>
                        <a:t>1</a:t>
                      </a:r>
                      <a:endParaRPr lang="zh-TW" sz="1800" kern="100" dirty="0">
                        <a:effectLst/>
                        <a:latin typeface="Aptos" panose="020B0004020202020204" pitchFamily="34" charset="0"/>
                        <a:ea typeface="新細明體" panose="02020500000000000000" pitchFamily="18" charset="-120"/>
                        <a:cs typeface="Times New Roman" panose="02020603050405020304" pitchFamily="18" charset="0"/>
                      </a:endParaRPr>
                    </a:p>
                  </a:txBody>
                  <a:tcPr marL="67425" marR="6742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nSpc>
                          <a:spcPts val="1600"/>
                        </a:lnSpc>
                        <a:spcAft>
                          <a:spcPts val="800"/>
                        </a:spcAft>
                        <a:buNone/>
                      </a:pPr>
                      <a:r>
                        <a:rPr lang="en-US" sz="1600" kern="0" dirty="0">
                          <a:solidFill>
                            <a:srgbClr val="000000"/>
                          </a:solidFill>
                          <a:effectLst/>
                          <a:latin typeface="新細明體" panose="02020500000000000000" pitchFamily="18" charset="-120"/>
                          <a:ea typeface="新細明體" panose="02020500000000000000" pitchFamily="18" charset="-120"/>
                          <a:cs typeface="新細明體" panose="02020500000000000000" pitchFamily="18" charset="-120"/>
                        </a:rPr>
                        <a:t>2</a:t>
                      </a:r>
                      <a:r>
                        <a:rPr lang="zh-TW" sz="1600" kern="0" dirty="0">
                          <a:solidFill>
                            <a:srgbClr val="000000"/>
                          </a:solidFill>
                          <a:effectLst/>
                          <a:latin typeface="Aptos" panose="020B0004020202020204" pitchFamily="34" charset="0"/>
                          <a:ea typeface="新細明體" panose="02020500000000000000" pitchFamily="18" charset="-120"/>
                          <a:cs typeface="新細明體" panose="02020500000000000000" pitchFamily="18" charset="-120"/>
                        </a:rPr>
                        <a:t>歲，需要抱著或坐彈波椅</a:t>
                      </a:r>
                      <a:endParaRPr lang="zh-TW" sz="1600" kern="100" dirty="0">
                        <a:effectLst/>
                        <a:latin typeface="Aptos" panose="020B0004020202020204" pitchFamily="34" charset="0"/>
                        <a:ea typeface="新細明體" panose="02020500000000000000" pitchFamily="18" charset="-120"/>
                        <a:cs typeface="Times New Roman" panose="02020603050405020304" pitchFamily="18" charset="0"/>
                      </a:endParaRPr>
                    </a:p>
                  </a:txBody>
                  <a:tcPr marL="67425" marR="6742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5DCF7"/>
                    </a:solidFill>
                  </a:tcPr>
                </a:tc>
                <a:extLst>
                  <a:ext uri="{0D108BD9-81ED-4DB2-BD59-A6C34878D82A}">
                    <a16:rowId xmlns:a16="http://schemas.microsoft.com/office/drawing/2014/main" val="615245737"/>
                  </a:ext>
                </a:extLst>
              </a:tr>
              <a:tr h="267261">
                <a:tc rowSpan="5">
                  <a:txBody>
                    <a:bodyPr/>
                    <a:lstStyle/>
                    <a:p>
                      <a:pPr>
                        <a:lnSpc>
                          <a:spcPts val="1600"/>
                        </a:lnSpc>
                        <a:spcAft>
                          <a:spcPts val="800"/>
                        </a:spcAft>
                        <a:buNone/>
                      </a:pPr>
                      <a:r>
                        <a:rPr lang="zh-TW" sz="1400" b="1" kern="0">
                          <a:solidFill>
                            <a:srgbClr val="000000"/>
                          </a:solidFill>
                          <a:effectLst/>
                          <a:latin typeface="Aptos" panose="020B0004020202020204" pitchFamily="34" charset="0"/>
                          <a:ea typeface="新細明體" panose="02020500000000000000" pitchFamily="18" charset="-120"/>
                          <a:cs typeface="新細明體" panose="02020500000000000000" pitchFamily="18" charset="-120"/>
                        </a:rPr>
                        <a:t>視障班</a:t>
                      </a:r>
                      <a:endParaRPr lang="zh-TW" sz="1200" kern="100">
                        <a:effectLst/>
                        <a:latin typeface="Aptos" panose="020B0004020202020204" pitchFamily="34" charset="0"/>
                        <a:ea typeface="新細明體" panose="02020500000000000000" pitchFamily="18" charset="-120"/>
                        <a:cs typeface="Times New Roman" panose="02020603050405020304" pitchFamily="18" charset="0"/>
                      </a:endParaRPr>
                    </a:p>
                  </a:txBody>
                  <a:tcPr marL="67425" marR="6742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DD873"/>
                    </a:solidFill>
                  </a:tcPr>
                </a:tc>
                <a:tc rowSpan="5">
                  <a:txBody>
                    <a:bodyPr/>
                    <a:lstStyle/>
                    <a:p>
                      <a:pPr algn="ctr">
                        <a:lnSpc>
                          <a:spcPts val="1600"/>
                        </a:lnSpc>
                        <a:spcAft>
                          <a:spcPts val="800"/>
                        </a:spcAft>
                        <a:buNone/>
                      </a:pPr>
                      <a:r>
                        <a:rPr lang="en-US" sz="1800" b="1" kern="0" dirty="0">
                          <a:solidFill>
                            <a:srgbClr val="000000"/>
                          </a:solidFill>
                          <a:effectLst/>
                          <a:latin typeface="新細明體" panose="02020500000000000000" pitchFamily="18" charset="-120"/>
                          <a:ea typeface="新細明體" panose="02020500000000000000" pitchFamily="18" charset="-120"/>
                          <a:cs typeface="新細明體" panose="02020500000000000000" pitchFamily="18" charset="-120"/>
                        </a:rPr>
                        <a:t>11</a:t>
                      </a:r>
                      <a:endParaRPr lang="zh-TW" sz="1800" b="1" kern="100" dirty="0">
                        <a:effectLst/>
                        <a:latin typeface="Aptos" panose="020B0004020202020204" pitchFamily="34" charset="0"/>
                        <a:ea typeface="新細明體" panose="02020500000000000000" pitchFamily="18" charset="-120"/>
                        <a:cs typeface="Times New Roman" panose="02020603050405020304" pitchFamily="18" charset="0"/>
                      </a:endParaRPr>
                    </a:p>
                  </a:txBody>
                  <a:tcPr marL="67425" marR="6742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3E5A1"/>
                    </a:solidFill>
                  </a:tcPr>
                </a:tc>
                <a:tc>
                  <a:txBody>
                    <a:bodyPr/>
                    <a:lstStyle/>
                    <a:p>
                      <a:pPr algn="ctr">
                        <a:lnSpc>
                          <a:spcPts val="1600"/>
                        </a:lnSpc>
                        <a:spcAft>
                          <a:spcPts val="800"/>
                        </a:spcAft>
                        <a:buNone/>
                      </a:pPr>
                      <a:r>
                        <a:rPr lang="zh-TW" sz="1400" kern="0">
                          <a:solidFill>
                            <a:srgbClr val="000000"/>
                          </a:solidFill>
                          <a:effectLst/>
                          <a:latin typeface="Aptos" panose="020B0004020202020204" pitchFamily="34" charset="0"/>
                          <a:ea typeface="新細明體" panose="02020500000000000000" pitchFamily="18" charset="-120"/>
                          <a:cs typeface="新細明體" panose="02020500000000000000" pitchFamily="18" charset="-120"/>
                        </a:rPr>
                        <a:t>發展遲緩</a:t>
                      </a:r>
                      <a:endParaRPr lang="zh-TW" sz="1200" kern="100">
                        <a:effectLst/>
                        <a:latin typeface="Aptos" panose="020B0004020202020204" pitchFamily="34" charset="0"/>
                        <a:ea typeface="新細明體" panose="02020500000000000000" pitchFamily="18" charset="-120"/>
                        <a:cs typeface="Times New Roman" panose="02020603050405020304" pitchFamily="18" charset="0"/>
                      </a:endParaRPr>
                    </a:p>
                  </a:txBody>
                  <a:tcPr marL="67425" marR="6742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F2D0"/>
                    </a:solidFill>
                  </a:tcPr>
                </a:tc>
                <a:tc>
                  <a:txBody>
                    <a:bodyPr/>
                    <a:lstStyle/>
                    <a:p>
                      <a:pPr algn="ctr">
                        <a:lnSpc>
                          <a:spcPts val="1600"/>
                        </a:lnSpc>
                        <a:spcAft>
                          <a:spcPts val="800"/>
                        </a:spcAft>
                        <a:buNone/>
                      </a:pPr>
                      <a:r>
                        <a:rPr lang="en-US" sz="1800" kern="0" dirty="0">
                          <a:effectLst/>
                          <a:latin typeface="新細明體" panose="02020500000000000000" pitchFamily="18" charset="-120"/>
                          <a:ea typeface="新細明體" panose="02020500000000000000" pitchFamily="18" charset="-120"/>
                          <a:cs typeface="新細明體" panose="02020500000000000000" pitchFamily="18" charset="-120"/>
                        </a:rPr>
                        <a:t>2</a:t>
                      </a:r>
                      <a:endParaRPr lang="zh-TW" sz="1800" kern="100" dirty="0">
                        <a:effectLst/>
                        <a:latin typeface="Aptos" panose="020B0004020202020204" pitchFamily="34" charset="0"/>
                        <a:ea typeface="新細明體" panose="02020500000000000000" pitchFamily="18" charset="-120"/>
                        <a:cs typeface="Times New Roman" panose="02020603050405020304" pitchFamily="18" charset="0"/>
                      </a:endParaRPr>
                    </a:p>
                  </a:txBody>
                  <a:tcPr marL="67425" marR="6742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rowSpan="4">
                  <a:txBody>
                    <a:bodyPr/>
                    <a:lstStyle/>
                    <a:p>
                      <a:pPr>
                        <a:lnSpc>
                          <a:spcPts val="1600"/>
                        </a:lnSpc>
                        <a:spcAft>
                          <a:spcPts val="800"/>
                        </a:spcAft>
                        <a:buNone/>
                      </a:pPr>
                      <a:r>
                        <a:rPr lang="zh-TW" sz="1600" kern="0" dirty="0">
                          <a:solidFill>
                            <a:srgbClr val="000000"/>
                          </a:solidFill>
                          <a:effectLst/>
                          <a:latin typeface="Aptos" panose="020B0004020202020204" pitchFamily="34" charset="0"/>
                          <a:ea typeface="新細明體" panose="02020500000000000000" pitchFamily="18" charset="-120"/>
                          <a:cs typeface="新細明體" panose="02020500000000000000" pitchFamily="18" charset="-120"/>
                        </a:rPr>
                        <a:t>皆有部分視覺問題</a:t>
                      </a:r>
                      <a:endParaRPr lang="zh-TW" sz="1600" kern="100" dirty="0">
                        <a:effectLst/>
                        <a:latin typeface="Aptos" panose="020B0004020202020204" pitchFamily="34" charset="0"/>
                        <a:ea typeface="新細明體" panose="02020500000000000000" pitchFamily="18" charset="-120"/>
                        <a:cs typeface="Times New Roman" panose="02020603050405020304" pitchFamily="18" charset="0"/>
                      </a:endParaRPr>
                    </a:p>
                  </a:txBody>
                  <a:tcPr marL="67425" marR="6742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3E5A1"/>
                    </a:solidFill>
                  </a:tcPr>
                </a:tc>
                <a:extLst>
                  <a:ext uri="{0D108BD9-81ED-4DB2-BD59-A6C34878D82A}">
                    <a16:rowId xmlns:a16="http://schemas.microsoft.com/office/drawing/2014/main" val="1863386708"/>
                  </a:ext>
                </a:extLst>
              </a:tr>
              <a:tr h="267261">
                <a:tc vMerge="1">
                  <a:txBody>
                    <a:bodyPr/>
                    <a:lstStyle/>
                    <a:p>
                      <a:endParaRPr lang="zh-TW" altLang="en-US"/>
                    </a:p>
                  </a:txBody>
                  <a:tcPr/>
                </a:tc>
                <a:tc vMerge="1">
                  <a:txBody>
                    <a:bodyPr/>
                    <a:lstStyle/>
                    <a:p>
                      <a:endParaRPr lang="zh-TW" altLang="en-US"/>
                    </a:p>
                  </a:txBody>
                  <a:tcPr/>
                </a:tc>
                <a:tc>
                  <a:txBody>
                    <a:bodyPr/>
                    <a:lstStyle/>
                    <a:p>
                      <a:pPr algn="ctr">
                        <a:lnSpc>
                          <a:spcPts val="1600"/>
                        </a:lnSpc>
                        <a:spcAft>
                          <a:spcPts val="800"/>
                        </a:spcAft>
                        <a:buNone/>
                      </a:pPr>
                      <a:r>
                        <a:rPr lang="zh-TW" sz="1400" kern="0">
                          <a:solidFill>
                            <a:srgbClr val="000000"/>
                          </a:solidFill>
                          <a:effectLst/>
                          <a:latin typeface="Aptos" panose="020B0004020202020204" pitchFamily="34" charset="0"/>
                          <a:ea typeface="新細明體" panose="02020500000000000000" pitchFamily="18" charset="-120"/>
                          <a:cs typeface="新細明體" panose="02020500000000000000" pitchFamily="18" charset="-120"/>
                        </a:rPr>
                        <a:t>身體病弱</a:t>
                      </a:r>
                      <a:endParaRPr lang="zh-TW" sz="1200" kern="100">
                        <a:effectLst/>
                        <a:latin typeface="Aptos" panose="020B0004020202020204" pitchFamily="34" charset="0"/>
                        <a:ea typeface="新細明體" panose="02020500000000000000" pitchFamily="18" charset="-120"/>
                        <a:cs typeface="Times New Roman" panose="02020603050405020304" pitchFamily="18" charset="0"/>
                      </a:endParaRPr>
                    </a:p>
                  </a:txBody>
                  <a:tcPr marL="67425" marR="6742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F2D0"/>
                    </a:solidFill>
                  </a:tcPr>
                </a:tc>
                <a:tc>
                  <a:txBody>
                    <a:bodyPr/>
                    <a:lstStyle/>
                    <a:p>
                      <a:pPr algn="ctr">
                        <a:lnSpc>
                          <a:spcPts val="1600"/>
                        </a:lnSpc>
                        <a:spcAft>
                          <a:spcPts val="800"/>
                        </a:spcAft>
                        <a:buNone/>
                      </a:pPr>
                      <a:r>
                        <a:rPr lang="en-US" sz="1800" kern="0" dirty="0">
                          <a:effectLst/>
                          <a:latin typeface="新細明體" panose="02020500000000000000" pitchFamily="18" charset="-120"/>
                          <a:ea typeface="新細明體" panose="02020500000000000000" pitchFamily="18" charset="-120"/>
                          <a:cs typeface="新細明體" panose="02020500000000000000" pitchFamily="18" charset="-120"/>
                        </a:rPr>
                        <a:t>1</a:t>
                      </a:r>
                      <a:endParaRPr lang="zh-TW" sz="1800" kern="100" dirty="0">
                        <a:effectLst/>
                        <a:latin typeface="Aptos" panose="020B0004020202020204" pitchFamily="34" charset="0"/>
                        <a:ea typeface="新細明體" panose="02020500000000000000" pitchFamily="18" charset="-120"/>
                        <a:cs typeface="Times New Roman" panose="02020603050405020304" pitchFamily="18" charset="0"/>
                      </a:endParaRPr>
                    </a:p>
                  </a:txBody>
                  <a:tcPr marL="67425" marR="6742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vMerge="1">
                  <a:txBody>
                    <a:bodyPr/>
                    <a:lstStyle/>
                    <a:p>
                      <a:endParaRPr lang="zh-TW" altLang="en-US"/>
                    </a:p>
                  </a:txBody>
                  <a:tcPr/>
                </a:tc>
                <a:extLst>
                  <a:ext uri="{0D108BD9-81ED-4DB2-BD59-A6C34878D82A}">
                    <a16:rowId xmlns:a16="http://schemas.microsoft.com/office/drawing/2014/main" val="2053822699"/>
                  </a:ext>
                </a:extLst>
              </a:tr>
              <a:tr h="267261">
                <a:tc vMerge="1">
                  <a:txBody>
                    <a:bodyPr/>
                    <a:lstStyle/>
                    <a:p>
                      <a:endParaRPr lang="zh-TW" altLang="en-US"/>
                    </a:p>
                  </a:txBody>
                  <a:tcPr/>
                </a:tc>
                <a:tc vMerge="1">
                  <a:txBody>
                    <a:bodyPr/>
                    <a:lstStyle/>
                    <a:p>
                      <a:endParaRPr lang="zh-TW" altLang="en-US"/>
                    </a:p>
                  </a:txBody>
                  <a:tcPr/>
                </a:tc>
                <a:tc>
                  <a:txBody>
                    <a:bodyPr/>
                    <a:lstStyle/>
                    <a:p>
                      <a:pPr algn="ctr">
                        <a:lnSpc>
                          <a:spcPts val="1600"/>
                        </a:lnSpc>
                        <a:spcAft>
                          <a:spcPts val="800"/>
                        </a:spcAft>
                        <a:buNone/>
                      </a:pPr>
                      <a:r>
                        <a:rPr lang="zh-TW" sz="1400" kern="0">
                          <a:solidFill>
                            <a:srgbClr val="000000"/>
                          </a:solidFill>
                          <a:effectLst/>
                          <a:latin typeface="Aptos" panose="020B0004020202020204" pitchFamily="34" charset="0"/>
                          <a:ea typeface="新細明體" panose="02020500000000000000" pitchFamily="18" charset="-120"/>
                          <a:cs typeface="新細明體" panose="02020500000000000000" pitchFamily="18" charset="-120"/>
                        </a:rPr>
                        <a:t>腦性麻痺</a:t>
                      </a:r>
                      <a:endParaRPr lang="zh-TW" sz="1200" kern="100">
                        <a:effectLst/>
                        <a:latin typeface="Aptos" panose="020B0004020202020204" pitchFamily="34" charset="0"/>
                        <a:ea typeface="新細明體" panose="02020500000000000000" pitchFamily="18" charset="-120"/>
                        <a:cs typeface="Times New Roman" panose="02020603050405020304" pitchFamily="18" charset="0"/>
                      </a:endParaRPr>
                    </a:p>
                  </a:txBody>
                  <a:tcPr marL="67425" marR="6742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F2D0"/>
                    </a:solidFill>
                  </a:tcPr>
                </a:tc>
                <a:tc>
                  <a:txBody>
                    <a:bodyPr/>
                    <a:lstStyle/>
                    <a:p>
                      <a:pPr algn="ctr">
                        <a:lnSpc>
                          <a:spcPts val="1600"/>
                        </a:lnSpc>
                        <a:spcAft>
                          <a:spcPts val="800"/>
                        </a:spcAft>
                        <a:buNone/>
                      </a:pPr>
                      <a:r>
                        <a:rPr lang="en-US" sz="1800" kern="0" dirty="0">
                          <a:effectLst/>
                          <a:latin typeface="新細明體" panose="02020500000000000000" pitchFamily="18" charset="-120"/>
                          <a:ea typeface="新細明體" panose="02020500000000000000" pitchFamily="18" charset="-120"/>
                          <a:cs typeface="新細明體" panose="02020500000000000000" pitchFamily="18" charset="-120"/>
                        </a:rPr>
                        <a:t>2</a:t>
                      </a:r>
                      <a:endParaRPr lang="zh-TW" sz="1800" kern="100" dirty="0">
                        <a:effectLst/>
                        <a:latin typeface="Aptos" panose="020B0004020202020204" pitchFamily="34" charset="0"/>
                        <a:ea typeface="新細明體" panose="02020500000000000000" pitchFamily="18" charset="-120"/>
                        <a:cs typeface="Times New Roman" panose="02020603050405020304" pitchFamily="18" charset="0"/>
                      </a:endParaRPr>
                    </a:p>
                  </a:txBody>
                  <a:tcPr marL="67425" marR="6742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vMerge="1">
                  <a:txBody>
                    <a:bodyPr/>
                    <a:lstStyle/>
                    <a:p>
                      <a:endParaRPr lang="zh-TW" altLang="en-US"/>
                    </a:p>
                  </a:txBody>
                  <a:tcPr/>
                </a:tc>
                <a:extLst>
                  <a:ext uri="{0D108BD9-81ED-4DB2-BD59-A6C34878D82A}">
                    <a16:rowId xmlns:a16="http://schemas.microsoft.com/office/drawing/2014/main" val="4104100381"/>
                  </a:ext>
                </a:extLst>
              </a:tr>
              <a:tr h="267261">
                <a:tc vMerge="1">
                  <a:txBody>
                    <a:bodyPr/>
                    <a:lstStyle/>
                    <a:p>
                      <a:endParaRPr lang="zh-TW" altLang="en-US"/>
                    </a:p>
                  </a:txBody>
                  <a:tcPr/>
                </a:tc>
                <a:tc vMerge="1">
                  <a:txBody>
                    <a:bodyPr/>
                    <a:lstStyle/>
                    <a:p>
                      <a:endParaRPr lang="zh-TW" altLang="en-US"/>
                    </a:p>
                  </a:txBody>
                  <a:tcPr/>
                </a:tc>
                <a:tc>
                  <a:txBody>
                    <a:bodyPr/>
                    <a:lstStyle/>
                    <a:p>
                      <a:pPr algn="ctr">
                        <a:lnSpc>
                          <a:spcPts val="1600"/>
                        </a:lnSpc>
                        <a:spcAft>
                          <a:spcPts val="800"/>
                        </a:spcAft>
                        <a:buNone/>
                      </a:pPr>
                      <a:r>
                        <a:rPr lang="zh-TW" sz="1400" kern="0">
                          <a:solidFill>
                            <a:srgbClr val="000000"/>
                          </a:solidFill>
                          <a:effectLst/>
                          <a:latin typeface="Aptos" panose="020B0004020202020204" pitchFamily="34" charset="0"/>
                          <a:ea typeface="新細明體" panose="02020500000000000000" pitchFamily="18" charset="-120"/>
                          <a:cs typeface="新細明體" panose="02020500000000000000" pitchFamily="18" charset="-120"/>
                        </a:rPr>
                        <a:t>視障</a:t>
                      </a:r>
                      <a:endParaRPr lang="zh-TW" sz="1200" kern="100">
                        <a:effectLst/>
                        <a:latin typeface="Aptos" panose="020B0004020202020204" pitchFamily="34" charset="0"/>
                        <a:ea typeface="新細明體" panose="02020500000000000000" pitchFamily="18" charset="-120"/>
                        <a:cs typeface="Times New Roman" panose="02020603050405020304" pitchFamily="18" charset="0"/>
                      </a:endParaRPr>
                    </a:p>
                  </a:txBody>
                  <a:tcPr marL="67425" marR="6742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F2D0"/>
                    </a:solidFill>
                  </a:tcPr>
                </a:tc>
                <a:tc>
                  <a:txBody>
                    <a:bodyPr/>
                    <a:lstStyle/>
                    <a:p>
                      <a:pPr algn="ctr">
                        <a:lnSpc>
                          <a:spcPts val="1600"/>
                        </a:lnSpc>
                        <a:spcAft>
                          <a:spcPts val="800"/>
                        </a:spcAft>
                        <a:buNone/>
                      </a:pPr>
                      <a:r>
                        <a:rPr lang="en-US" sz="1800" kern="0" dirty="0">
                          <a:effectLst/>
                          <a:latin typeface="新細明體" panose="02020500000000000000" pitchFamily="18" charset="-120"/>
                          <a:ea typeface="新細明體" panose="02020500000000000000" pitchFamily="18" charset="-120"/>
                          <a:cs typeface="新細明體" panose="02020500000000000000" pitchFamily="18" charset="-120"/>
                        </a:rPr>
                        <a:t>5</a:t>
                      </a:r>
                      <a:endParaRPr lang="zh-TW" sz="1800" kern="100" dirty="0">
                        <a:effectLst/>
                        <a:latin typeface="Aptos" panose="020B0004020202020204" pitchFamily="34" charset="0"/>
                        <a:ea typeface="新細明體" panose="02020500000000000000" pitchFamily="18" charset="-120"/>
                        <a:cs typeface="Times New Roman" panose="02020603050405020304" pitchFamily="18" charset="0"/>
                      </a:endParaRPr>
                    </a:p>
                  </a:txBody>
                  <a:tcPr marL="67425" marR="6742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vMerge="1">
                  <a:txBody>
                    <a:bodyPr/>
                    <a:lstStyle/>
                    <a:p>
                      <a:endParaRPr lang="zh-TW" altLang="en-US"/>
                    </a:p>
                  </a:txBody>
                  <a:tcPr/>
                </a:tc>
                <a:extLst>
                  <a:ext uri="{0D108BD9-81ED-4DB2-BD59-A6C34878D82A}">
                    <a16:rowId xmlns:a16="http://schemas.microsoft.com/office/drawing/2014/main" val="2554111184"/>
                  </a:ext>
                </a:extLst>
              </a:tr>
              <a:tr h="267261">
                <a:tc vMerge="1">
                  <a:txBody>
                    <a:bodyPr/>
                    <a:lstStyle/>
                    <a:p>
                      <a:endParaRPr lang="zh-TW" altLang="en-US"/>
                    </a:p>
                  </a:txBody>
                  <a:tcPr/>
                </a:tc>
                <a:tc vMerge="1">
                  <a:txBody>
                    <a:bodyPr/>
                    <a:lstStyle/>
                    <a:p>
                      <a:endParaRPr lang="zh-TW" altLang="en-US"/>
                    </a:p>
                  </a:txBody>
                  <a:tcPr/>
                </a:tc>
                <a:tc>
                  <a:txBody>
                    <a:bodyPr/>
                    <a:lstStyle/>
                    <a:p>
                      <a:pPr algn="ctr">
                        <a:lnSpc>
                          <a:spcPts val="1600"/>
                        </a:lnSpc>
                        <a:spcAft>
                          <a:spcPts val="800"/>
                        </a:spcAft>
                        <a:buNone/>
                      </a:pPr>
                      <a:r>
                        <a:rPr lang="zh-TW" sz="1400" kern="0">
                          <a:solidFill>
                            <a:srgbClr val="000000"/>
                          </a:solidFill>
                          <a:effectLst/>
                          <a:latin typeface="Aptos" panose="020B0004020202020204" pitchFamily="34" charset="0"/>
                          <a:ea typeface="新細明體" panose="02020500000000000000" pitchFamily="18" charset="-120"/>
                          <a:cs typeface="新細明體" panose="02020500000000000000" pitchFamily="18" charset="-120"/>
                        </a:rPr>
                        <a:t>臨安幼生</a:t>
                      </a:r>
                      <a:endParaRPr lang="zh-TW" sz="1200" kern="100">
                        <a:effectLst/>
                        <a:latin typeface="Aptos" panose="020B0004020202020204" pitchFamily="34" charset="0"/>
                        <a:ea typeface="新細明體" panose="02020500000000000000" pitchFamily="18" charset="-120"/>
                        <a:cs typeface="Times New Roman" panose="02020603050405020304" pitchFamily="18" charset="0"/>
                      </a:endParaRPr>
                    </a:p>
                  </a:txBody>
                  <a:tcPr marL="67425" marR="6742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F2D0"/>
                    </a:solidFill>
                  </a:tcPr>
                </a:tc>
                <a:tc>
                  <a:txBody>
                    <a:bodyPr/>
                    <a:lstStyle/>
                    <a:p>
                      <a:pPr algn="ctr">
                        <a:lnSpc>
                          <a:spcPts val="1600"/>
                        </a:lnSpc>
                        <a:spcAft>
                          <a:spcPts val="800"/>
                        </a:spcAft>
                        <a:buNone/>
                      </a:pPr>
                      <a:r>
                        <a:rPr lang="en-US" sz="1800" kern="0" dirty="0">
                          <a:effectLst/>
                          <a:latin typeface="新細明體" panose="02020500000000000000" pitchFamily="18" charset="-120"/>
                          <a:ea typeface="新細明體" panose="02020500000000000000" pitchFamily="18" charset="-120"/>
                          <a:cs typeface="新細明體" panose="02020500000000000000" pitchFamily="18" charset="-120"/>
                        </a:rPr>
                        <a:t>1</a:t>
                      </a:r>
                      <a:endParaRPr lang="zh-TW" sz="1800" kern="100" dirty="0">
                        <a:effectLst/>
                        <a:latin typeface="Aptos" panose="020B0004020202020204" pitchFamily="34" charset="0"/>
                        <a:ea typeface="新細明體" panose="02020500000000000000" pitchFamily="18" charset="-120"/>
                        <a:cs typeface="Times New Roman" panose="02020603050405020304" pitchFamily="18" charset="0"/>
                      </a:endParaRPr>
                    </a:p>
                  </a:txBody>
                  <a:tcPr marL="67425" marR="6742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nSpc>
                          <a:spcPts val="1600"/>
                        </a:lnSpc>
                        <a:spcAft>
                          <a:spcPts val="800"/>
                        </a:spcAft>
                        <a:buNone/>
                      </a:pPr>
                      <a:r>
                        <a:rPr lang="zh-TW" sz="1600" kern="0" dirty="0">
                          <a:solidFill>
                            <a:srgbClr val="000000"/>
                          </a:solidFill>
                          <a:effectLst/>
                          <a:latin typeface="Aptos" panose="020B0004020202020204" pitchFamily="34" charset="0"/>
                          <a:ea typeface="新細明體" panose="02020500000000000000" pitchFamily="18" charset="-120"/>
                          <a:cs typeface="新細明體" panose="02020500000000000000" pitchFamily="18" charset="-120"/>
                        </a:rPr>
                        <a:t>視力極佳</a:t>
                      </a:r>
                      <a:endParaRPr lang="zh-TW" sz="1600" kern="100" dirty="0">
                        <a:effectLst/>
                        <a:latin typeface="Aptos" panose="020B0004020202020204" pitchFamily="34" charset="0"/>
                        <a:ea typeface="新細明體" panose="02020500000000000000" pitchFamily="18" charset="-120"/>
                        <a:cs typeface="Times New Roman" panose="02020603050405020304" pitchFamily="18" charset="0"/>
                      </a:endParaRPr>
                    </a:p>
                  </a:txBody>
                  <a:tcPr marL="67425" marR="6742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3E5A1"/>
                    </a:solidFill>
                  </a:tcPr>
                </a:tc>
                <a:extLst>
                  <a:ext uri="{0D108BD9-81ED-4DB2-BD59-A6C34878D82A}">
                    <a16:rowId xmlns:a16="http://schemas.microsoft.com/office/drawing/2014/main" val="4129791932"/>
                  </a:ext>
                </a:extLst>
              </a:tr>
              <a:tr h="267261">
                <a:tc>
                  <a:txBody>
                    <a:bodyPr/>
                    <a:lstStyle/>
                    <a:p>
                      <a:pPr>
                        <a:lnSpc>
                          <a:spcPts val="1900"/>
                        </a:lnSpc>
                        <a:spcAft>
                          <a:spcPts val="800"/>
                        </a:spcAft>
                        <a:buNone/>
                      </a:pPr>
                      <a:r>
                        <a:rPr lang="zh-TW" sz="1800" b="1" kern="0" dirty="0">
                          <a:solidFill>
                            <a:srgbClr val="000000"/>
                          </a:solidFill>
                          <a:effectLst/>
                          <a:latin typeface="Aptos" panose="020B0004020202020204" pitchFamily="34" charset="0"/>
                          <a:ea typeface="新細明體" panose="02020500000000000000" pitchFamily="18" charset="-120"/>
                          <a:cs typeface="新細明體" panose="02020500000000000000" pitchFamily="18" charset="-120"/>
                        </a:rPr>
                        <a:t>總結</a:t>
                      </a:r>
                      <a:endParaRPr lang="zh-TW" sz="1800" kern="100" dirty="0">
                        <a:effectLst/>
                        <a:latin typeface="Aptos" panose="020B0004020202020204" pitchFamily="34" charset="0"/>
                        <a:ea typeface="新細明體" panose="02020500000000000000" pitchFamily="18" charset="-120"/>
                        <a:cs typeface="Times New Roman" panose="02020603050405020304" pitchFamily="18" charset="0"/>
                      </a:endParaRPr>
                    </a:p>
                  </a:txBody>
                  <a:tcPr marL="67425" marR="6742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6C5AC"/>
                    </a:solidFill>
                  </a:tcPr>
                </a:tc>
                <a:tc gridSpan="4">
                  <a:txBody>
                    <a:bodyPr/>
                    <a:lstStyle/>
                    <a:p>
                      <a:pPr>
                        <a:lnSpc>
                          <a:spcPts val="1900"/>
                        </a:lnSpc>
                        <a:spcAft>
                          <a:spcPts val="800"/>
                        </a:spcAft>
                        <a:buNone/>
                      </a:pPr>
                      <a:r>
                        <a:rPr lang="en-US" sz="1800" b="1" kern="0" dirty="0">
                          <a:solidFill>
                            <a:srgbClr val="000000"/>
                          </a:solidFill>
                          <a:effectLst/>
                          <a:latin typeface="新細明體" panose="02020500000000000000" pitchFamily="18" charset="-120"/>
                          <a:ea typeface="新細明體" panose="02020500000000000000" pitchFamily="18" charset="-120"/>
                          <a:cs typeface="新細明體" panose="02020500000000000000" pitchFamily="18" charset="-120"/>
                        </a:rPr>
                        <a:t>23</a:t>
                      </a:r>
                      <a:r>
                        <a:rPr lang="zh-TW" sz="1800" b="1" kern="0" dirty="0">
                          <a:solidFill>
                            <a:srgbClr val="000000"/>
                          </a:solidFill>
                          <a:effectLst/>
                          <a:latin typeface="Aptos" panose="020B0004020202020204" pitchFamily="34" charset="0"/>
                          <a:ea typeface="新細明體" panose="02020500000000000000" pitchFamily="18" charset="-120"/>
                          <a:cs typeface="新細明體" panose="02020500000000000000" pitchFamily="18" charset="-120"/>
                        </a:rPr>
                        <a:t>（共</a:t>
                      </a:r>
                      <a:r>
                        <a:rPr lang="en-US" sz="1800" b="1" kern="0" dirty="0">
                          <a:solidFill>
                            <a:srgbClr val="000000"/>
                          </a:solidFill>
                          <a:effectLst/>
                          <a:latin typeface="Aptos" panose="020B0004020202020204" pitchFamily="34" charset="0"/>
                          <a:ea typeface="新細明體" panose="02020500000000000000" pitchFamily="18" charset="-120"/>
                          <a:cs typeface="新細明體" panose="02020500000000000000" pitchFamily="18" charset="-120"/>
                        </a:rPr>
                        <a:t>3</a:t>
                      </a:r>
                      <a:r>
                        <a:rPr lang="zh-TW" sz="1800" b="1" kern="0" dirty="0">
                          <a:solidFill>
                            <a:srgbClr val="000000"/>
                          </a:solidFill>
                          <a:effectLst/>
                          <a:latin typeface="Aptos" panose="020B0004020202020204" pitchFamily="34" charset="0"/>
                          <a:ea typeface="新細明體" panose="02020500000000000000" pitchFamily="18" charset="-120"/>
                          <a:cs typeface="新細明體" panose="02020500000000000000" pitchFamily="18" charset="-120"/>
                        </a:rPr>
                        <a:t>班）</a:t>
                      </a:r>
                      <a:endParaRPr lang="zh-TW" sz="1800" kern="100" dirty="0">
                        <a:effectLst/>
                        <a:latin typeface="Aptos" panose="020B0004020202020204" pitchFamily="34" charset="0"/>
                        <a:ea typeface="新細明體" panose="02020500000000000000" pitchFamily="18" charset="-120"/>
                        <a:cs typeface="Times New Roman" panose="02020603050405020304" pitchFamily="18" charset="0"/>
                      </a:endParaRPr>
                    </a:p>
                  </a:txBody>
                  <a:tcPr marL="67425" marR="6742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6C5AC"/>
                    </a:solidFill>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extLst>
                  <a:ext uri="{0D108BD9-81ED-4DB2-BD59-A6C34878D82A}">
                    <a16:rowId xmlns:a16="http://schemas.microsoft.com/office/drawing/2014/main" val="2182675406"/>
                  </a:ext>
                </a:extLst>
              </a:tr>
            </a:tbl>
          </a:graphicData>
        </a:graphic>
      </p:graphicFrame>
    </p:spTree>
    <p:extLst>
      <p:ext uri="{BB962C8B-B14F-4D97-AF65-F5344CB8AC3E}">
        <p14:creationId xmlns:p14="http://schemas.microsoft.com/office/powerpoint/2010/main" val="388144520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標題 2">
            <a:extLst>
              <a:ext uri="{FF2B5EF4-FFF2-40B4-BE49-F238E27FC236}">
                <a16:creationId xmlns:a16="http://schemas.microsoft.com/office/drawing/2014/main" id="{73850D34-8E0B-BEFA-9855-D788D5C8BD81}"/>
              </a:ext>
            </a:extLst>
          </p:cNvPr>
          <p:cNvSpPr>
            <a:spLocks noGrp="1"/>
          </p:cNvSpPr>
          <p:nvPr>
            <p:ph type="title"/>
          </p:nvPr>
        </p:nvSpPr>
        <p:spPr>
          <a:xfrm>
            <a:off x="457200" y="476672"/>
            <a:ext cx="8229600" cy="940966"/>
          </a:xfrm>
        </p:spPr>
        <p:style>
          <a:lnRef idx="3">
            <a:schemeClr val="lt1"/>
          </a:lnRef>
          <a:fillRef idx="1">
            <a:schemeClr val="accent6"/>
          </a:fillRef>
          <a:effectRef idx="1">
            <a:schemeClr val="accent6"/>
          </a:effectRef>
          <a:fontRef idx="minor">
            <a:schemeClr val="lt1"/>
          </a:fontRef>
        </p:style>
        <p:txBody>
          <a:bodyPr>
            <a:normAutofit/>
          </a:bodyPr>
          <a:lstStyle/>
          <a:p>
            <a:r>
              <a:rPr lang="zh-TW" altLang="zh-TW" sz="3500" b="1" kern="100" dirty="0">
                <a:effectLst/>
                <a:latin typeface="Calibri" panose="020F0502020204030204" pitchFamily="34" charset="0"/>
                <a:ea typeface="標楷體" panose="03000509000000000000" pitchFamily="65" charset="-120"/>
                <a:cs typeface="Times New Roman" panose="02020603050405020304" pitchFamily="18" charset="0"/>
              </a:rPr>
              <a:t>三、類融合活動的核心理論及活動內容</a:t>
            </a:r>
            <a:endParaRPr lang="zh-TW" altLang="en-US" sz="3500" dirty="0">
              <a:latin typeface="標楷體" panose="03000509000000000000" pitchFamily="65" charset="-120"/>
              <a:ea typeface="標楷體" panose="03000509000000000000" pitchFamily="65" charset="-120"/>
            </a:endParaRPr>
          </a:p>
        </p:txBody>
      </p:sp>
      <p:pic>
        <p:nvPicPr>
          <p:cNvPr id="5" name="內容版面配置區 4">
            <a:extLst>
              <a:ext uri="{FF2B5EF4-FFF2-40B4-BE49-F238E27FC236}">
                <a16:creationId xmlns:a16="http://schemas.microsoft.com/office/drawing/2014/main" id="{04FF35C2-3802-B78D-97E7-BA0842F58447}"/>
              </a:ext>
            </a:extLst>
          </p:cNvPr>
          <p:cNvPicPr>
            <a:picLocks noGrp="1" noChangeAspect="1"/>
          </p:cNvPicPr>
          <p:nvPr>
            <p:ph idx="1"/>
          </p:nvPr>
        </p:nvPicPr>
        <p:blipFill>
          <a:blip r:embed="rId2">
            <a:extLst>
              <a:ext uri="{BEBA8EAE-BF5A-486C-A8C5-ECC9F3942E4B}">
                <a14:imgProps xmlns:a14="http://schemas.microsoft.com/office/drawing/2010/main">
                  <a14:imgLayer r:embed="rId3">
                    <a14:imgEffect>
                      <a14:saturation sat="300000"/>
                    </a14:imgEffect>
                  </a14:imgLayer>
                </a14:imgProps>
              </a:ext>
              <a:ext uri="{28A0092B-C50C-407E-A947-70E740481C1C}">
                <a14:useLocalDpi xmlns:a14="http://schemas.microsoft.com/office/drawing/2010/main" val="0"/>
              </a:ext>
            </a:extLst>
          </a:blip>
          <a:stretch>
            <a:fillRect/>
          </a:stretch>
        </p:blipFill>
        <p:spPr>
          <a:xfrm>
            <a:off x="457201" y="1600200"/>
            <a:ext cx="8147248" cy="5069160"/>
          </a:xfrm>
        </p:spPr>
      </p:pic>
      <p:sp>
        <p:nvSpPr>
          <p:cNvPr id="6" name="內容版面配置區 5">
            <a:extLst>
              <a:ext uri="{FF2B5EF4-FFF2-40B4-BE49-F238E27FC236}">
                <a16:creationId xmlns:a16="http://schemas.microsoft.com/office/drawing/2014/main" id="{65416E5F-0A2F-2B10-555B-84017553A49B}"/>
              </a:ext>
            </a:extLst>
          </p:cNvPr>
          <p:cNvSpPr txBox="1">
            <a:spLocks/>
          </p:cNvSpPr>
          <p:nvPr/>
        </p:nvSpPr>
        <p:spPr>
          <a:xfrm>
            <a:off x="611560" y="1720378"/>
            <a:ext cx="7920881" cy="4948982"/>
          </a:xfrm>
          <a:prstGeom prst="rect">
            <a:avLst/>
          </a:prstGeom>
        </p:spPr>
        <p:style>
          <a:lnRef idx="2">
            <a:schemeClr val="accent2"/>
          </a:lnRef>
          <a:fillRef idx="1">
            <a:schemeClr val="lt1"/>
          </a:fillRef>
          <a:effectRef idx="0">
            <a:schemeClr val="accent2"/>
          </a:effectRef>
          <a:fontRef idx="minor">
            <a:schemeClr val="dk1"/>
          </a:fontRef>
        </p:style>
        <p:txBody>
          <a:bodyPr vert="horz" lIns="91440" tIns="45720" rIns="91440" bIns="45720" rtlCol="0" anchor="ctr">
            <a:normAutofit lnSpcReduction="10000"/>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dk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dk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dk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dk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dk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dk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dk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dk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dk1"/>
                </a:solidFill>
                <a:latin typeface="+mn-lt"/>
                <a:ea typeface="+mn-ea"/>
                <a:cs typeface="+mn-cs"/>
              </a:defRPr>
            </a:lvl9pPr>
          </a:lstStyle>
          <a:p>
            <a:pPr marL="0" indent="0">
              <a:buNone/>
            </a:pPr>
            <a:r>
              <a:rPr lang="en-US" altLang="zh-TW" sz="2800" b="1" dirty="0"/>
              <a:t>MTSS</a:t>
            </a:r>
            <a:r>
              <a:rPr lang="zh-TW" altLang="en-US" sz="2800" b="1" dirty="0"/>
              <a:t>（多層次支援系統）的核心概念</a:t>
            </a:r>
            <a:endParaRPr lang="en-US" altLang="zh-TW" sz="2800" b="1" dirty="0"/>
          </a:p>
          <a:p>
            <a:pPr marL="0" indent="0">
              <a:buNone/>
            </a:pPr>
            <a:endParaRPr lang="en-US" altLang="zh-TW" sz="2800" b="1" dirty="0"/>
          </a:p>
          <a:p>
            <a:pPr marL="0" indent="0">
              <a:buNone/>
            </a:pPr>
            <a:endParaRPr lang="en-US" altLang="zh-TW" sz="2800" b="1" dirty="0"/>
          </a:p>
          <a:p>
            <a:pPr marL="0" indent="0">
              <a:buNone/>
            </a:pPr>
            <a:endParaRPr lang="en-US" altLang="zh-TW" sz="2800" b="1" dirty="0"/>
          </a:p>
          <a:p>
            <a:pPr marL="0" indent="0">
              <a:buNone/>
            </a:pPr>
            <a:endParaRPr lang="en-US" altLang="zh-TW" sz="2800" b="1" dirty="0"/>
          </a:p>
          <a:p>
            <a:pPr marL="0" indent="0">
              <a:buNone/>
            </a:pPr>
            <a:endParaRPr lang="en-US" altLang="zh-TW" sz="2800" b="1" dirty="0"/>
          </a:p>
          <a:p>
            <a:pPr marL="0" indent="0">
              <a:buNone/>
            </a:pPr>
            <a:endParaRPr lang="en-US" altLang="zh-TW" sz="2800" b="1" dirty="0"/>
          </a:p>
          <a:p>
            <a:pPr marL="0" indent="0">
              <a:buNone/>
            </a:pPr>
            <a:endParaRPr lang="en-US" altLang="zh-TW" sz="2800" b="1" dirty="0"/>
          </a:p>
          <a:p>
            <a:pPr marL="0" indent="0">
              <a:buNone/>
            </a:pPr>
            <a:endParaRPr lang="zh-TW" altLang="en-US" sz="2800" b="1" dirty="0"/>
          </a:p>
          <a:p>
            <a:pPr marL="0" indent="0">
              <a:buNone/>
            </a:pPr>
            <a:r>
              <a:rPr lang="zh-TW" altLang="en-US" sz="2000" b="1" u="sng" dirty="0"/>
              <a:t>在學習問題發生前就提供的支持，減少問題行為和學習困難的發生。</a:t>
            </a:r>
          </a:p>
        </p:txBody>
      </p:sp>
      <p:graphicFrame>
        <p:nvGraphicFramePr>
          <p:cNvPr id="8" name="表格 7">
            <a:extLst>
              <a:ext uri="{FF2B5EF4-FFF2-40B4-BE49-F238E27FC236}">
                <a16:creationId xmlns:a16="http://schemas.microsoft.com/office/drawing/2014/main" id="{9598D953-5CE5-2021-E281-CA9DC7381EA8}"/>
              </a:ext>
            </a:extLst>
          </p:cNvPr>
          <p:cNvGraphicFramePr>
            <a:graphicFrameLocks noGrp="1"/>
          </p:cNvGraphicFramePr>
          <p:nvPr>
            <p:extLst>
              <p:ext uri="{D42A27DB-BD31-4B8C-83A1-F6EECF244321}">
                <p14:modId xmlns:p14="http://schemas.microsoft.com/office/powerpoint/2010/main" val="3798022227"/>
              </p:ext>
            </p:extLst>
          </p:nvPr>
        </p:nvGraphicFramePr>
        <p:xfrm>
          <a:off x="683568" y="2309681"/>
          <a:ext cx="7632848" cy="3770376"/>
        </p:xfrm>
        <a:graphic>
          <a:graphicData uri="http://schemas.openxmlformats.org/drawingml/2006/table">
            <a:tbl>
              <a:tblPr firstRow="1" firstCol="1" bandRow="1"/>
              <a:tblGrid>
                <a:gridCol w="1587028">
                  <a:extLst>
                    <a:ext uri="{9D8B030D-6E8A-4147-A177-3AD203B41FA5}">
                      <a16:colId xmlns:a16="http://schemas.microsoft.com/office/drawing/2014/main" val="1629307322"/>
                    </a:ext>
                  </a:extLst>
                </a:gridCol>
                <a:gridCol w="6045820">
                  <a:extLst>
                    <a:ext uri="{9D8B030D-6E8A-4147-A177-3AD203B41FA5}">
                      <a16:colId xmlns:a16="http://schemas.microsoft.com/office/drawing/2014/main" val="619821249"/>
                    </a:ext>
                  </a:extLst>
                </a:gridCol>
              </a:tblGrid>
              <a:tr h="767490">
                <a:tc>
                  <a:txBody>
                    <a:bodyPr/>
                    <a:lstStyle/>
                    <a:p>
                      <a:pPr>
                        <a:lnSpc>
                          <a:spcPct val="115000"/>
                        </a:lnSpc>
                        <a:spcAft>
                          <a:spcPts val="800"/>
                        </a:spcAft>
                        <a:buNone/>
                      </a:pPr>
                      <a:r>
                        <a:rPr lang="zh-TW" sz="2400" kern="100" dirty="0">
                          <a:solidFill>
                            <a:srgbClr val="000000"/>
                          </a:solidFill>
                          <a:effectLst/>
                          <a:latin typeface="Aptos" panose="020B0004020202020204" pitchFamily="34" charset="0"/>
                          <a:ea typeface="新細明體" panose="02020500000000000000" pitchFamily="18" charset="-120"/>
                          <a:cs typeface="Times New Roman" panose="02020603050405020304" pitchFamily="18" charset="0"/>
                        </a:rPr>
                        <a:t>定義</a:t>
                      </a:r>
                      <a:endParaRPr lang="zh-TW" sz="2400" kern="100" dirty="0">
                        <a:effectLst/>
                        <a:latin typeface="Aptos" panose="020B0004020202020204" pitchFamily="34" charset="0"/>
                        <a:ea typeface="新細明體" panose="02020500000000000000" pitchFamily="18" charset="-120"/>
                        <a:cs typeface="Times New Roman" panose="02020603050405020304" pitchFamily="18" charset="0"/>
                      </a:endParaRPr>
                    </a:p>
                  </a:txBody>
                  <a:tcPr marL="62697" marR="6269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60CAF3"/>
                    </a:solidFill>
                  </a:tcPr>
                </a:tc>
                <a:tc>
                  <a:txBody>
                    <a:bodyPr/>
                    <a:lstStyle/>
                    <a:p>
                      <a:pPr>
                        <a:lnSpc>
                          <a:spcPct val="115000"/>
                        </a:lnSpc>
                        <a:spcAft>
                          <a:spcPts val="800"/>
                        </a:spcAft>
                        <a:buNone/>
                      </a:pPr>
                      <a:r>
                        <a:rPr lang="zh-TW" sz="2400" kern="100" dirty="0">
                          <a:solidFill>
                            <a:srgbClr val="000000"/>
                          </a:solidFill>
                          <a:effectLst/>
                          <a:latin typeface="Aptos" panose="020B0004020202020204" pitchFamily="34" charset="0"/>
                          <a:ea typeface="新細明體" panose="02020500000000000000" pitchFamily="18" charset="-120"/>
                          <a:cs typeface="Times New Roman" panose="02020603050405020304" pitchFamily="18" charset="0"/>
                        </a:rPr>
                        <a:t>以幼生為本，依不同學習需求提供不同層級的支持。</a:t>
                      </a:r>
                      <a:endParaRPr lang="zh-TW" sz="2400" kern="100" dirty="0">
                        <a:effectLst/>
                        <a:latin typeface="Aptos" panose="020B0004020202020204" pitchFamily="34" charset="0"/>
                        <a:ea typeface="新細明體" panose="02020500000000000000" pitchFamily="18" charset="-120"/>
                        <a:cs typeface="Times New Roman" panose="02020603050405020304" pitchFamily="18" charset="0"/>
                      </a:endParaRPr>
                    </a:p>
                  </a:txBody>
                  <a:tcPr marL="62697" marR="6269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5DCF7"/>
                    </a:solidFill>
                  </a:tcPr>
                </a:tc>
                <a:extLst>
                  <a:ext uri="{0D108BD9-81ED-4DB2-BD59-A6C34878D82A}">
                    <a16:rowId xmlns:a16="http://schemas.microsoft.com/office/drawing/2014/main" val="1999372510"/>
                  </a:ext>
                </a:extLst>
              </a:tr>
              <a:tr h="767490">
                <a:tc>
                  <a:txBody>
                    <a:bodyPr/>
                    <a:lstStyle/>
                    <a:p>
                      <a:pPr>
                        <a:lnSpc>
                          <a:spcPct val="115000"/>
                        </a:lnSpc>
                        <a:spcAft>
                          <a:spcPts val="800"/>
                        </a:spcAft>
                        <a:buNone/>
                      </a:pPr>
                      <a:r>
                        <a:rPr lang="zh-TW" sz="2400" kern="100" dirty="0">
                          <a:solidFill>
                            <a:srgbClr val="000000"/>
                          </a:solidFill>
                          <a:effectLst/>
                          <a:latin typeface="Aptos" panose="020B0004020202020204" pitchFamily="34" charset="0"/>
                          <a:ea typeface="新細明體" panose="02020500000000000000" pitchFamily="18" charset="-120"/>
                          <a:cs typeface="Times New Roman" panose="02020603050405020304" pitchFamily="18" charset="0"/>
                        </a:rPr>
                        <a:t>目標</a:t>
                      </a:r>
                      <a:endParaRPr lang="zh-TW" sz="2400" kern="100" dirty="0">
                        <a:effectLst/>
                        <a:latin typeface="Aptos" panose="020B0004020202020204" pitchFamily="34" charset="0"/>
                        <a:ea typeface="新細明體" panose="02020500000000000000" pitchFamily="18" charset="-120"/>
                        <a:cs typeface="Times New Roman" panose="02020603050405020304" pitchFamily="18" charset="0"/>
                      </a:endParaRPr>
                    </a:p>
                  </a:txBody>
                  <a:tcPr marL="62697" marR="6269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DD873"/>
                    </a:solidFill>
                  </a:tcPr>
                </a:tc>
                <a:tc>
                  <a:txBody>
                    <a:bodyPr/>
                    <a:lstStyle/>
                    <a:p>
                      <a:pPr>
                        <a:lnSpc>
                          <a:spcPct val="115000"/>
                        </a:lnSpc>
                        <a:spcAft>
                          <a:spcPts val="800"/>
                        </a:spcAft>
                        <a:buNone/>
                      </a:pPr>
                      <a:r>
                        <a:rPr lang="zh-TW" sz="2400" kern="100">
                          <a:solidFill>
                            <a:srgbClr val="000000"/>
                          </a:solidFill>
                          <a:effectLst/>
                          <a:latin typeface="Aptos" panose="020B0004020202020204" pitchFamily="34" charset="0"/>
                          <a:ea typeface="新細明體" panose="02020500000000000000" pitchFamily="18" charset="-120"/>
                          <a:cs typeface="Times New Roman" panose="02020603050405020304" pitchFamily="18" charset="0"/>
                        </a:rPr>
                        <a:t>在問題行為與學習困難發生之前，先給予支持，減少發生率。</a:t>
                      </a:r>
                      <a:endParaRPr lang="zh-TW" sz="2400" kern="100">
                        <a:effectLst/>
                        <a:latin typeface="Aptos" panose="020B0004020202020204" pitchFamily="34" charset="0"/>
                        <a:ea typeface="新細明體" panose="02020500000000000000" pitchFamily="18" charset="-120"/>
                        <a:cs typeface="Times New Roman" panose="02020603050405020304" pitchFamily="18" charset="0"/>
                      </a:endParaRPr>
                    </a:p>
                  </a:txBody>
                  <a:tcPr marL="62697" marR="6269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3E5A1"/>
                    </a:solidFill>
                  </a:tcPr>
                </a:tc>
                <a:extLst>
                  <a:ext uri="{0D108BD9-81ED-4DB2-BD59-A6C34878D82A}">
                    <a16:rowId xmlns:a16="http://schemas.microsoft.com/office/drawing/2014/main" val="2309320279"/>
                  </a:ext>
                </a:extLst>
              </a:tr>
              <a:tr h="862831">
                <a:tc rowSpan="3">
                  <a:txBody>
                    <a:bodyPr/>
                    <a:lstStyle/>
                    <a:p>
                      <a:pPr algn="just">
                        <a:lnSpc>
                          <a:spcPct val="115000"/>
                        </a:lnSpc>
                        <a:spcAft>
                          <a:spcPts val="800"/>
                        </a:spcAft>
                        <a:buNone/>
                      </a:pPr>
                      <a:r>
                        <a:rPr lang="zh-TW" sz="2400" kern="100" dirty="0">
                          <a:solidFill>
                            <a:srgbClr val="000000"/>
                          </a:solidFill>
                          <a:effectLst/>
                          <a:latin typeface="Aptos" panose="020B0004020202020204" pitchFamily="34" charset="0"/>
                          <a:ea typeface="新細明體" panose="02020500000000000000" pitchFamily="18" charset="-120"/>
                          <a:cs typeface="Times New Roman" panose="02020603050405020304" pitchFamily="18" charset="0"/>
                        </a:rPr>
                        <a:t>三層架構</a:t>
                      </a:r>
                      <a:endParaRPr lang="zh-TW" sz="2400" kern="100" dirty="0">
                        <a:effectLst/>
                        <a:latin typeface="Aptos" panose="020B0004020202020204" pitchFamily="34" charset="0"/>
                        <a:ea typeface="新細明體" panose="02020500000000000000" pitchFamily="18" charset="-120"/>
                        <a:cs typeface="Times New Roman" panose="02020603050405020304" pitchFamily="18" charset="0"/>
                      </a:endParaRPr>
                    </a:p>
                  </a:txBody>
                  <a:tcPr marL="62697" marR="6269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AE2D5"/>
                    </a:solidFill>
                  </a:tcPr>
                </a:tc>
                <a:tc>
                  <a:txBody>
                    <a:bodyPr/>
                    <a:lstStyle/>
                    <a:p>
                      <a:pPr>
                        <a:lnSpc>
                          <a:spcPct val="115000"/>
                        </a:lnSpc>
                        <a:spcAft>
                          <a:spcPts val="800"/>
                        </a:spcAft>
                        <a:buNone/>
                      </a:pPr>
                      <a:r>
                        <a:rPr lang="en-US" sz="2400" kern="100" dirty="0">
                          <a:effectLst/>
                          <a:latin typeface="Aptos" panose="020B0004020202020204" pitchFamily="34" charset="0"/>
                          <a:ea typeface="新細明體" panose="02020500000000000000" pitchFamily="18" charset="-120"/>
                          <a:cs typeface="Times New Roman" panose="02020603050405020304" pitchFamily="18" charset="0"/>
                        </a:rPr>
                        <a:t>1.</a:t>
                      </a:r>
                      <a:r>
                        <a:rPr lang="zh-TW" sz="2400" kern="100" dirty="0">
                          <a:solidFill>
                            <a:srgbClr val="000000"/>
                          </a:solidFill>
                          <a:effectLst/>
                          <a:latin typeface="Aptos" panose="020B0004020202020204" pitchFamily="34" charset="0"/>
                          <a:ea typeface="新細明體" panose="02020500000000000000" pitchFamily="18" charset="-120"/>
                          <a:cs typeface="Times New Roman" panose="02020603050405020304" pitchFamily="18" charset="0"/>
                        </a:rPr>
                        <a:t>第一層：</a:t>
                      </a:r>
                      <a:r>
                        <a:rPr lang="zh-TW" sz="2400" kern="100" dirty="0">
                          <a:solidFill>
                            <a:srgbClr val="000000"/>
                          </a:solidFill>
                          <a:effectLst/>
                          <a:highlight>
                            <a:srgbClr val="00FFFF"/>
                          </a:highlight>
                          <a:latin typeface="Aptos" panose="020B0004020202020204" pitchFamily="34" charset="0"/>
                          <a:ea typeface="新細明體" panose="02020500000000000000" pitchFamily="18" charset="-120"/>
                          <a:cs typeface="Times New Roman" panose="02020603050405020304" pitchFamily="18" charset="0"/>
                        </a:rPr>
                        <a:t>普遍支持</a:t>
                      </a:r>
                      <a:endParaRPr lang="zh-TW" sz="2400" kern="100" dirty="0">
                        <a:effectLst/>
                        <a:highlight>
                          <a:srgbClr val="00FFFF"/>
                        </a:highlight>
                        <a:latin typeface="Aptos" panose="020B0004020202020204" pitchFamily="34" charset="0"/>
                        <a:ea typeface="新細明體" panose="02020500000000000000" pitchFamily="18" charset="-120"/>
                        <a:cs typeface="Times New Roman" panose="02020603050405020304" pitchFamily="18" charset="0"/>
                      </a:endParaRPr>
                    </a:p>
                    <a:p>
                      <a:pPr>
                        <a:lnSpc>
                          <a:spcPct val="115000"/>
                        </a:lnSpc>
                        <a:spcAft>
                          <a:spcPts val="800"/>
                        </a:spcAft>
                        <a:buNone/>
                      </a:pPr>
                      <a:r>
                        <a:rPr lang="zh-TW" sz="2400" kern="100" dirty="0">
                          <a:effectLst/>
                          <a:latin typeface="Aptos" panose="020B0004020202020204" pitchFamily="34" charset="0"/>
                          <a:ea typeface="新細明體" panose="02020500000000000000" pitchFamily="18" charset="-120"/>
                          <a:cs typeface="Times New Roman" panose="02020603050405020304" pitchFamily="18" charset="0"/>
                        </a:rPr>
                        <a:t>（所有幼生適用）。</a:t>
                      </a:r>
                    </a:p>
                  </a:txBody>
                  <a:tcPr marL="62697" marR="6269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901888624"/>
                  </a:ext>
                </a:extLst>
              </a:tr>
              <a:tr h="372781">
                <a:tc vMerge="1">
                  <a:txBody>
                    <a:bodyPr/>
                    <a:lstStyle/>
                    <a:p>
                      <a:endParaRPr lang="zh-TW" altLang="en-US"/>
                    </a:p>
                  </a:txBody>
                  <a:tcPr/>
                </a:tc>
                <a:tc>
                  <a:txBody>
                    <a:bodyPr/>
                    <a:lstStyle/>
                    <a:p>
                      <a:pPr>
                        <a:lnSpc>
                          <a:spcPct val="115000"/>
                        </a:lnSpc>
                        <a:spcAft>
                          <a:spcPts val="800"/>
                        </a:spcAft>
                        <a:buNone/>
                      </a:pPr>
                      <a:r>
                        <a:rPr lang="en-US" sz="2400" kern="100" dirty="0">
                          <a:solidFill>
                            <a:srgbClr val="000000"/>
                          </a:solidFill>
                          <a:effectLst/>
                          <a:latin typeface="Aptos" panose="020B0004020202020204" pitchFamily="34" charset="0"/>
                          <a:ea typeface="新細明體" panose="02020500000000000000" pitchFamily="18" charset="-120"/>
                          <a:cs typeface="Times New Roman" panose="02020603050405020304" pitchFamily="18" charset="0"/>
                        </a:rPr>
                        <a:t>2.</a:t>
                      </a:r>
                      <a:r>
                        <a:rPr lang="zh-TW" sz="2400" kern="100" dirty="0">
                          <a:solidFill>
                            <a:srgbClr val="000000"/>
                          </a:solidFill>
                          <a:effectLst/>
                          <a:latin typeface="Aptos" panose="020B0004020202020204" pitchFamily="34" charset="0"/>
                          <a:ea typeface="新細明體" panose="02020500000000000000" pitchFamily="18" charset="-120"/>
                          <a:cs typeface="Times New Roman" panose="02020603050405020304" pitchFamily="18" charset="0"/>
                        </a:rPr>
                        <a:t>第二層：</a:t>
                      </a:r>
                      <a:r>
                        <a:rPr lang="zh-TW" sz="2400" kern="100" dirty="0">
                          <a:solidFill>
                            <a:srgbClr val="000000"/>
                          </a:solidFill>
                          <a:effectLst/>
                          <a:highlight>
                            <a:srgbClr val="00FFFF"/>
                          </a:highlight>
                          <a:latin typeface="Aptos" panose="020B0004020202020204" pitchFamily="34" charset="0"/>
                          <a:ea typeface="新細明體" panose="02020500000000000000" pitchFamily="18" charset="-120"/>
                          <a:cs typeface="Times New Roman" panose="02020603050405020304" pitchFamily="18" charset="0"/>
                        </a:rPr>
                        <a:t>額外個別化支持</a:t>
                      </a:r>
                      <a:r>
                        <a:rPr lang="zh-TW" sz="2400" kern="100" dirty="0">
                          <a:effectLst/>
                          <a:latin typeface="Aptos" panose="020B0004020202020204" pitchFamily="34" charset="0"/>
                          <a:ea typeface="新細明體" panose="02020500000000000000" pitchFamily="18" charset="-120"/>
                          <a:cs typeface="Times New Roman" panose="02020603050405020304" pitchFamily="18" charset="0"/>
                        </a:rPr>
                        <a:t>。</a:t>
                      </a:r>
                    </a:p>
                  </a:txBody>
                  <a:tcPr marL="62697" marR="6269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455904911"/>
                  </a:ext>
                </a:extLst>
              </a:tr>
              <a:tr h="767490">
                <a:tc vMerge="1">
                  <a:txBody>
                    <a:bodyPr/>
                    <a:lstStyle/>
                    <a:p>
                      <a:endParaRPr lang="zh-TW" altLang="en-US"/>
                    </a:p>
                  </a:txBody>
                  <a:tcPr/>
                </a:tc>
                <a:tc>
                  <a:txBody>
                    <a:bodyPr/>
                    <a:lstStyle/>
                    <a:p>
                      <a:pPr>
                        <a:lnSpc>
                          <a:spcPct val="115000"/>
                        </a:lnSpc>
                        <a:spcAft>
                          <a:spcPts val="800"/>
                        </a:spcAft>
                        <a:buNone/>
                      </a:pPr>
                      <a:r>
                        <a:rPr lang="en-US" sz="2400" kern="100" dirty="0">
                          <a:effectLst/>
                          <a:latin typeface="Aptos" panose="020B0004020202020204" pitchFamily="34" charset="0"/>
                          <a:ea typeface="新細明體" panose="02020500000000000000" pitchFamily="18" charset="-120"/>
                          <a:cs typeface="Times New Roman" panose="02020603050405020304" pitchFamily="18" charset="0"/>
                        </a:rPr>
                        <a:t>3</a:t>
                      </a:r>
                      <a:r>
                        <a:rPr lang="en-US" sz="2400" kern="100" dirty="0">
                          <a:solidFill>
                            <a:srgbClr val="000000"/>
                          </a:solidFill>
                          <a:effectLst/>
                          <a:latin typeface="Aptos" panose="020B0004020202020204" pitchFamily="34" charset="0"/>
                          <a:ea typeface="新細明體" panose="02020500000000000000" pitchFamily="18" charset="-120"/>
                          <a:cs typeface="Times New Roman" panose="02020603050405020304" pitchFamily="18" charset="0"/>
                        </a:rPr>
                        <a:t>.</a:t>
                      </a:r>
                      <a:r>
                        <a:rPr lang="zh-TW" sz="2400" kern="100" dirty="0">
                          <a:solidFill>
                            <a:srgbClr val="000000"/>
                          </a:solidFill>
                          <a:effectLst/>
                          <a:latin typeface="Aptos" panose="020B0004020202020204" pitchFamily="34" charset="0"/>
                          <a:ea typeface="新細明體" panose="02020500000000000000" pitchFamily="18" charset="-120"/>
                          <a:cs typeface="Times New Roman" panose="02020603050405020304" pitchFamily="18" charset="0"/>
                        </a:rPr>
                        <a:t>第三層：</a:t>
                      </a:r>
                      <a:r>
                        <a:rPr lang="zh-TW" sz="2400" kern="100" dirty="0">
                          <a:solidFill>
                            <a:srgbClr val="000000"/>
                          </a:solidFill>
                          <a:effectLst/>
                          <a:highlight>
                            <a:srgbClr val="00FFFF"/>
                          </a:highlight>
                          <a:latin typeface="Aptos" panose="020B0004020202020204" pitchFamily="34" charset="0"/>
                          <a:ea typeface="新細明體" panose="02020500000000000000" pitchFamily="18" charset="-120"/>
                          <a:cs typeface="Times New Roman" panose="02020603050405020304" pitchFamily="18" charset="0"/>
                        </a:rPr>
                        <a:t>針對特殊需求幼生的高密度個別化支持</a:t>
                      </a:r>
                      <a:endParaRPr lang="zh-TW" sz="2400" kern="100" dirty="0">
                        <a:effectLst/>
                        <a:highlight>
                          <a:srgbClr val="00FFFF"/>
                        </a:highlight>
                        <a:latin typeface="Aptos" panose="020B0004020202020204" pitchFamily="34" charset="0"/>
                        <a:ea typeface="新細明體" panose="02020500000000000000" pitchFamily="18" charset="-120"/>
                        <a:cs typeface="Times New Roman" panose="02020603050405020304" pitchFamily="18" charset="0"/>
                      </a:endParaRPr>
                    </a:p>
                  </a:txBody>
                  <a:tcPr marL="62697" marR="6269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94287192"/>
                  </a:ext>
                </a:extLst>
              </a:tr>
            </a:tbl>
          </a:graphicData>
        </a:graphic>
      </p:graphicFrame>
    </p:spTree>
    <p:extLst>
      <p:ext uri="{BB962C8B-B14F-4D97-AF65-F5344CB8AC3E}">
        <p14:creationId xmlns:p14="http://schemas.microsoft.com/office/powerpoint/2010/main" val="288794059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標題 2">
            <a:extLst>
              <a:ext uri="{FF2B5EF4-FFF2-40B4-BE49-F238E27FC236}">
                <a16:creationId xmlns:a16="http://schemas.microsoft.com/office/drawing/2014/main" id="{C799C7D8-4338-D7B6-B57F-4972EC79ED50}"/>
              </a:ext>
            </a:extLst>
          </p:cNvPr>
          <p:cNvSpPr>
            <a:spLocks noGrp="1"/>
          </p:cNvSpPr>
          <p:nvPr>
            <p:ph type="title"/>
          </p:nvPr>
        </p:nvSpPr>
        <p:spPr>
          <a:xfrm>
            <a:off x="457200" y="188640"/>
            <a:ext cx="8435280" cy="1075258"/>
          </a:xfrm>
        </p:spPr>
        <p:style>
          <a:lnRef idx="3">
            <a:schemeClr val="lt1"/>
          </a:lnRef>
          <a:fillRef idx="1">
            <a:schemeClr val="accent6"/>
          </a:fillRef>
          <a:effectRef idx="1">
            <a:schemeClr val="accent6"/>
          </a:effectRef>
          <a:fontRef idx="minor">
            <a:schemeClr val="lt1"/>
          </a:fontRef>
        </p:style>
        <p:txBody>
          <a:bodyPr>
            <a:noAutofit/>
          </a:bodyPr>
          <a:lstStyle/>
          <a:p>
            <a:r>
              <a:rPr lang="zh-TW" altLang="zh-TW" sz="3800" b="1" kern="100" dirty="0">
                <a:latin typeface="Calibri" panose="020F0502020204030204" pitchFamily="34" charset="0"/>
                <a:ea typeface="標楷體" panose="03000509000000000000" pitchFamily="65" charset="-120"/>
                <a:cs typeface="Times New Roman" panose="02020603050405020304" pitchFamily="18" charset="0"/>
              </a:rPr>
              <a:t>三、類融合活動的核心理論及活動內容</a:t>
            </a:r>
            <a:endParaRPr lang="zh-TW" altLang="en-US" sz="3800" dirty="0">
              <a:latin typeface="標楷體" panose="03000509000000000000" pitchFamily="65" charset="-120"/>
              <a:ea typeface="標楷體" panose="03000509000000000000" pitchFamily="65" charset="-120"/>
            </a:endParaRPr>
          </a:p>
        </p:txBody>
      </p:sp>
      <p:pic>
        <p:nvPicPr>
          <p:cNvPr id="5" name="內容版面配置區 4">
            <a:extLst>
              <a:ext uri="{FF2B5EF4-FFF2-40B4-BE49-F238E27FC236}">
                <a16:creationId xmlns:a16="http://schemas.microsoft.com/office/drawing/2014/main" id="{D6B5BC5D-E164-535E-48DB-59CB3287F4DB}"/>
              </a:ext>
            </a:extLst>
          </p:cNvPr>
          <p:cNvPicPr>
            <a:picLocks noGrp="1" noChangeAspect="1"/>
          </p:cNvPicPr>
          <p:nvPr>
            <p:ph idx="1"/>
          </p:nvPr>
        </p:nvPicPr>
        <p:blipFill>
          <a:blip r:embed="rId2">
            <a:extLst>
              <a:ext uri="{BEBA8EAE-BF5A-486C-A8C5-ECC9F3942E4B}">
                <a14:imgProps xmlns:a14="http://schemas.microsoft.com/office/drawing/2010/main">
                  <a14:imgLayer r:embed="rId3">
                    <a14:imgEffect>
                      <a14:saturation sat="300000"/>
                    </a14:imgEffect>
                  </a14:imgLayer>
                </a14:imgProps>
              </a:ext>
              <a:ext uri="{28A0092B-C50C-407E-A947-70E740481C1C}">
                <a14:useLocalDpi xmlns:a14="http://schemas.microsoft.com/office/drawing/2010/main" val="0"/>
              </a:ext>
            </a:extLst>
          </a:blip>
          <a:stretch>
            <a:fillRect/>
          </a:stretch>
        </p:blipFill>
        <p:spPr>
          <a:xfrm>
            <a:off x="457201" y="1417638"/>
            <a:ext cx="8229600" cy="5165724"/>
          </a:xfrm>
        </p:spPr>
      </p:pic>
      <p:sp>
        <p:nvSpPr>
          <p:cNvPr id="6" name="矩形 5">
            <a:extLst>
              <a:ext uri="{FF2B5EF4-FFF2-40B4-BE49-F238E27FC236}">
                <a16:creationId xmlns:a16="http://schemas.microsoft.com/office/drawing/2014/main" id="{567BB49E-BF61-AABF-BFC6-0E25E186A699}"/>
              </a:ext>
            </a:extLst>
          </p:cNvPr>
          <p:cNvSpPr/>
          <p:nvPr/>
        </p:nvSpPr>
        <p:spPr>
          <a:xfrm>
            <a:off x="467543" y="1484784"/>
            <a:ext cx="8219255" cy="4968552"/>
          </a:xfrm>
          <a:prstGeom prst="rect">
            <a:avLst/>
          </a:prstGeom>
        </p:spPr>
        <p:style>
          <a:lnRef idx="2">
            <a:schemeClr val="accent5">
              <a:shade val="15000"/>
            </a:schemeClr>
          </a:lnRef>
          <a:fillRef idx="1">
            <a:schemeClr val="accent5"/>
          </a:fillRef>
          <a:effectRef idx="0">
            <a:schemeClr val="accent5"/>
          </a:effectRef>
          <a:fontRef idx="minor">
            <a:schemeClr val="lt1"/>
          </a:fontRef>
        </p:style>
        <p:txBody>
          <a:bodyPr rtlCol="0" anchor="ctr"/>
          <a:lstStyle/>
          <a:p>
            <a:r>
              <a:rPr lang="zh-TW" altLang="en-US" sz="2800" b="1" dirty="0">
                <a:hlinkClick r:id="rId4" action="ppaction://hlinkfile"/>
              </a:rPr>
              <a:t>啟明學校幼兒部兩班多層次類融合教學之運行圖</a:t>
            </a:r>
            <a:endParaRPr lang="en-US" altLang="zh-TW" sz="2800" b="1" dirty="0"/>
          </a:p>
          <a:p>
            <a:endParaRPr lang="en-US" altLang="zh-TW" sz="2800" b="1" dirty="0"/>
          </a:p>
          <a:p>
            <a:endParaRPr lang="en-US" altLang="zh-TW" sz="2500" b="1" dirty="0"/>
          </a:p>
          <a:p>
            <a:endParaRPr lang="en-US" altLang="zh-TW" sz="2500" b="1" dirty="0"/>
          </a:p>
          <a:p>
            <a:endParaRPr lang="en-US" altLang="zh-TW" sz="2500" b="1" dirty="0"/>
          </a:p>
          <a:p>
            <a:endParaRPr lang="en-US" altLang="zh-TW" sz="2500" b="1" dirty="0"/>
          </a:p>
          <a:p>
            <a:endParaRPr lang="en-US" altLang="zh-TW" sz="2500" b="1" dirty="0"/>
          </a:p>
          <a:p>
            <a:endParaRPr lang="en-US" altLang="zh-TW" sz="2500" b="1" dirty="0"/>
          </a:p>
          <a:p>
            <a:endParaRPr lang="en-US" altLang="zh-TW" sz="2500" b="1" dirty="0"/>
          </a:p>
          <a:p>
            <a:endParaRPr lang="en-US" altLang="zh-TW" sz="2500" b="1" dirty="0"/>
          </a:p>
          <a:p>
            <a:endParaRPr lang="en-US" altLang="zh-TW" sz="2500" b="1" dirty="0"/>
          </a:p>
          <a:p>
            <a:endParaRPr lang="zh-TW" altLang="zh-TW" sz="2500" b="1" dirty="0"/>
          </a:p>
        </p:txBody>
      </p:sp>
      <p:pic>
        <p:nvPicPr>
          <p:cNvPr id="2" name="圖片 1">
            <a:extLst>
              <a:ext uri="{FF2B5EF4-FFF2-40B4-BE49-F238E27FC236}">
                <a16:creationId xmlns:a16="http://schemas.microsoft.com/office/drawing/2014/main" id="{85832359-FC1E-85B8-D035-DCA7FCFA6097}"/>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907704" y="2132856"/>
            <a:ext cx="5544616" cy="4097917"/>
          </a:xfrm>
          <a:prstGeom prst="rect">
            <a:avLst/>
          </a:prstGeom>
        </p:spPr>
      </p:pic>
    </p:spTree>
    <p:extLst>
      <p:ext uri="{BB962C8B-B14F-4D97-AF65-F5344CB8AC3E}">
        <p14:creationId xmlns:p14="http://schemas.microsoft.com/office/powerpoint/2010/main" val="276118185"/>
      </p:ext>
    </p:extLst>
  </p:cSld>
  <p:clrMapOvr>
    <a:masterClrMapping/>
  </p:clrMapOvr>
</p:sld>
</file>

<file path=ppt/theme/theme1.xml><?xml version="1.0" encoding="utf-8"?>
<a:theme xmlns:a="http://schemas.openxmlformats.org/drawingml/2006/main" name="Office 佈景主題">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2929</TotalTime>
  <Words>2009</Words>
  <Application>Microsoft Office PowerPoint</Application>
  <PresentationFormat>如螢幕大小 (4:3)</PresentationFormat>
  <Paragraphs>255</Paragraphs>
  <Slides>22</Slides>
  <Notes>0</Notes>
  <HiddenSlides>0</HiddenSlides>
  <MMClips>0</MMClips>
  <ScaleCrop>false</ScaleCrop>
  <HeadingPairs>
    <vt:vector size="6" baseType="variant">
      <vt:variant>
        <vt:lpstr>使用字型</vt:lpstr>
      </vt:variant>
      <vt:variant>
        <vt:i4>6</vt:i4>
      </vt:variant>
      <vt:variant>
        <vt:lpstr>佈景主題</vt:lpstr>
      </vt:variant>
      <vt:variant>
        <vt:i4>1</vt:i4>
      </vt:variant>
      <vt:variant>
        <vt:lpstr>投影片標題</vt:lpstr>
      </vt:variant>
      <vt:variant>
        <vt:i4>22</vt:i4>
      </vt:variant>
    </vt:vector>
  </HeadingPairs>
  <TitlesOfParts>
    <vt:vector size="29" baseType="lpstr">
      <vt:lpstr>新細明體</vt:lpstr>
      <vt:lpstr>標楷體</vt:lpstr>
      <vt:lpstr>Aptos</vt:lpstr>
      <vt:lpstr>Arial</vt:lpstr>
      <vt:lpstr>Calibri</vt:lpstr>
      <vt:lpstr>Wingdings</vt:lpstr>
      <vt:lpstr>Office 佈景主題</vt:lpstr>
      <vt:lpstr>淺談學前視障及集中式特教兩班多層次支持之類融合教育為例 請翻開P169</vt:lpstr>
      <vt:lpstr>一、前言</vt:lpstr>
      <vt:lpstr>一、前言</vt:lpstr>
      <vt:lpstr>一、前言</vt:lpstr>
      <vt:lpstr>二、建造類融合教育有利的條件</vt:lpstr>
      <vt:lpstr>二、建造類融合教育有利的條件</vt:lpstr>
      <vt:lpstr>二、建造類融合教育有利的條件</vt:lpstr>
      <vt:lpstr>三、類融合活動的核心理論及活動內容</vt:lpstr>
      <vt:lpstr>三、類融合活動的核心理論及活動內容</vt:lpstr>
      <vt:lpstr>三、類融合活動的核心理論及活動內容</vt:lpstr>
      <vt:lpstr>三、類融合活動的核心理論及活動內容</vt:lpstr>
      <vt:lpstr>三、類融合活動的核心理論及活動內容</vt:lpstr>
      <vt:lpstr>三、類融合活動的核心理論及活動內容</vt:lpstr>
      <vt:lpstr>三、類融合活動的核心理論及活動內容</vt:lpstr>
      <vt:lpstr>三、類融合活動的核心理論及活動內容</vt:lpstr>
      <vt:lpstr>三、類融合活動的核心理論及活動內容</vt:lpstr>
      <vt:lpstr>三、類融合活動的核心理論及活動內容</vt:lpstr>
      <vt:lpstr>三、類融合活動的核心理論及活動內容</vt:lpstr>
      <vt:lpstr>三、類融合活動的核心理論及活動內容</vt:lpstr>
      <vt:lpstr>四、結論與建議 P174-175</vt:lpstr>
      <vt:lpstr>四、結論與建議 P174-175</vt:lpstr>
      <vt:lpstr>十、感謝與會專家學者們的聆聽</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簡報</dc:title>
  <dc:creator>user</dc:creator>
  <cp:lastModifiedBy>文吟 羅</cp:lastModifiedBy>
  <cp:revision>142</cp:revision>
  <dcterms:created xsi:type="dcterms:W3CDTF">2019-06-25T11:56:17Z</dcterms:created>
  <dcterms:modified xsi:type="dcterms:W3CDTF">2025-09-09T21:07:45Z</dcterms:modified>
</cp:coreProperties>
</file>