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2094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468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91440" rIns="45720" bIns="9144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8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91440" rIns="45720" bIns="9144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2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0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103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79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>
                    <a:lumMod val="9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219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34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25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0"/>
            <a:ext cx="303809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0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1">
              <a:lumMod val="50000"/>
              <a:lumOff val="5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3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4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" y="6400800"/>
            <a:ext cx="9143989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0786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media" Target="../media/media2.wav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4" Type="http://schemas.openxmlformats.org/officeDocument/2006/relationships/audio" Target="../media/media2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4640" y="-490728"/>
            <a:ext cx="8361680" cy="3680968"/>
          </a:xfrm>
        </p:spPr>
        <p:txBody>
          <a:bodyPr>
            <a:normAutofit/>
          </a:bodyPr>
          <a:lstStyle/>
          <a:p>
            <a:pPr algn="ctr"/>
            <a:r>
              <a:rPr sz="4400" dirty="0" err="1"/>
              <a:t>臺灣本土語言點字系統之研究</a:t>
            </a:r>
            <a:br>
              <a:rPr lang="en-US" sz="4400" dirty="0"/>
            </a:br>
            <a:r>
              <a:rPr lang="en-US" sz="2000" dirty="0" err="1"/>
              <a:t>tâi-uân</a:t>
            </a:r>
            <a:r>
              <a:rPr lang="en-US" sz="2000" dirty="0"/>
              <a:t> </a:t>
            </a:r>
            <a:r>
              <a:rPr lang="en-US" sz="2000" dirty="0" err="1"/>
              <a:t>pún-thóo</a:t>
            </a:r>
            <a:r>
              <a:rPr lang="en-US" sz="2000" dirty="0"/>
              <a:t> </a:t>
            </a:r>
            <a:r>
              <a:rPr lang="en-US" sz="2000" dirty="0" err="1"/>
              <a:t>gí-giân</a:t>
            </a:r>
            <a:r>
              <a:rPr lang="en-US" sz="2000" dirty="0"/>
              <a:t> </a:t>
            </a:r>
            <a:r>
              <a:rPr lang="en-US" sz="2000" dirty="0" err="1"/>
              <a:t>tiám-jī</a:t>
            </a:r>
            <a:r>
              <a:rPr lang="en-US" sz="2000" dirty="0"/>
              <a:t> </a:t>
            </a:r>
            <a:r>
              <a:rPr lang="en-US" sz="2000" dirty="0" err="1"/>
              <a:t>hē-thóng</a:t>
            </a:r>
            <a:r>
              <a:rPr lang="en-US" sz="2000" dirty="0"/>
              <a:t> </a:t>
            </a:r>
            <a:r>
              <a:rPr lang="en-US" sz="2000" dirty="0" err="1"/>
              <a:t>tsi</a:t>
            </a:r>
            <a:r>
              <a:rPr lang="en-US" sz="2000" dirty="0"/>
              <a:t> </a:t>
            </a:r>
            <a:r>
              <a:rPr lang="en-US" sz="2000" dirty="0" err="1"/>
              <a:t>gián-kiù</a:t>
            </a:r>
            <a:br>
              <a:rPr lang="en-US" sz="2000" dirty="0"/>
            </a:br>
            <a:r>
              <a:rPr lang="en-US" sz="2000" dirty="0"/>
              <a:t>⠙⠜⠆⠻⠆⠀⠏⠌⠂⠞⠪⠂⠀⠛⠊⠂⠛⠲⠆⠀⠙⠿⠂⠚⠊⠒⠀⠓⠑⠒⠞⠯⠂⠀⠡⠊⠤⠀⠛⠲⠂⠟⠱⠄</a:t>
            </a:r>
            <a:br>
              <a:rPr lang="en-US" sz="2000" dirty="0"/>
            </a:br>
            <a:r>
              <a:rPr lang="en-US" altLang="zh-TW" sz="2000" dirty="0" err="1"/>
              <a:t>toi</a:t>
            </a:r>
            <a:r>
              <a:rPr lang="en-US" altLang="zh-TW" sz="2000" dirty="0"/>
              <a:t>ˇ vanˊ bunˋ </a:t>
            </a:r>
            <a:r>
              <a:rPr lang="en-US" altLang="zh-TW" sz="2000" dirty="0" err="1"/>
              <a:t>tu</a:t>
            </a:r>
            <a:r>
              <a:rPr lang="en-US" altLang="zh-TW" sz="2000" dirty="0"/>
              <a:t>ˋ </a:t>
            </a:r>
            <a:r>
              <a:rPr lang="en-US" altLang="zh-TW" sz="2000" dirty="0" err="1"/>
              <a:t>ngi</a:t>
            </a:r>
            <a:r>
              <a:rPr lang="en-US" altLang="zh-TW" sz="2000" dirty="0"/>
              <a:t>ˊ </a:t>
            </a:r>
            <a:r>
              <a:rPr lang="en-US" altLang="zh-TW" sz="2000" dirty="0" err="1"/>
              <a:t>ngien</a:t>
            </a:r>
            <a:r>
              <a:rPr lang="en-US" altLang="zh-TW" sz="2000" dirty="0"/>
              <a:t>ˇ diamˋ </a:t>
            </a:r>
            <a:r>
              <a:rPr lang="en-US" altLang="zh-TW" sz="2000" dirty="0" err="1"/>
              <a:t>sii</a:t>
            </a:r>
            <a:r>
              <a:rPr lang="en-US" altLang="zh-TW" sz="2000" dirty="0"/>
              <a:t>ˋ ne tungˋ </a:t>
            </a:r>
            <a:r>
              <a:rPr lang="en-US" altLang="zh-TW" sz="2000" dirty="0" err="1"/>
              <a:t>zii</a:t>
            </a:r>
            <a:r>
              <a:rPr lang="en-US" altLang="zh-TW" sz="2000" dirty="0"/>
              <a:t>ˊ </a:t>
            </a:r>
            <a:r>
              <a:rPr lang="en-US" altLang="zh-TW" sz="2000" dirty="0" err="1"/>
              <a:t>ngien</a:t>
            </a:r>
            <a:r>
              <a:rPr lang="en-US" altLang="zh-TW" sz="2000" dirty="0"/>
              <a:t>ˊ </a:t>
            </a:r>
            <a:r>
              <a:rPr lang="en-US" altLang="zh-TW" sz="2000" dirty="0" err="1"/>
              <a:t>giu</a:t>
            </a:r>
            <a:br>
              <a:rPr lang="en-US" altLang="zh-TW" sz="2000" dirty="0"/>
            </a:br>
            <a:r>
              <a:rPr lang="en-US" altLang="zh-TW" sz="2000" dirty="0"/>
              <a:t>⠞⠪⠆⠧⠧⠂⠃⠿⠄⠞⠥⠄⠬⠊⠂⠬⠐⠣⠆⠙⠐⠼⠄⠎⠔⠄⠝⠑⠤⠀⠞⠯⠄⠵⠔⠂⠬⠐⠣⠂⠛⠱⠤</a:t>
            </a:r>
            <a:endParaRPr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22960" y="3734261"/>
            <a:ext cx="7543800" cy="1143000"/>
          </a:xfrm>
        </p:spPr>
        <p:txBody>
          <a:bodyPr/>
          <a:lstStyle/>
          <a:p>
            <a:pPr algn="ctr"/>
            <a:r>
              <a:rPr dirty="0" err="1"/>
              <a:t>李文煥</a:t>
            </a:r>
            <a:r>
              <a:rPr dirty="0"/>
              <a:t> </a:t>
            </a:r>
            <a:r>
              <a:rPr dirty="0" err="1"/>
              <a:t>博士</a:t>
            </a:r>
            <a:endParaRPr dirty="0"/>
          </a:p>
          <a:p>
            <a:pPr algn="ctr"/>
            <a:r>
              <a:rPr dirty="0" err="1"/>
              <a:t>國立臺南大學</a:t>
            </a:r>
            <a:r>
              <a:rPr dirty="0"/>
              <a:t> </a:t>
            </a:r>
            <a:r>
              <a:rPr dirty="0" err="1"/>
              <a:t>特殊教育學系</a:t>
            </a:r>
            <a:endParaRPr dirty="0"/>
          </a:p>
        </p:txBody>
      </p:sp>
      <p:pic>
        <p:nvPicPr>
          <p:cNvPr id="4" name="10f918f8-999a-4c1f-a5e6-5105ac9d9663">
            <a:hlinkClick r:id="" action="ppaction://media"/>
            <a:extLst>
              <a:ext uri="{FF2B5EF4-FFF2-40B4-BE49-F238E27FC236}">
                <a16:creationId xmlns:a16="http://schemas.microsoft.com/office/drawing/2014/main" id="{986276A2-14DB-149D-4796-0B33D6F536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  <p:pic>
        <p:nvPicPr>
          <p:cNvPr id="5" name="553ed43f-6487-45f7-b5bd-b2e986c58fac">
            <a:hlinkClick r:id="" action="ppaction://media"/>
            <a:extLst>
              <a:ext uri="{FF2B5EF4-FFF2-40B4-BE49-F238E27FC236}">
                <a16:creationId xmlns:a16="http://schemas.microsoft.com/office/drawing/2014/main" id="{8D9DDE57-CB3F-DC82-226F-48BAB2CE9D0A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419600" y="4267661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005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513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研究背景與目的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視障教育長期以國語點字為主，本土語言資源不足</a:t>
            </a:r>
          </a:p>
          <a:p>
            <a:r>
              <a:t>- 台語點字缺乏與現行拼音接軌</a:t>
            </a:r>
          </a:p>
          <a:p>
            <a:r>
              <a:t>- 客語至今無正式點字方案</a:t>
            </a:r>
          </a:p>
          <a:p>
            <a:r>
              <a:t>- 目的：修訂台語點字、研擬客語點字，促進語言平權與資訊無障礙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研究方法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取向：質性研究</a:t>
            </a:r>
          </a:p>
          <a:p>
            <a:r>
              <a:t>- 方法：深度訪談</a:t>
            </a:r>
          </a:p>
          <a:p>
            <a:r>
              <a:t>- 對象：20 位專家（台語組 10 人、客語組 10 人）</a:t>
            </a:r>
          </a:p>
          <a:p>
            <a:r>
              <a:t>- 焦點：拼音、韻母聲調、書寫規則、標點與數字、腔調差異、推動策略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台語點字系統修訂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新增韻母：om、op、uang、uak、eng</a:t>
            </a:r>
            <a:endParaRPr dirty="0"/>
          </a:p>
          <a:p>
            <a:r>
              <a:rPr dirty="0"/>
              <a:t>- </a:t>
            </a:r>
            <a:r>
              <a:rPr dirty="0" err="1"/>
              <a:t>聲調補齊第六聲、第九聲，增設輕聲符號</a:t>
            </a:r>
            <a:endParaRPr dirty="0"/>
          </a:p>
          <a:p>
            <a:r>
              <a:rPr dirty="0"/>
              <a:t>- </a:t>
            </a:r>
            <a:r>
              <a:rPr dirty="0" err="1"/>
              <a:t>拼音對應調整，符合臺羅拼音</a:t>
            </a:r>
            <a:endParaRPr dirty="0"/>
          </a:p>
          <a:p>
            <a:r>
              <a:rPr dirty="0"/>
              <a:t>- </a:t>
            </a:r>
            <a:r>
              <a:rPr dirty="0" err="1"/>
              <a:t>書寫：詞內連寫、詞間空格</a:t>
            </a:r>
            <a:endParaRPr dirty="0"/>
          </a:p>
          <a:p>
            <a:r>
              <a:rPr dirty="0"/>
              <a:t>- </a:t>
            </a:r>
            <a:r>
              <a:rPr dirty="0" err="1"/>
              <a:t>標點與數字全面比照</a:t>
            </a:r>
            <a:r>
              <a:rPr dirty="0"/>
              <a:t> UEB</a:t>
            </a:r>
            <a:r>
              <a:rPr lang="zh-TW" altLang="en-US" dirty="0"/>
              <a:t>（統一英文點字）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客語點字系統研擬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</a:t>
            </a:r>
            <a:r>
              <a:rPr dirty="0" err="1"/>
              <a:t>依教育部《臺灣客語拼音方案》設計</a:t>
            </a:r>
            <a:endParaRPr dirty="0"/>
          </a:p>
          <a:p>
            <a:r>
              <a:rPr dirty="0"/>
              <a:t>- </a:t>
            </a:r>
            <a:r>
              <a:rPr dirty="0" err="1"/>
              <a:t>聲母：以英文字母基礎，利於跨語遷移</a:t>
            </a:r>
            <a:endParaRPr dirty="0"/>
          </a:p>
          <a:p>
            <a:r>
              <a:rPr dirty="0"/>
              <a:t>- </a:t>
            </a:r>
            <a:r>
              <a:rPr dirty="0" err="1"/>
              <a:t>韻母：融合國語點字邏輯，延伸點位</a:t>
            </a:r>
            <a:endParaRPr dirty="0"/>
          </a:p>
          <a:p>
            <a:r>
              <a:rPr dirty="0"/>
              <a:t>- </a:t>
            </a:r>
            <a:r>
              <a:rPr dirty="0" err="1"/>
              <a:t>聲調：六大腔調專屬符號，字字標調</a:t>
            </a:r>
            <a:endParaRPr dirty="0"/>
          </a:p>
          <a:p>
            <a:r>
              <a:rPr dirty="0"/>
              <a:t>- </a:t>
            </a:r>
            <a:r>
              <a:rPr dirty="0" err="1"/>
              <a:t>書寫原則：全詞連寫，標點後空方</a:t>
            </a:r>
            <a:endParaRPr dirty="0"/>
          </a:p>
          <a:p>
            <a:r>
              <a:rPr dirty="0"/>
              <a:t>- </a:t>
            </a:r>
            <a:r>
              <a:rPr dirty="0" err="1"/>
              <a:t>標點與數字比照</a:t>
            </a:r>
            <a:r>
              <a:rPr dirty="0"/>
              <a:t> UEB</a:t>
            </a:r>
            <a:r>
              <a:rPr lang="zh-TW" altLang="en-US" dirty="0"/>
              <a:t>（統一英文點字）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制度與實務建議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政策：重啟盲人點字研究小組，納入本土語言</a:t>
            </a:r>
          </a:p>
          <a:p>
            <a:r>
              <a:t>2. 教材：建置本土語言點字教科書與工具書</a:t>
            </a:r>
          </a:p>
          <a:p>
            <a:r>
              <a:t>3. 師資：培養跨領域專業教師</a:t>
            </a:r>
          </a:p>
          <a:p>
            <a:r>
              <a:t>4. 科技：開發多語點字轉譯與顯示軟體</a:t>
            </a:r>
          </a:p>
          <a:p>
            <a:r>
              <a:t>5. 文化：點字作為母語保存與復振媒介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結論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點字修訂與研擬是語言權、人權、文化權的實踐</a:t>
            </a:r>
          </a:p>
          <a:p>
            <a:r>
              <a:t>- 本土語言點字應朝標準化、教育化、科技化發展</a:t>
            </a:r>
          </a:p>
          <a:p>
            <a:r>
              <a:t>- 讓視障者「摸得到母語」，形塑多語共融的教育環境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61FDA-63D9-E625-84AA-CE561FDA3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9C5F4-3BA2-DA0B-3693-B79D36980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點字轉譯網站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6183E-9B63-579D-0445-D3E92E1F4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4240" y="2062480"/>
            <a:ext cx="2082800" cy="3552614"/>
          </a:xfrm>
        </p:spPr>
        <p:txBody>
          <a:bodyPr/>
          <a:lstStyle/>
          <a:p>
            <a:r>
              <a:rPr lang="zh-TW" altLang="en-US" dirty="0"/>
              <a:t>陽交大台語轉譯</a:t>
            </a:r>
            <a:endParaRPr lang="en-US" altLang="zh-TW" dirty="0"/>
          </a:p>
          <a:p>
            <a:r>
              <a:rPr lang="zh-TW" altLang="en-US" sz="1600" dirty="0"/>
              <a:t>（點字、語音、拼音）</a:t>
            </a:r>
            <a:endParaRPr sz="1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33F234-FF75-5967-E681-145293BFE3AD}"/>
              </a:ext>
            </a:extLst>
          </p:cNvPr>
          <p:cNvSpPr txBox="1">
            <a:spLocks/>
          </p:cNvSpPr>
          <p:nvPr/>
        </p:nvSpPr>
        <p:spPr>
          <a:xfrm>
            <a:off x="3413760" y="2164080"/>
            <a:ext cx="2082800" cy="355261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TW" dirty="0"/>
              <a:t>【</a:t>
            </a:r>
            <a:r>
              <a:rPr lang="zh-TW" altLang="en-US" dirty="0"/>
              <a:t>蕉台點</a:t>
            </a:r>
            <a:r>
              <a:rPr lang="en-US" altLang="zh-TW" dirty="0"/>
              <a:t>】</a:t>
            </a:r>
          </a:p>
          <a:p>
            <a:pPr marL="0" indent="0" algn="ctr">
              <a:buNone/>
            </a:pPr>
            <a:r>
              <a:rPr lang="zh-TW" altLang="en-US" sz="1800" dirty="0"/>
              <a:t>台語點字↔羅馬拼音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378840-BC3B-92BE-F6A6-92725766378C}"/>
              </a:ext>
            </a:extLst>
          </p:cNvPr>
          <p:cNvSpPr txBox="1">
            <a:spLocks/>
          </p:cNvSpPr>
          <p:nvPr/>
        </p:nvSpPr>
        <p:spPr>
          <a:xfrm>
            <a:off x="6136640" y="2164080"/>
            <a:ext cx="2082800" cy="355261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TW" dirty="0"/>
              <a:t>【</a:t>
            </a:r>
            <a:r>
              <a:rPr lang="zh-TW" altLang="en-US" dirty="0"/>
              <a:t>蕉客點</a:t>
            </a:r>
            <a:r>
              <a:rPr lang="en-US" altLang="zh-TW" dirty="0"/>
              <a:t>】</a:t>
            </a:r>
          </a:p>
          <a:p>
            <a:pPr marL="0" indent="0" algn="ctr">
              <a:buNone/>
            </a:pPr>
            <a:r>
              <a:rPr lang="zh-TW" altLang="en-US" sz="1800" dirty="0"/>
              <a:t>客語點字↔羅馬拼音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D8E5B7AD-C1EC-0E7F-3016-5DE30FB242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875" y="3165475"/>
            <a:ext cx="2160000" cy="2160000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1535A563-8D73-39B6-BFFF-73770F7AF2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995" y="3165475"/>
            <a:ext cx="2160000" cy="2160000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7F3D5F86-C491-98D3-2F90-308CB11BA9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6955" y="3165475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93594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E3DA18C2-75F1-4980-A5F0-165F6F71DE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49</TotalTime>
  <Words>262</Words>
  <Application>Microsoft Office PowerPoint</Application>
  <PresentationFormat>如螢幕大小 (4:3)</PresentationFormat>
  <Paragraphs>43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1" baseType="lpstr">
      <vt:lpstr>Calibri</vt:lpstr>
      <vt:lpstr>Calibri Light</vt:lpstr>
      <vt:lpstr>回顧</vt:lpstr>
      <vt:lpstr>臺灣本土語言點字系統之研究 tâi-uân pún-thóo gí-giân tiám-jī hē-thóng tsi gián-kiù ⠙⠜⠆⠻⠆⠀⠏⠌⠂⠞⠪⠂⠀⠛⠊⠂⠛⠲⠆⠀⠙⠿⠂⠚⠊⠒⠀⠓⠑⠒⠞⠯⠂⠀⠡⠊⠤⠀⠛⠲⠂⠟⠱⠄ toiˇ vanˊ bunˋ tuˋ ngiˊ ngienˇ diamˋ siiˋ ne tungˋ ziiˊ ngienˊ giu ⠞⠪⠆⠧⠧⠂⠃⠿⠄⠞⠥⠄⠬⠊⠂⠬⠐⠣⠆⠙⠐⠼⠄⠎⠔⠄⠝⠑⠤⠀⠞⠯⠄⠵⠔⠂⠬⠐⠣⠂⠛⠱⠤</vt:lpstr>
      <vt:lpstr>研究背景與目的</vt:lpstr>
      <vt:lpstr>研究方法</vt:lpstr>
      <vt:lpstr>台語點字系統修訂</vt:lpstr>
      <vt:lpstr>客語點字系統研擬</vt:lpstr>
      <vt:lpstr>制度與實務建議</vt:lpstr>
      <vt:lpstr>結論</vt:lpstr>
      <vt:lpstr>點字轉譯網站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Steven Lee</cp:lastModifiedBy>
  <cp:revision>5</cp:revision>
  <dcterms:created xsi:type="dcterms:W3CDTF">2013-01-27T09:14:16Z</dcterms:created>
  <dcterms:modified xsi:type="dcterms:W3CDTF">2025-09-12T11:44:28Z</dcterms:modified>
  <cp:category/>
</cp:coreProperties>
</file>