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83" r:id="rId5"/>
    <p:sldId id="284" r:id="rId6"/>
    <p:sldId id="285" r:id="rId7"/>
    <p:sldId id="286" r:id="rId8"/>
    <p:sldId id="287" r:id="rId9"/>
    <p:sldId id="260" r:id="rId10"/>
    <p:sldId id="291" r:id="rId11"/>
    <p:sldId id="292" r:id="rId12"/>
    <p:sldId id="293" r:id="rId13"/>
    <p:sldId id="279" r:id="rId14"/>
    <p:sldId id="294" r:id="rId15"/>
    <p:sldId id="290" r:id="rId16"/>
    <p:sldId id="295" r:id="rId17"/>
    <p:sldId id="299" r:id="rId18"/>
    <p:sldId id="268" r:id="rId19"/>
    <p:sldId id="296" r:id="rId20"/>
    <p:sldId id="297" r:id="rId21"/>
    <p:sldId id="289" r:id="rId22"/>
    <p:sldId id="298" r:id="rId23"/>
    <p:sldId id="300" r:id="rId24"/>
    <p:sldId id="301" r:id="rId25"/>
    <p:sldId id="302" r:id="rId26"/>
    <p:sldId id="303" r:id="rId27"/>
    <p:sldId id="304" r:id="rId28"/>
    <p:sldId id="269" r:id="rId29"/>
    <p:sldId id="270" r:id="rId30"/>
    <p:sldId id="305" r:id="rId31"/>
    <p:sldId id="306" r:id="rId32"/>
    <p:sldId id="307" r:id="rId33"/>
    <p:sldId id="308" r:id="rId34"/>
    <p:sldId id="309" r:id="rId35"/>
    <p:sldId id="310" r:id="rId3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64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42860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652917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19204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2139409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285637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45766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359701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20972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121961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416262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3B9BF559-8CFF-4FB3-975C-D07B396450B9}" type="datetimeFigureOut">
              <a:rPr lang="zh-TW" altLang="en-US" smtClean="0"/>
              <a:t>2025/9/3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164680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F559-8CFF-4FB3-975C-D07B396450B9}" type="datetimeFigureOut">
              <a:rPr lang="zh-TW" altLang="en-US" smtClean="0"/>
              <a:t>2025/9/3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712D6-D117-4689-84A2-AE1757F2C9F2}" type="slidenum">
              <a:rPr lang="zh-TW" altLang="en-US" smtClean="0"/>
              <a:t>‹#›</a:t>
            </a:fld>
            <a:endParaRPr lang="zh-TW" altLang="en-US"/>
          </a:p>
        </p:txBody>
      </p:sp>
    </p:spTree>
    <p:extLst>
      <p:ext uri="{BB962C8B-B14F-4D97-AF65-F5344CB8AC3E}">
        <p14:creationId xmlns:p14="http://schemas.microsoft.com/office/powerpoint/2010/main" val="6747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21488;&#21271;&#24066;&#37969;&#23450;&#23433;&#32622;&#34920;&#26684;/114&#20837;&#24188;&#37969;&#23450;&#23433;&#32622;-&#36328;&#26657;&#37969;&#23450;&#35413;&#20272;&#36027;&#30003;&#35531;&#34920;.docx"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21488;&#21271;&#24066;&#37969;&#23450;&#23433;&#32622;&#34920;&#26684;/2.&#35413;&#20272;&#20154;&#21729;&#21508;&#38917;&#36027;&#29992;&#30003;&#35531;&#34920;.doc"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hyperlink" Target="&#26032;&#21271;&#24066;&#37969;&#23450;&#23433;&#32622;&#34920;/&#26032;&#21271;&#24066;&#23478;&#35370;&#32000;&#37636;&#34920;1&#30456;&#29255;.jpg"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26032;&#21271;&#24066;&#37969;&#23450;&#23433;&#32622;&#34920;/&#26032;&#21271;&#24066;&#37969;&#23433;&#34920;&#23526;&#20363;5&#23567;&#40670;.jpg" TargetMode="External"/><Relationship Id="rId5" Type="http://schemas.openxmlformats.org/officeDocument/2006/relationships/hyperlink" Target="&#26032;&#21271;&#24066;&#37969;&#23450;&#23433;&#32622;&#34920;/&#26032;&#21271;&#37969;&#23433;&#34920;5&#23567;&#40670;.jpg" TargetMode="External"/><Relationship Id="rId4" Type="http://schemas.openxmlformats.org/officeDocument/2006/relationships/hyperlink" Target="&#26032;&#21271;&#24066;&#37969;&#23450;&#23433;&#32622;&#34920;/&#29305;&#23433;B08_&#37969;&#23450;&#22577;&#21578;112.12&#29256;.pdf" TargetMode="Externa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21488;&#21271;&#24066;&#37969;&#23450;&#23433;&#32622;&#34920;&#26684;/1.&#37969;&#23450;&#35413;&#20272;&#22577;&#21578;(1131212&#20462;)_&#40670;&#36984;&#29256;.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26032;&#21271;&#24066;&#37969;&#23450;&#23433;&#32622;&#34920;/&#29305;&#23433;B08_&#37969;&#23450;&#22577;&#21578;112.12&#29256;.pdf"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21488;&#21271;&#24066;&#37969;&#23450;&#23433;&#32622;&#34920;&#26684;/1-&#37969;&#23450;&#35413;&#20272;&#22577;&#21578;-&#32645;&#25991;&#21535;-2025-03-01.pdf" TargetMode="External"/><Relationship Id="rId4" Type="http://schemas.openxmlformats.org/officeDocument/2006/relationships/hyperlink" Target="&#26032;&#21271;&#24066;&#37969;&#23450;&#23433;&#32622;&#34920;/1-&#37101;OO-&#29305;&#23433;B06_&#38646;&#33267;&#20845;&#27506;&#24188;&#20818;&#35413;&#20272;&#34920;.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26032;&#21271;&#24066;&#37969;&#23450;&#23433;&#32622;&#34920;/&#29305;&#23433;B08_&#37969;&#23450;&#22577;&#21578;112.12&#29256;.pdf" TargetMode="External"/><Relationship Id="rId7" Type="http://schemas.openxmlformats.org/officeDocument/2006/relationships/hyperlink" Target="&#21488;&#21271;&#24066;&#37969;&#23450;&#23433;&#32622;&#34920;&#26684;/1-&#37969;&#23450;&#35413;&#20272;&#22577;&#21578;-&#32645;&#25991;&#21535;-2025-03-01.pdf"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21488;&#21271;&#24066;&#37969;&#23450;&#23433;&#32622;&#34920;&#26684;/2-&#37969;&#23450;&#23433;&#32622;&#26212;&#35527;&#34920;-&#32645;&#25991;&#21535;-2025-03-01.pdf" TargetMode="External"/><Relationship Id="rId5" Type="http://schemas.openxmlformats.org/officeDocument/2006/relationships/hyperlink" Target="&#26032;&#21271;&#24066;&#37969;&#23450;&#23433;&#32622;&#34920;/&#26032;&#21271;&#24066;&#23478;&#24237;&#29376;&#27841;&#33287;&#38656;&#27714;.jpg" TargetMode="External"/><Relationship Id="rId4" Type="http://schemas.openxmlformats.org/officeDocument/2006/relationships/hyperlink" Target="&#26032;&#21271;&#24066;&#37969;&#23450;&#23433;&#32622;&#34920;/2-&#37101;OO-B07&#23478;&#38263;&#35370;&#35527;&#32000;&#37636;.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26032;&#21271;&#24066;&#37969;&#23450;&#23433;&#32622;&#34920;/2-&#37101;OO-B07&#23478;&#38263;&#35370;&#35527;&#32000;&#37636;.pdf"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21488;&#21271;&#24066;&#37969;&#23450;&#23433;&#32622;&#34920;&#26684;/2.&#26954;OO&#37969;&#23450;&#23433;&#32622;&#26212;&#35527;&#34920;_&#40670;&#36984;&#29256;-&#32645;&#25991;&#21535;.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26032;&#21271;&#24066;&#37969;&#23450;&#23433;&#32622;&#34920;/1-&#37101;OO-&#29305;&#23433;B06_&#38646;&#33267;&#20845;&#27506;&#24188;&#20818;&#35413;&#20272;&#34920;.pdf"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21488;&#21271;&#24066;&#37969;&#23450;&#23433;&#32622;&#34920;&#26684;/3-&#22522;&#26412;&#33021;&#21147;&#27298;&#26680;&#34920;-&#32645;&#25991;&#21535;-2025-03-01.pdf"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21488;&#21271;&#24066;&#37969;&#23450;&#23433;&#32622;&#34920;&#26684;/4%20-&#29305;&#27530;&#38656;&#27714;&#27298;&#26680;&#34920;-&#32645;&#25991;&#21535;-2025-3-1.pdf"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21488;&#21271;&#24066;&#37969;&#23450;&#23433;&#32622;&#34920;&#26684;/(18)&#30456;&#38364;&#23560;&#26989;&#20154;&#21729;&#21040;&#26657;&#26381;&#21209;&#35498;&#26126;.pdf"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21488;&#21271;&#24066;&#37969;&#23450;&#23433;&#32622;&#34920;&#26684;/4.&#33274;&#21271;&#24066;&#23416;&#21069;&#37969;&#23450;&#23433;&#32622;&#25945;&#32946;&#35413;&#20272;&#27969;&#31243;&#22294;(1090820&#20462;).pdf"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hyperlink" Target="&#26032;&#21271;&#24066;&#37969;&#23450;&#23433;&#32622;&#34920;/113&#20778;&#20808;&#35413;&#20272;&#36027;&#38936;&#25818;&#31354;&#30333;-&#32645;&#25991;&#21535;.pdf"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21488;&#21271;&#24066;&#37969;&#23450;&#23433;&#32622;&#34920;&#26684;/114&#20837;&#24188;&#37969;&#23450;&#23433;&#32622;-&#36328;&#26657;&#37969;&#23450;&#35413;&#20272;&#36027;&#30003;&#35531;&#34920;.pdf" TargetMode="External"/><Relationship Id="rId5" Type="http://schemas.openxmlformats.org/officeDocument/2006/relationships/hyperlink" Target="&#21488;&#21271;&#24066;&#37969;&#23450;&#23433;&#32622;&#34920;&#26684;/&#36328;&#26657;&#20132;&#36890;&#36027;S__4473095.jpg" TargetMode="External"/><Relationship Id="rId4" Type="http://schemas.openxmlformats.org/officeDocument/2006/relationships/hyperlink" Target="&#21488;&#21271;&#24066;&#37969;&#23450;&#23433;&#32622;&#34920;&#26684;/2.&#35413;&#20272;&#20154;&#21729;&#21508;&#38917;&#36027;&#29992;&#30003;&#35531;&#34920;.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ChatGPT&#35531;&#24171;&#25105;&#20998;&#26512;&#21488;&#21271;&#24066;&#33287;&#26032;&#21271;&#24066;&#22312;&#23416;&#21069;&#29305;&#27530;&#38656;&#27714;&#24188;&#20818;&#30340;&#37969;&#23450;&#23433;&#32622;&#21450;&#24515;&#35413;&#36942;&#31243;&#30340;&#27604;&#36611;-&#36039;&#26009;&#20358;&#28304;.do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11560" y="274638"/>
            <a:ext cx="7848872" cy="1858218"/>
          </a:xfrm>
        </p:spPr>
        <p:style>
          <a:lnRef idx="1">
            <a:schemeClr val="accent6"/>
          </a:lnRef>
          <a:fillRef idx="3">
            <a:schemeClr val="accent6"/>
          </a:fillRef>
          <a:effectRef idx="2">
            <a:schemeClr val="accent6"/>
          </a:effectRef>
          <a:fontRef idx="minor">
            <a:schemeClr val="lt1"/>
          </a:fontRef>
        </p:style>
        <p:txBody>
          <a:bodyPr>
            <a:noAutofit/>
          </a:bodyPr>
          <a:lstStyle/>
          <a:p>
            <a:r>
              <a:rPr lang="zh-TW" altLang="en-US" sz="3500" dirty="0">
                <a:solidFill>
                  <a:schemeClr val="bg1"/>
                </a:solidFill>
                <a:latin typeface="標楷體" panose="03000509000000000000" pitchFamily="65" charset="-120"/>
                <a:ea typeface="標楷體" panose="03000509000000000000" pitchFamily="65" charset="-120"/>
              </a:rPr>
              <a:t>簡述雙北市學前特殊需求幼兒鑑定安置及心評過程之比較</a:t>
            </a:r>
            <a:br>
              <a:rPr lang="en-US" altLang="zh-TW" sz="3500" dirty="0">
                <a:solidFill>
                  <a:schemeClr val="bg1"/>
                </a:solidFill>
                <a:latin typeface="標楷體" panose="03000509000000000000" pitchFamily="65" charset="-120"/>
                <a:ea typeface="標楷體" panose="03000509000000000000" pitchFamily="65" charset="-120"/>
              </a:rPr>
            </a:br>
            <a:r>
              <a:rPr lang="zh-TW" altLang="en-US" sz="3500" dirty="0">
                <a:solidFill>
                  <a:schemeClr val="tx1"/>
                </a:solidFill>
                <a:latin typeface="標楷體" panose="03000509000000000000" pitchFamily="65" charset="-120"/>
                <a:ea typeface="標楷體" panose="03000509000000000000" pitchFamily="65" charset="-120"/>
              </a:rPr>
              <a:t>請翻開</a:t>
            </a:r>
            <a:r>
              <a:rPr lang="en-US" altLang="zh-TW" sz="3500" dirty="0">
                <a:solidFill>
                  <a:schemeClr val="tx1"/>
                </a:solidFill>
                <a:latin typeface="標楷體" panose="03000509000000000000" pitchFamily="65" charset="-120"/>
                <a:ea typeface="標楷體" panose="03000509000000000000" pitchFamily="65" charset="-120"/>
              </a:rPr>
              <a:t>P176</a:t>
            </a: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9" name="矩形 8"/>
          <p:cNvSpPr/>
          <p:nvPr/>
        </p:nvSpPr>
        <p:spPr>
          <a:xfrm>
            <a:off x="611560" y="2238110"/>
            <a:ext cx="7920880" cy="320711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500"/>
              </a:lnSpc>
            </a:pPr>
            <a:r>
              <a:rPr lang="zh-TW" altLang="en-US" sz="3500" kern="100" dirty="0">
                <a:solidFill>
                  <a:prstClr val="black"/>
                </a:solidFill>
                <a:latin typeface="標楷體" panose="03000509000000000000" pitchFamily="65" charset="-120"/>
                <a:ea typeface="標楷體" panose="03000509000000000000" pitchFamily="65" charset="-120"/>
                <a:cs typeface="Times New Roman"/>
              </a:rPr>
              <a:t>羅文吟 臺北市立啟明學校教師</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4549446"/>
            <a:ext cx="427037"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a:extLst>
              <a:ext uri="{FF2B5EF4-FFF2-40B4-BE49-F238E27FC236}">
                <a16:creationId xmlns:a16="http://schemas.microsoft.com/office/drawing/2014/main" id="{D1A97CE6-09FA-ECFA-6BF1-5F099DCE0678}"/>
              </a:ext>
            </a:extLst>
          </p:cNvPr>
          <p:cNvSpPr/>
          <p:nvPr/>
        </p:nvSpPr>
        <p:spPr>
          <a:xfrm>
            <a:off x="3491880" y="5085184"/>
            <a:ext cx="5040560" cy="1296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7" name="圖片 6">
            <a:extLst>
              <a:ext uri="{FF2B5EF4-FFF2-40B4-BE49-F238E27FC236}">
                <a16:creationId xmlns:a16="http://schemas.microsoft.com/office/drawing/2014/main" id="{5273F9D8-BCD4-0FAC-7040-2BDFC71F6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5550478"/>
            <a:ext cx="7843861" cy="854968"/>
          </a:xfrm>
          <a:prstGeom prst="rect">
            <a:avLst/>
          </a:prstGeom>
        </p:spPr>
      </p:pic>
    </p:spTree>
    <p:extLst>
      <p:ext uri="{BB962C8B-B14F-4D97-AF65-F5344CB8AC3E}">
        <p14:creationId xmlns:p14="http://schemas.microsoft.com/office/powerpoint/2010/main" val="403396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E509DE7A-B0A0-6565-4C3F-874C289492C5}"/>
              </a:ext>
            </a:extLst>
          </p:cNvPr>
          <p:cNvPicPr>
            <a:picLocks noGrp="1" noChangeAspect="1"/>
          </p:cNvPicPr>
          <p:nvPr>
            <p:ph idx="1"/>
          </p:nvPr>
        </p:nvPicPr>
        <p:blipFill>
          <a:blip r:embed="rId2"/>
          <a:stretch>
            <a:fillRect/>
          </a:stretch>
        </p:blipFill>
        <p:spPr>
          <a:xfrm>
            <a:off x="457200" y="1417638"/>
            <a:ext cx="8229600" cy="5355312"/>
          </a:xfrm>
          <a:prstGeom prst="rect">
            <a:avLst/>
          </a:prstGeom>
        </p:spPr>
      </p:pic>
      <p:sp>
        <p:nvSpPr>
          <p:cNvPr id="4" name="標題 1">
            <a:extLst>
              <a:ext uri="{FF2B5EF4-FFF2-40B4-BE49-F238E27FC236}">
                <a16:creationId xmlns:a16="http://schemas.microsoft.com/office/drawing/2014/main" id="{AC5660E1-901B-9FE1-20C3-F49C4CD60F65}"/>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sp>
        <p:nvSpPr>
          <p:cNvPr id="6" name="文字方塊 5">
            <a:extLst>
              <a:ext uri="{FF2B5EF4-FFF2-40B4-BE49-F238E27FC236}">
                <a16:creationId xmlns:a16="http://schemas.microsoft.com/office/drawing/2014/main" id="{5C9DA19E-9E4A-1089-248F-0D9A96452B98}"/>
              </a:ext>
            </a:extLst>
          </p:cNvPr>
          <p:cNvSpPr txBox="1"/>
          <p:nvPr/>
        </p:nvSpPr>
        <p:spPr>
          <a:xfrm>
            <a:off x="533601" y="1247596"/>
            <a:ext cx="7998840" cy="535531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panose="05000000000000000000" pitchFamily="2" charset="2"/>
              <a:buChar char="Ø"/>
            </a:pPr>
            <a:r>
              <a:rPr lang="zh-TW" altLang="en-US" sz="3000" b="1" dirty="0">
                <a:solidFill>
                  <a:schemeClr val="tx2"/>
                </a:solidFill>
                <a:latin typeface="+mn-ea"/>
              </a:rPr>
              <a:t>鑑定評估基本的書面報告不同</a:t>
            </a:r>
            <a:endParaRPr lang="en-US" altLang="zh-TW" sz="3000" b="1" dirty="0">
              <a:solidFill>
                <a:schemeClr val="tx2"/>
              </a:solidFill>
              <a:latin typeface="+mn-ea"/>
            </a:endParaRPr>
          </a:p>
          <a:p>
            <a:endParaRPr lang="en-US" altLang="zh-TW" sz="3000" b="1" dirty="0">
              <a:solidFill>
                <a:schemeClr val="tx2"/>
              </a:solidFill>
              <a:latin typeface="+mn-ea"/>
            </a:endParaRPr>
          </a:p>
          <a:p>
            <a:pPr marL="342900" indent="-342900">
              <a:buFont typeface="Wingdings" panose="05000000000000000000" pitchFamily="2" charset="2"/>
              <a:buChar char="Ø"/>
            </a:pPr>
            <a:r>
              <a:rPr lang="zh-TW" altLang="en-US" sz="3000" b="1" dirty="0">
                <a:solidFill>
                  <a:srgbClr val="FF0000"/>
                </a:solidFill>
                <a:latin typeface="+mn-ea"/>
              </a:rPr>
              <a:t>新北市</a:t>
            </a:r>
            <a:r>
              <a:rPr lang="zh-TW" altLang="en-US" sz="3000" b="1" dirty="0">
                <a:solidFill>
                  <a:schemeClr val="tx2"/>
                </a:solidFill>
                <a:latin typeface="+mn-ea"/>
              </a:rPr>
              <a:t>自始自終只有三種</a:t>
            </a:r>
            <a:r>
              <a:rPr lang="en-US" altLang="zh-TW" sz="3000" b="1" dirty="0">
                <a:solidFill>
                  <a:schemeClr val="tx2"/>
                </a:solidFill>
                <a:latin typeface="+mn-ea"/>
              </a:rPr>
              <a:t>:</a:t>
            </a:r>
            <a:r>
              <a:rPr lang="zh-TW" altLang="en-US" dirty="0"/>
              <a:t>特安</a:t>
            </a:r>
            <a:r>
              <a:rPr lang="en-US" altLang="zh-TW" dirty="0"/>
              <a:t>B-6</a:t>
            </a:r>
            <a:r>
              <a:rPr lang="zh-TW" altLang="zh-TW" sz="3200" kern="100" dirty="0">
                <a:effectLst/>
                <a:latin typeface="Times New Roman" panose="02020603050405020304" pitchFamily="18" charset="0"/>
                <a:ea typeface="華康粗黑體"/>
                <a:cs typeface="Times New Roman" panose="02020603050405020304" pitchFamily="18" charset="0"/>
              </a:rPr>
              <a:t>零至六歲幼兒評估表</a:t>
            </a:r>
            <a:r>
              <a:rPr lang="en-US" altLang="zh-TW" sz="3200" kern="100" dirty="0">
                <a:effectLst/>
                <a:latin typeface="Times New Roman" panose="02020603050405020304" pitchFamily="18" charset="0"/>
                <a:ea typeface="華康粗黑體"/>
                <a:cs typeface="Times New Roman" panose="02020603050405020304" pitchFamily="18" charset="0"/>
              </a:rPr>
              <a:t>(</a:t>
            </a:r>
            <a:r>
              <a:rPr lang="zh-TW" altLang="en-US" sz="3200" kern="100" dirty="0">
                <a:effectLst/>
                <a:latin typeface="Times New Roman" panose="02020603050405020304" pitchFamily="18" charset="0"/>
                <a:ea typeface="華康粗黑體"/>
                <a:cs typeface="Times New Roman" panose="02020603050405020304" pitchFamily="18" charset="0"/>
              </a:rPr>
              <a:t>王天苗編</a:t>
            </a:r>
            <a:r>
              <a:rPr lang="en-US" altLang="zh-TW" sz="3200" kern="100" dirty="0">
                <a:effectLst/>
                <a:latin typeface="Times New Roman" panose="02020603050405020304" pitchFamily="18" charset="0"/>
                <a:ea typeface="華康粗黑體"/>
                <a:cs typeface="Times New Roman" panose="02020603050405020304" pitchFamily="18" charset="0"/>
              </a:rPr>
              <a:t>)</a:t>
            </a:r>
            <a:r>
              <a:rPr lang="zh-TW" altLang="en-US" sz="3200" kern="100" dirty="0">
                <a:effectLst/>
                <a:latin typeface="Times New Roman" panose="02020603050405020304" pitchFamily="18" charset="0"/>
                <a:ea typeface="華康粗黑體"/>
                <a:cs typeface="Times New Roman" panose="02020603050405020304" pitchFamily="18" charset="0"/>
              </a:rPr>
              <a:t>、</a:t>
            </a:r>
            <a:r>
              <a:rPr lang="zh-TW" altLang="en-US" kern="100" dirty="0">
                <a:effectLst/>
                <a:latin typeface="Times New Roman" panose="02020603050405020304" pitchFamily="18" charset="0"/>
                <a:ea typeface="華康粗黑體"/>
                <a:cs typeface="Times New Roman" panose="02020603050405020304" pitchFamily="18" charset="0"/>
              </a:rPr>
              <a:t>特安</a:t>
            </a:r>
            <a:r>
              <a:rPr lang="en-US" altLang="zh-TW" kern="100" dirty="0">
                <a:effectLst/>
                <a:latin typeface="Times New Roman" panose="02020603050405020304" pitchFamily="18" charset="0"/>
                <a:ea typeface="華康粗黑體"/>
                <a:cs typeface="Times New Roman" panose="02020603050405020304" pitchFamily="18" charset="0"/>
              </a:rPr>
              <a:t>B-7</a:t>
            </a:r>
            <a:r>
              <a:rPr lang="zh-TW" altLang="en-US" sz="3200" kern="100" dirty="0">
                <a:effectLst/>
                <a:latin typeface="Times New Roman" panose="02020603050405020304" pitchFamily="18" charset="0"/>
                <a:ea typeface="華康粗黑體"/>
                <a:cs typeface="Times New Roman" panose="02020603050405020304" pitchFamily="18" charset="0"/>
              </a:rPr>
              <a:t>家長訪談紀錄表、</a:t>
            </a:r>
            <a:r>
              <a:rPr lang="zh-TW" altLang="en-US" kern="100" dirty="0">
                <a:effectLst/>
                <a:latin typeface="Times New Roman" panose="02020603050405020304" pitchFamily="18" charset="0"/>
                <a:ea typeface="華康粗黑體"/>
                <a:cs typeface="Times New Roman" panose="02020603050405020304" pitchFamily="18" charset="0"/>
              </a:rPr>
              <a:t>特安</a:t>
            </a:r>
            <a:r>
              <a:rPr lang="en-US" altLang="zh-TW" kern="100" dirty="0">
                <a:effectLst/>
                <a:latin typeface="Times New Roman" panose="02020603050405020304" pitchFamily="18" charset="0"/>
                <a:ea typeface="華康粗黑體"/>
                <a:cs typeface="Times New Roman" panose="02020603050405020304" pitchFamily="18" charset="0"/>
              </a:rPr>
              <a:t>B-8</a:t>
            </a:r>
            <a:r>
              <a:rPr lang="zh-TW" altLang="en-US" sz="3200" kern="100" dirty="0">
                <a:effectLst/>
                <a:latin typeface="Times New Roman" panose="02020603050405020304" pitchFamily="18" charset="0"/>
                <a:ea typeface="華康粗黑體"/>
                <a:cs typeface="Times New Roman" panose="02020603050405020304" pitchFamily="18" charset="0"/>
              </a:rPr>
              <a:t>新北市特殊需求幼兒鑑定報告</a:t>
            </a:r>
            <a:endParaRPr lang="en-US" altLang="zh-TW" sz="3200" kern="100" dirty="0">
              <a:effectLst/>
              <a:latin typeface="Times New Roman" panose="02020603050405020304" pitchFamily="18" charset="0"/>
              <a:ea typeface="華康粗黑體"/>
              <a:cs typeface="Times New Roman" panose="02020603050405020304" pitchFamily="18" charset="0"/>
            </a:endParaRPr>
          </a:p>
          <a:p>
            <a:endParaRPr lang="en-US" altLang="zh-TW" sz="3200" kern="100" dirty="0">
              <a:effectLst/>
              <a:latin typeface="Times New Roman" panose="02020603050405020304" pitchFamily="18" charset="0"/>
              <a:ea typeface="華康粗黑體"/>
              <a:cs typeface="Times New Roman" panose="02020603050405020304" pitchFamily="18" charset="0"/>
            </a:endParaRPr>
          </a:p>
          <a:p>
            <a:pPr marL="342900" indent="-342900">
              <a:buFont typeface="Wingdings" panose="05000000000000000000" pitchFamily="2" charset="2"/>
              <a:buChar char="Ø"/>
            </a:pPr>
            <a:r>
              <a:rPr lang="zh-TW" altLang="en-US" sz="3200" b="1" kern="100" dirty="0">
                <a:solidFill>
                  <a:srgbClr val="FF0000"/>
                </a:solidFill>
                <a:latin typeface="Times New Roman" panose="02020603050405020304" pitchFamily="18" charset="0"/>
                <a:cs typeface="Times New Roman" panose="02020603050405020304" pitchFamily="18" charset="0"/>
              </a:rPr>
              <a:t>台北市</a:t>
            </a:r>
            <a:r>
              <a:rPr lang="zh-TW" altLang="en-US" sz="3200" b="1" kern="100" dirty="0">
                <a:solidFill>
                  <a:schemeClr val="tx2"/>
                </a:solidFill>
                <a:latin typeface="Times New Roman" panose="02020603050405020304" pitchFamily="18" charset="0"/>
                <a:cs typeface="Times New Roman" panose="02020603050405020304" pitchFamily="18" charset="0"/>
              </a:rPr>
              <a:t>的心評人員需要因應不同時段鑑定安置的流程選擇不同的書面報告。</a:t>
            </a:r>
            <a:endParaRPr lang="en-US" altLang="zh-TW" sz="3200" b="1" kern="100" dirty="0">
              <a:solidFill>
                <a:schemeClr val="tx2"/>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zh-TW" altLang="en-US" sz="3000" b="1" dirty="0">
                <a:solidFill>
                  <a:schemeClr val="tx2"/>
                </a:solidFill>
                <a:latin typeface="+mn-ea"/>
              </a:rPr>
              <a:t>臨安生、在校生、優先入園</a:t>
            </a:r>
            <a:r>
              <a:rPr lang="en-US" altLang="zh-TW" sz="3000" b="1" dirty="0">
                <a:solidFill>
                  <a:schemeClr val="tx2"/>
                </a:solidFill>
                <a:latin typeface="+mn-ea"/>
              </a:rPr>
              <a:t>(2</a:t>
            </a:r>
            <a:r>
              <a:rPr lang="zh-TW" altLang="en-US" sz="3000" b="1" dirty="0">
                <a:solidFill>
                  <a:schemeClr val="tx2"/>
                </a:solidFill>
                <a:latin typeface="+mn-ea"/>
              </a:rPr>
              <a:t>月初</a:t>
            </a:r>
            <a:r>
              <a:rPr lang="en-US" altLang="zh-TW" sz="3000" b="1" dirty="0">
                <a:solidFill>
                  <a:schemeClr val="tx2"/>
                </a:solidFill>
                <a:latin typeface="+mn-ea"/>
              </a:rPr>
              <a:t>)</a:t>
            </a:r>
            <a:r>
              <a:rPr lang="zh-TW" altLang="en-US" sz="3000" b="1" dirty="0">
                <a:solidFill>
                  <a:schemeClr val="tx2"/>
                </a:solidFill>
                <a:latin typeface="+mn-ea"/>
              </a:rPr>
              <a:t>、點選版、不點選版的</a:t>
            </a:r>
            <a:endParaRPr lang="en-US" altLang="zh-TW" sz="3000" b="1" dirty="0">
              <a:solidFill>
                <a:schemeClr val="tx2"/>
              </a:solidFill>
              <a:latin typeface="+mn-ea"/>
            </a:endParaRPr>
          </a:p>
          <a:p>
            <a:pPr marL="342900" indent="-342900">
              <a:buFont typeface="Wingdings" panose="05000000000000000000" pitchFamily="2" charset="2"/>
              <a:buChar char="Ø"/>
            </a:pPr>
            <a:endParaRPr lang="zh-TW" altLang="en-US" sz="3000" b="1" dirty="0">
              <a:solidFill>
                <a:schemeClr val="tx2"/>
              </a:solidFill>
              <a:latin typeface="+mn-ea"/>
            </a:endParaRPr>
          </a:p>
        </p:txBody>
      </p:sp>
    </p:spTree>
    <p:extLst>
      <p:ext uri="{BB962C8B-B14F-4D97-AF65-F5344CB8AC3E}">
        <p14:creationId xmlns:p14="http://schemas.microsoft.com/office/powerpoint/2010/main" val="404000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5C298144-15DD-F799-7925-AC00998F2C42}"/>
              </a:ext>
            </a:extLst>
          </p:cNvPr>
          <p:cNvPicPr>
            <a:picLocks noGrp="1" noChangeAspect="1"/>
          </p:cNvPicPr>
          <p:nvPr>
            <p:ph idx="1"/>
          </p:nvPr>
        </p:nvPicPr>
        <p:blipFill>
          <a:blip r:embed="rId2"/>
          <a:stretch>
            <a:fillRect/>
          </a:stretch>
        </p:blipFill>
        <p:spPr>
          <a:xfrm>
            <a:off x="457200" y="1601565"/>
            <a:ext cx="8229600" cy="4523232"/>
          </a:xfrm>
          <a:prstGeom prst="rect">
            <a:avLst/>
          </a:prstGeom>
        </p:spPr>
      </p:pic>
      <p:sp>
        <p:nvSpPr>
          <p:cNvPr id="4" name="標題 1">
            <a:extLst>
              <a:ext uri="{FF2B5EF4-FFF2-40B4-BE49-F238E27FC236}">
                <a16:creationId xmlns:a16="http://schemas.microsoft.com/office/drawing/2014/main" id="{DA4EFAA2-5AFB-5812-FC71-DE617662F0E1}"/>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sp>
        <p:nvSpPr>
          <p:cNvPr id="6" name="矩形 5">
            <a:extLst>
              <a:ext uri="{FF2B5EF4-FFF2-40B4-BE49-F238E27FC236}">
                <a16:creationId xmlns:a16="http://schemas.microsoft.com/office/drawing/2014/main" id="{E9265FBB-EF5A-435A-8A5D-7F84EC854CE2}"/>
              </a:ext>
            </a:extLst>
          </p:cNvPr>
          <p:cNvSpPr/>
          <p:nvPr/>
        </p:nvSpPr>
        <p:spPr>
          <a:xfrm>
            <a:off x="457200" y="1738945"/>
            <a:ext cx="8003232" cy="42484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500" b="1" dirty="0"/>
              <a:t>新北市書面的鑑定報告</a:t>
            </a:r>
            <a:endParaRPr lang="en-US" altLang="zh-TW" sz="2500" b="1" dirty="0"/>
          </a:p>
          <a:p>
            <a:r>
              <a:rPr lang="en-US" altLang="zh-TW" sz="2500" dirty="0"/>
              <a:t>1.113</a:t>
            </a:r>
            <a:r>
              <a:rPr lang="zh-TW" altLang="en-US" sz="2500" dirty="0"/>
              <a:t>重症幼兒醫療及生活照護評估表</a:t>
            </a:r>
          </a:p>
          <a:p>
            <a:r>
              <a:rPr lang="en-US" altLang="zh-TW" sz="2500" dirty="0"/>
              <a:t>2.113</a:t>
            </a:r>
            <a:r>
              <a:rPr lang="zh-TW" altLang="en-US" sz="2500" dirty="0"/>
              <a:t>優先評估單領據</a:t>
            </a:r>
            <a:r>
              <a:rPr lang="en-US" altLang="zh-TW" sz="2500" dirty="0"/>
              <a:t>-</a:t>
            </a:r>
            <a:r>
              <a:rPr lang="zh-TW" altLang="en-US" sz="2500" dirty="0"/>
              <a:t>說明</a:t>
            </a:r>
          </a:p>
          <a:p>
            <a:r>
              <a:rPr lang="en-US" altLang="zh-TW" sz="2500" dirty="0"/>
              <a:t>3.</a:t>
            </a:r>
            <a:r>
              <a:rPr lang="zh-TW" altLang="en-US" sz="2500" dirty="0">
                <a:solidFill>
                  <a:schemeClr val="tx1"/>
                </a:solidFill>
              </a:rPr>
              <a:t>家長同意書暨訪談紀錄表</a:t>
            </a:r>
          </a:p>
          <a:p>
            <a:r>
              <a:rPr lang="en-US" altLang="zh-TW" sz="2500" dirty="0"/>
              <a:t>4.</a:t>
            </a:r>
            <a:r>
              <a:rPr lang="zh-TW" altLang="en-US" sz="2500" dirty="0">
                <a:solidFill>
                  <a:srgbClr val="FF0000"/>
                </a:solidFill>
              </a:rPr>
              <a:t>零至六歲幼兒評估表</a:t>
            </a:r>
          </a:p>
          <a:p>
            <a:r>
              <a:rPr lang="en-US" altLang="zh-TW" sz="2500" dirty="0"/>
              <a:t>5.</a:t>
            </a:r>
            <a:r>
              <a:rPr lang="zh-TW" altLang="en-US" sz="2500" dirty="0">
                <a:solidFill>
                  <a:srgbClr val="FF0000"/>
                </a:solidFill>
              </a:rPr>
              <a:t>家長訪談紀錄表</a:t>
            </a:r>
          </a:p>
          <a:p>
            <a:r>
              <a:rPr lang="en-US" altLang="zh-TW" sz="2500" dirty="0"/>
              <a:t>6.</a:t>
            </a:r>
            <a:r>
              <a:rPr lang="zh-TW" altLang="en-US" sz="2500" dirty="0">
                <a:solidFill>
                  <a:srgbClr val="FF0000"/>
                </a:solidFill>
              </a:rPr>
              <a:t>鑑定報告</a:t>
            </a:r>
          </a:p>
          <a:p>
            <a:r>
              <a:rPr lang="en-US" altLang="zh-TW" sz="2500" dirty="0"/>
              <a:t>7.</a:t>
            </a:r>
            <a:r>
              <a:rPr lang="zh-TW" altLang="en-US" sz="2500" dirty="0"/>
              <a:t>鑑定安置申請撤銷切結書</a:t>
            </a:r>
          </a:p>
          <a:p>
            <a:r>
              <a:rPr lang="en-US" altLang="zh-TW" sz="2500" dirty="0"/>
              <a:t>8.</a:t>
            </a:r>
            <a:r>
              <a:rPr lang="zh-TW" altLang="en-US" sz="2500" dirty="0"/>
              <a:t>原先入園鑑定安置志願異動申請表</a:t>
            </a:r>
          </a:p>
          <a:p>
            <a:r>
              <a:rPr lang="en-US" altLang="zh-TW" sz="2500" dirty="0"/>
              <a:t>9.</a:t>
            </a:r>
            <a:r>
              <a:rPr lang="zh-TW" altLang="en-US" sz="2500" dirty="0"/>
              <a:t>鑑定報告委員會議委員簽名表</a:t>
            </a:r>
          </a:p>
        </p:txBody>
      </p:sp>
    </p:spTree>
    <p:extLst>
      <p:ext uri="{BB962C8B-B14F-4D97-AF65-F5344CB8AC3E}">
        <p14:creationId xmlns:p14="http://schemas.microsoft.com/office/powerpoint/2010/main" val="259903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54D8D2DE-D78F-5D2C-35CD-4F871037BC53}"/>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pic>
        <p:nvPicPr>
          <p:cNvPr id="5" name="內容版面配置區 4">
            <a:extLst>
              <a:ext uri="{FF2B5EF4-FFF2-40B4-BE49-F238E27FC236}">
                <a16:creationId xmlns:a16="http://schemas.microsoft.com/office/drawing/2014/main" id="{A2B6EAFC-B7CD-8BD5-AA05-1EAC14E602CE}"/>
              </a:ext>
            </a:extLst>
          </p:cNvPr>
          <p:cNvPicPr>
            <a:picLocks noGrp="1" noChangeAspect="1"/>
          </p:cNvPicPr>
          <p:nvPr>
            <p:ph idx="1"/>
          </p:nvPr>
        </p:nvPicPr>
        <p:blipFill>
          <a:blip r:embed="rId2"/>
          <a:stretch>
            <a:fillRect/>
          </a:stretch>
        </p:blipFill>
        <p:spPr>
          <a:xfrm>
            <a:off x="457200" y="1417638"/>
            <a:ext cx="8229600" cy="5165723"/>
          </a:xfrm>
          <a:prstGeom prst="rect">
            <a:avLst/>
          </a:prstGeom>
        </p:spPr>
      </p:pic>
      <p:sp>
        <p:nvSpPr>
          <p:cNvPr id="6" name="矩形 5">
            <a:extLst>
              <a:ext uri="{FF2B5EF4-FFF2-40B4-BE49-F238E27FC236}">
                <a16:creationId xmlns:a16="http://schemas.microsoft.com/office/drawing/2014/main" id="{DC3BC764-36F8-861D-53CC-A048EDD5DFB9}"/>
              </a:ext>
            </a:extLst>
          </p:cNvPr>
          <p:cNvSpPr/>
          <p:nvPr/>
        </p:nvSpPr>
        <p:spPr>
          <a:xfrm>
            <a:off x="457200" y="1417638"/>
            <a:ext cx="7931224" cy="51077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endParaRPr lang="en-US" altLang="zh-TW" b="1" dirty="0"/>
          </a:p>
          <a:p>
            <a:r>
              <a:rPr lang="zh-TW" altLang="en-US" sz="1900" b="1" dirty="0">
                <a:latin typeface="+mn-ea"/>
              </a:rPr>
              <a:t>台北市書面的鑑定報告</a:t>
            </a:r>
            <a:endParaRPr lang="en-US" altLang="zh-TW" sz="1900" b="1" dirty="0">
              <a:latin typeface="+mn-ea"/>
            </a:endParaRPr>
          </a:p>
          <a:p>
            <a:r>
              <a:rPr lang="en-US" altLang="zh-TW" sz="1900" dirty="0">
                <a:latin typeface="+mn-ea"/>
              </a:rPr>
              <a:t>(3)</a:t>
            </a:r>
            <a:r>
              <a:rPr lang="zh-TW" altLang="en-US" sz="1900" dirty="0">
                <a:latin typeface="+mn-ea"/>
              </a:rPr>
              <a:t>在校生鑑定及安置</a:t>
            </a:r>
            <a:r>
              <a:rPr lang="en-US" altLang="zh-TW" sz="1900" dirty="0">
                <a:latin typeface="+mn-ea"/>
              </a:rPr>
              <a:t>-</a:t>
            </a:r>
            <a:r>
              <a:rPr lang="zh-TW" altLang="en-US" sz="1900" dirty="0">
                <a:latin typeface="+mn-ea"/>
              </a:rPr>
              <a:t>基本事況資料表</a:t>
            </a:r>
          </a:p>
          <a:p>
            <a:r>
              <a:rPr lang="en-US" altLang="zh-TW" sz="1900" dirty="0">
                <a:latin typeface="+mn-ea"/>
              </a:rPr>
              <a:t>(4)</a:t>
            </a:r>
            <a:r>
              <a:rPr lang="zh-TW" altLang="en-US" sz="1900" dirty="0">
                <a:latin typeface="+mn-ea"/>
              </a:rPr>
              <a:t>在校生鑑定及安置</a:t>
            </a:r>
            <a:r>
              <a:rPr lang="en-US" altLang="zh-TW" sz="1900" dirty="0">
                <a:latin typeface="+mn-ea"/>
              </a:rPr>
              <a:t>-</a:t>
            </a:r>
            <a:r>
              <a:rPr lang="zh-TW" altLang="en-US" sz="1900" dirty="0">
                <a:latin typeface="+mn-ea"/>
              </a:rPr>
              <a:t>綜合報告</a:t>
            </a:r>
          </a:p>
          <a:p>
            <a:r>
              <a:rPr lang="en-US" altLang="zh-TW" sz="1900" dirty="0">
                <a:latin typeface="+mn-ea"/>
              </a:rPr>
              <a:t>(4)</a:t>
            </a:r>
            <a:r>
              <a:rPr lang="zh-TW" altLang="en-US" sz="1900" dirty="0">
                <a:latin typeface="+mn-ea"/>
              </a:rPr>
              <a:t>在校生鑑定及安置</a:t>
            </a:r>
            <a:r>
              <a:rPr lang="en-US" altLang="zh-TW" sz="1900" dirty="0">
                <a:latin typeface="+mn-ea"/>
              </a:rPr>
              <a:t>-</a:t>
            </a:r>
            <a:r>
              <a:rPr lang="zh-TW" altLang="en-US" sz="1900" dirty="0">
                <a:solidFill>
                  <a:srgbClr val="FF0000"/>
                </a:solidFill>
                <a:latin typeface="+mn-ea"/>
              </a:rPr>
              <a:t>綜合報告</a:t>
            </a:r>
            <a:r>
              <a:rPr lang="en-US" altLang="zh-TW" sz="1900" dirty="0">
                <a:latin typeface="+mn-ea"/>
              </a:rPr>
              <a:t>_</a:t>
            </a:r>
            <a:r>
              <a:rPr lang="zh-TW" altLang="en-US" sz="1900" b="1" dirty="0">
                <a:solidFill>
                  <a:srgbClr val="FF0000"/>
                </a:solidFill>
                <a:latin typeface="+mn-ea"/>
              </a:rPr>
              <a:t>點選版</a:t>
            </a:r>
          </a:p>
          <a:p>
            <a:r>
              <a:rPr lang="en-US" altLang="zh-TW" sz="1900" dirty="0">
                <a:latin typeface="+mn-ea"/>
              </a:rPr>
              <a:t>(5)</a:t>
            </a:r>
            <a:r>
              <a:rPr lang="zh-TW" altLang="en-US" sz="1900" dirty="0">
                <a:latin typeface="+mn-ea"/>
              </a:rPr>
              <a:t>在校生鑑定及安置</a:t>
            </a:r>
            <a:r>
              <a:rPr lang="en-US" altLang="zh-TW" sz="1900" dirty="0">
                <a:latin typeface="+mn-ea"/>
              </a:rPr>
              <a:t>-</a:t>
            </a:r>
            <a:r>
              <a:rPr lang="zh-TW" altLang="en-US" sz="1900" dirty="0">
                <a:latin typeface="+mn-ea"/>
              </a:rPr>
              <a:t>第二學期重新安置報告</a:t>
            </a:r>
          </a:p>
          <a:p>
            <a:r>
              <a:rPr lang="en-US" altLang="zh-TW" sz="1900" dirty="0">
                <a:latin typeface="+mn-ea"/>
              </a:rPr>
              <a:t>(5)</a:t>
            </a:r>
            <a:r>
              <a:rPr lang="zh-TW" altLang="en-US" sz="1900" dirty="0">
                <a:latin typeface="+mn-ea"/>
              </a:rPr>
              <a:t>在校生鑑定及安置</a:t>
            </a:r>
            <a:r>
              <a:rPr lang="en-US" altLang="zh-TW" sz="1900" dirty="0">
                <a:latin typeface="+mn-ea"/>
              </a:rPr>
              <a:t>-</a:t>
            </a:r>
            <a:r>
              <a:rPr lang="zh-TW" altLang="en-US" sz="1900" dirty="0">
                <a:latin typeface="+mn-ea"/>
              </a:rPr>
              <a:t>第二學期</a:t>
            </a:r>
            <a:r>
              <a:rPr lang="zh-TW" altLang="en-US" sz="1900" b="1" dirty="0">
                <a:solidFill>
                  <a:srgbClr val="FF0000"/>
                </a:solidFill>
                <a:latin typeface="+mn-ea"/>
              </a:rPr>
              <a:t>重新安置報告</a:t>
            </a:r>
            <a:r>
              <a:rPr lang="en-US" altLang="zh-TW" sz="1900" b="1" dirty="0">
                <a:solidFill>
                  <a:srgbClr val="FF0000"/>
                </a:solidFill>
                <a:latin typeface="+mn-ea"/>
              </a:rPr>
              <a:t>_</a:t>
            </a:r>
            <a:r>
              <a:rPr lang="zh-TW" altLang="en-US" sz="1900" b="1" dirty="0">
                <a:solidFill>
                  <a:srgbClr val="FF0000"/>
                </a:solidFill>
                <a:latin typeface="+mn-ea"/>
              </a:rPr>
              <a:t>點選版</a:t>
            </a:r>
          </a:p>
          <a:p>
            <a:r>
              <a:rPr lang="en-US" altLang="zh-TW" sz="1900" dirty="0">
                <a:latin typeface="+mn-ea"/>
              </a:rPr>
              <a:t>(6)</a:t>
            </a:r>
            <a:r>
              <a:rPr lang="zh-TW" altLang="en-US" sz="1900" dirty="0">
                <a:latin typeface="+mn-ea"/>
              </a:rPr>
              <a:t>在校生鑑定及安置</a:t>
            </a:r>
            <a:r>
              <a:rPr lang="en-US" altLang="zh-TW" sz="1900" dirty="0">
                <a:latin typeface="+mn-ea"/>
              </a:rPr>
              <a:t>-</a:t>
            </a:r>
            <a:r>
              <a:rPr lang="zh-TW" altLang="en-US" sz="1900" dirty="0">
                <a:latin typeface="+mn-ea"/>
              </a:rPr>
              <a:t>轉介表</a:t>
            </a:r>
            <a:r>
              <a:rPr lang="en-US" altLang="zh-TW" sz="1900" dirty="0">
                <a:latin typeface="+mn-ea"/>
              </a:rPr>
              <a:t>(</a:t>
            </a:r>
            <a:r>
              <a:rPr lang="zh-TW" altLang="en-US" sz="1900" dirty="0">
                <a:latin typeface="+mn-ea"/>
              </a:rPr>
              <a:t>普通班適用</a:t>
            </a:r>
            <a:r>
              <a:rPr lang="en-US" altLang="zh-TW" sz="1900" dirty="0">
                <a:latin typeface="+mn-ea"/>
              </a:rPr>
              <a:t>)</a:t>
            </a:r>
          </a:p>
          <a:p>
            <a:r>
              <a:rPr lang="en-US" altLang="zh-TW" sz="1900" dirty="0">
                <a:latin typeface="+mn-ea"/>
              </a:rPr>
              <a:t>(6)</a:t>
            </a:r>
            <a:r>
              <a:rPr lang="zh-TW" altLang="en-US" sz="1900" dirty="0">
                <a:latin typeface="+mn-ea"/>
              </a:rPr>
              <a:t>在校生鑑定及安置</a:t>
            </a:r>
            <a:r>
              <a:rPr lang="en-US" altLang="zh-TW" sz="1900" dirty="0">
                <a:latin typeface="+mn-ea"/>
              </a:rPr>
              <a:t>-</a:t>
            </a:r>
            <a:r>
              <a:rPr lang="zh-TW" altLang="en-US" sz="1900" b="1" dirty="0">
                <a:solidFill>
                  <a:srgbClr val="FF0000"/>
                </a:solidFill>
                <a:latin typeface="+mn-ea"/>
              </a:rPr>
              <a:t>轉介表</a:t>
            </a:r>
            <a:r>
              <a:rPr lang="en-US" altLang="zh-TW" sz="1900" b="1" dirty="0">
                <a:solidFill>
                  <a:srgbClr val="FF0000"/>
                </a:solidFill>
                <a:latin typeface="+mn-ea"/>
              </a:rPr>
              <a:t>(</a:t>
            </a:r>
            <a:r>
              <a:rPr lang="zh-TW" altLang="en-US" sz="1900" b="1" dirty="0">
                <a:solidFill>
                  <a:srgbClr val="FF0000"/>
                </a:solidFill>
                <a:latin typeface="+mn-ea"/>
              </a:rPr>
              <a:t>普通班適用</a:t>
            </a:r>
            <a:r>
              <a:rPr lang="en-US" altLang="zh-TW" sz="1900" b="1" dirty="0">
                <a:solidFill>
                  <a:srgbClr val="FF0000"/>
                </a:solidFill>
                <a:latin typeface="+mn-ea"/>
              </a:rPr>
              <a:t>)_</a:t>
            </a:r>
            <a:r>
              <a:rPr lang="zh-TW" altLang="en-US" sz="1900" b="1" dirty="0">
                <a:solidFill>
                  <a:srgbClr val="FF0000"/>
                </a:solidFill>
                <a:latin typeface="+mn-ea"/>
              </a:rPr>
              <a:t>點選版</a:t>
            </a:r>
          </a:p>
          <a:p>
            <a:r>
              <a:rPr lang="en-US" altLang="zh-TW" sz="1900" dirty="0">
                <a:latin typeface="+mn-ea"/>
              </a:rPr>
              <a:t>(7)</a:t>
            </a:r>
            <a:r>
              <a:rPr lang="zh-TW" altLang="en-US" sz="1900" dirty="0">
                <a:latin typeface="+mn-ea"/>
              </a:rPr>
              <a:t>在校生鑑定及安置</a:t>
            </a:r>
            <a:r>
              <a:rPr lang="en-US" altLang="zh-TW" sz="1900" dirty="0">
                <a:latin typeface="+mn-ea"/>
              </a:rPr>
              <a:t>-</a:t>
            </a:r>
            <a:r>
              <a:rPr lang="zh-TW" altLang="en-US" sz="1900" dirty="0">
                <a:latin typeface="+mn-ea"/>
              </a:rPr>
              <a:t>晤談表</a:t>
            </a:r>
            <a:r>
              <a:rPr lang="en-US" altLang="zh-TW" sz="1900" dirty="0">
                <a:latin typeface="+mn-ea"/>
              </a:rPr>
              <a:t>(</a:t>
            </a:r>
            <a:r>
              <a:rPr lang="zh-TW" altLang="en-US" sz="1900" dirty="0">
                <a:latin typeface="+mn-ea"/>
              </a:rPr>
              <a:t>將幼班用</a:t>
            </a:r>
            <a:r>
              <a:rPr lang="en-US" altLang="zh-TW" sz="1900" dirty="0">
                <a:latin typeface="+mn-ea"/>
              </a:rPr>
              <a:t>)</a:t>
            </a:r>
          </a:p>
          <a:p>
            <a:r>
              <a:rPr lang="en-US" altLang="zh-TW" sz="1900" dirty="0">
                <a:latin typeface="+mn-ea"/>
              </a:rPr>
              <a:t>(7)</a:t>
            </a:r>
            <a:r>
              <a:rPr lang="zh-TW" altLang="en-US" sz="1900" dirty="0">
                <a:latin typeface="+mn-ea"/>
              </a:rPr>
              <a:t>在校生鑑定及安置</a:t>
            </a:r>
            <a:r>
              <a:rPr lang="en-US" altLang="zh-TW" sz="1900" b="1" dirty="0">
                <a:solidFill>
                  <a:srgbClr val="FF0000"/>
                </a:solidFill>
                <a:latin typeface="+mn-ea"/>
              </a:rPr>
              <a:t>-</a:t>
            </a:r>
            <a:r>
              <a:rPr lang="zh-TW" altLang="en-US" sz="1900" b="1" dirty="0">
                <a:solidFill>
                  <a:srgbClr val="FF0000"/>
                </a:solidFill>
                <a:latin typeface="+mn-ea"/>
              </a:rPr>
              <a:t>晤談表</a:t>
            </a:r>
            <a:r>
              <a:rPr lang="en-US" altLang="zh-TW" sz="1900" b="1" dirty="0">
                <a:solidFill>
                  <a:srgbClr val="FF0000"/>
                </a:solidFill>
                <a:latin typeface="+mn-ea"/>
              </a:rPr>
              <a:t>(</a:t>
            </a:r>
            <a:r>
              <a:rPr lang="zh-TW" altLang="en-US" sz="1900" b="1" dirty="0">
                <a:solidFill>
                  <a:srgbClr val="FF0000"/>
                </a:solidFill>
                <a:latin typeface="+mn-ea"/>
              </a:rPr>
              <a:t>將幼班用</a:t>
            </a:r>
            <a:r>
              <a:rPr lang="en-US" altLang="zh-TW" sz="1900" b="1" dirty="0">
                <a:solidFill>
                  <a:srgbClr val="FF0000"/>
                </a:solidFill>
                <a:latin typeface="+mn-ea"/>
              </a:rPr>
              <a:t>)_</a:t>
            </a:r>
            <a:r>
              <a:rPr lang="zh-TW" altLang="en-US" sz="1900" b="1" dirty="0">
                <a:solidFill>
                  <a:srgbClr val="FF0000"/>
                </a:solidFill>
                <a:latin typeface="+mn-ea"/>
              </a:rPr>
              <a:t>點選版</a:t>
            </a:r>
          </a:p>
          <a:p>
            <a:r>
              <a:rPr lang="en-US" altLang="zh-TW" sz="1900" dirty="0">
                <a:latin typeface="+mn-ea"/>
              </a:rPr>
              <a:t>(8)</a:t>
            </a:r>
            <a:r>
              <a:rPr lang="zh-TW" altLang="en-US" sz="1900" dirty="0">
                <a:latin typeface="+mn-ea"/>
              </a:rPr>
              <a:t>在校生鑑定及安置</a:t>
            </a:r>
            <a:r>
              <a:rPr lang="en-US" altLang="zh-TW" sz="1900" dirty="0">
                <a:latin typeface="+mn-ea"/>
              </a:rPr>
              <a:t>-</a:t>
            </a:r>
            <a:r>
              <a:rPr lang="zh-TW" altLang="en-US" sz="1900" dirty="0">
                <a:latin typeface="+mn-ea"/>
              </a:rPr>
              <a:t>幼兒活動參與及學習表現觀察表</a:t>
            </a:r>
            <a:r>
              <a:rPr lang="en-US" altLang="zh-TW" sz="1900" dirty="0">
                <a:latin typeface="+mn-ea"/>
              </a:rPr>
              <a:t>(</a:t>
            </a:r>
            <a:r>
              <a:rPr lang="zh-TW" altLang="en-US" sz="1900" dirty="0">
                <a:latin typeface="+mn-ea"/>
              </a:rPr>
              <a:t>第二學期特轉普通適用</a:t>
            </a:r>
            <a:r>
              <a:rPr lang="en-US" altLang="zh-TW" sz="1900" dirty="0">
                <a:latin typeface="+mn-ea"/>
              </a:rPr>
              <a:t>)</a:t>
            </a:r>
          </a:p>
          <a:p>
            <a:r>
              <a:rPr lang="en-US" altLang="zh-TW" sz="1900" dirty="0">
                <a:latin typeface="+mn-ea"/>
              </a:rPr>
              <a:t>(9)ADHD</a:t>
            </a:r>
            <a:r>
              <a:rPr lang="zh-TW" altLang="en-US" sz="1900" dirty="0">
                <a:latin typeface="+mn-ea"/>
              </a:rPr>
              <a:t>指標</a:t>
            </a:r>
            <a:r>
              <a:rPr lang="en-US" altLang="zh-TW" sz="1900" dirty="0">
                <a:latin typeface="+mn-ea"/>
              </a:rPr>
              <a:t>(DSM-5)</a:t>
            </a:r>
          </a:p>
          <a:p>
            <a:r>
              <a:rPr lang="en-US" altLang="zh-TW" sz="1900" dirty="0">
                <a:latin typeface="+mn-ea"/>
              </a:rPr>
              <a:t>(12)113</a:t>
            </a:r>
            <a:r>
              <a:rPr lang="zh-TW" altLang="en-US" sz="1900" b="1" dirty="0">
                <a:solidFill>
                  <a:schemeClr val="tx1"/>
                </a:solidFill>
                <a:latin typeface="+mn-ea"/>
              </a:rPr>
              <a:t>在校生鑑定及安置</a:t>
            </a:r>
            <a:r>
              <a:rPr lang="en-US" altLang="zh-TW" sz="1900" b="1" dirty="0">
                <a:solidFill>
                  <a:schemeClr val="tx1"/>
                </a:solidFill>
                <a:latin typeface="+mn-ea"/>
              </a:rPr>
              <a:t>-</a:t>
            </a:r>
            <a:r>
              <a:rPr lang="zh-TW" altLang="en-US" sz="1900" b="1" dirty="0">
                <a:solidFill>
                  <a:schemeClr val="tx1"/>
                </a:solidFill>
                <a:latin typeface="+mn-ea"/>
              </a:rPr>
              <a:t>評估人員各項費用申請表</a:t>
            </a:r>
            <a:r>
              <a:rPr lang="en-US" altLang="zh-TW" sz="1900" b="1" dirty="0">
                <a:solidFill>
                  <a:schemeClr val="tx1"/>
                </a:solidFill>
                <a:latin typeface="+mn-ea"/>
              </a:rPr>
              <a:t>1121</a:t>
            </a:r>
          </a:p>
          <a:p>
            <a:r>
              <a:rPr lang="en-US" altLang="zh-TW" sz="1900" dirty="0">
                <a:latin typeface="+mn-ea"/>
              </a:rPr>
              <a:t>(14)113</a:t>
            </a:r>
            <a:r>
              <a:rPr lang="zh-TW" altLang="en-US" sz="1900" dirty="0">
                <a:latin typeface="+mn-ea"/>
              </a:rPr>
              <a:t>在校生鑑定改質彙總定善明書</a:t>
            </a:r>
          </a:p>
          <a:p>
            <a:r>
              <a:rPr lang="en-US" altLang="zh-TW" sz="1900" b="1" dirty="0">
                <a:solidFill>
                  <a:srgbClr val="FF0000"/>
                </a:solidFill>
                <a:latin typeface="+mn-ea"/>
                <a:hlinkClick r:id="rId3" action="ppaction://hlinkfile"/>
              </a:rPr>
              <a:t>114</a:t>
            </a:r>
            <a:r>
              <a:rPr lang="zh-TW" altLang="en-US" sz="1900" b="1" dirty="0">
                <a:solidFill>
                  <a:srgbClr val="FF0000"/>
                </a:solidFill>
                <a:latin typeface="+mn-ea"/>
                <a:hlinkClick r:id="rId3" action="ppaction://hlinkfile"/>
              </a:rPr>
              <a:t>入幼鑑定安置</a:t>
            </a:r>
            <a:r>
              <a:rPr lang="en-US" altLang="zh-TW" sz="1900" b="1" dirty="0">
                <a:solidFill>
                  <a:srgbClr val="FF0000"/>
                </a:solidFill>
                <a:latin typeface="+mn-ea"/>
                <a:hlinkClick r:id="rId3" action="ppaction://hlinkfile"/>
              </a:rPr>
              <a:t>-</a:t>
            </a:r>
            <a:r>
              <a:rPr lang="zh-TW" altLang="en-US" sz="1900" b="1" dirty="0">
                <a:solidFill>
                  <a:srgbClr val="FF0000"/>
                </a:solidFill>
                <a:latin typeface="+mn-ea"/>
                <a:hlinkClick r:id="rId3" action="ppaction://hlinkfile"/>
              </a:rPr>
              <a:t>跨校安置評估費申請表</a:t>
            </a:r>
            <a:endParaRPr lang="en-US" altLang="zh-TW" sz="1900" b="1" dirty="0">
              <a:solidFill>
                <a:srgbClr val="FF0000"/>
              </a:solidFill>
              <a:latin typeface="+mn-ea"/>
            </a:endParaRPr>
          </a:p>
          <a:p>
            <a:r>
              <a:rPr lang="zh-TW" altLang="en-US" sz="1900" b="1" dirty="0">
                <a:solidFill>
                  <a:srgbClr val="FF0000"/>
                </a:solidFill>
                <a:latin typeface="+mn-ea"/>
                <a:hlinkClick r:id="rId4" action="ppaction://hlinkfile"/>
              </a:rPr>
              <a:t>評估人員各項費用申請表</a:t>
            </a:r>
            <a:endParaRPr lang="zh-TW" altLang="en-US" sz="1900" b="1" dirty="0">
              <a:solidFill>
                <a:srgbClr val="FF0000"/>
              </a:solidFill>
              <a:latin typeface="+mn-ea"/>
            </a:endParaRPr>
          </a:p>
          <a:p>
            <a:endParaRPr lang="zh-TW" altLang="en-US" sz="2500" b="1" dirty="0"/>
          </a:p>
        </p:txBody>
      </p:sp>
    </p:spTree>
    <p:extLst>
      <p:ext uri="{BB962C8B-B14F-4D97-AF65-F5344CB8AC3E}">
        <p14:creationId xmlns:p14="http://schemas.microsoft.com/office/powerpoint/2010/main" val="2379331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274638"/>
            <a:ext cx="8136904" cy="70609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3182" y="1005878"/>
            <a:ext cx="8136906" cy="573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403" y="299789"/>
            <a:ext cx="42703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688579" y="299789"/>
            <a:ext cx="64306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9.</a:t>
            </a:r>
            <a:endParaRPr lang="zh-TW" altLang="en-US" dirty="0"/>
          </a:p>
        </p:txBody>
      </p:sp>
      <p:sp>
        <p:nvSpPr>
          <p:cNvPr id="10" name="矩形 9">
            <a:extLst>
              <a:ext uri="{FF2B5EF4-FFF2-40B4-BE49-F238E27FC236}">
                <a16:creationId xmlns:a16="http://schemas.microsoft.com/office/drawing/2014/main" id="{A4AFD1AA-7A50-70B7-2436-F2A1F1640F42}"/>
              </a:ext>
            </a:extLst>
          </p:cNvPr>
          <p:cNvSpPr/>
          <p:nvPr/>
        </p:nvSpPr>
        <p:spPr>
          <a:xfrm>
            <a:off x="688579" y="1081886"/>
            <a:ext cx="7987877" cy="129614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Wingdings" panose="05000000000000000000" pitchFamily="2" charset="2"/>
              <a:buChar char="Ø"/>
            </a:pPr>
            <a:r>
              <a:rPr lang="zh-TW" altLang="en-US" sz="2500" dirty="0">
                <a:solidFill>
                  <a:schemeClr val="tx1"/>
                </a:solidFill>
                <a:latin typeface="+mn-ea"/>
              </a:rPr>
              <a:t>新北市學前特殊教育需求幼兒</a:t>
            </a:r>
            <a:r>
              <a:rPr lang="zh-TW" altLang="en-US" sz="2500" dirty="0">
                <a:solidFill>
                  <a:schemeClr val="tx1"/>
                </a:solidFill>
                <a:latin typeface="+mn-ea"/>
                <a:hlinkClick r:id="rId4" action="ppaction://hlinkfile"/>
              </a:rPr>
              <a:t>鑑定報告</a:t>
            </a:r>
            <a:r>
              <a:rPr lang="zh-TW" altLang="en-US" sz="2500" dirty="0">
                <a:solidFill>
                  <a:schemeClr val="tx1"/>
                </a:solidFill>
                <a:latin typeface="+mn-ea"/>
              </a:rPr>
              <a:t>之內容</a:t>
            </a:r>
            <a:endParaRPr lang="en-US" altLang="zh-TW" sz="2500" dirty="0">
              <a:solidFill>
                <a:schemeClr val="tx1"/>
              </a:solidFill>
              <a:latin typeface="+mn-ea"/>
            </a:endParaRPr>
          </a:p>
          <a:p>
            <a:r>
              <a:rPr lang="zh-TW" altLang="en-US" sz="2500" dirty="0">
                <a:solidFill>
                  <a:schemeClr val="tx1"/>
                </a:solidFill>
                <a:latin typeface="+mn-ea"/>
              </a:rPr>
              <a:t>首頁版面</a:t>
            </a:r>
            <a:r>
              <a:rPr lang="zh-TW" altLang="en-US" sz="2500" dirty="0">
                <a:solidFill>
                  <a:schemeClr val="tx1"/>
                </a:solidFill>
                <a:latin typeface="+mn-ea"/>
                <a:hlinkClick r:id="rId5" action="ppaction://hlinkfile"/>
              </a:rPr>
              <a:t>一目了然</a:t>
            </a:r>
            <a:r>
              <a:rPr lang="zh-TW" altLang="en-US" sz="2500" dirty="0">
                <a:solidFill>
                  <a:schemeClr val="tx1"/>
                </a:solidFill>
                <a:latin typeface="+mn-ea"/>
              </a:rPr>
              <a:t>的</a:t>
            </a:r>
            <a:r>
              <a:rPr lang="en-US" altLang="zh-TW" sz="2500" dirty="0">
                <a:solidFill>
                  <a:schemeClr val="tx1"/>
                </a:solidFill>
                <a:latin typeface="+mn-ea"/>
                <a:hlinkClick r:id="rId6" action="ppaction://hlinkfile"/>
              </a:rPr>
              <a:t>5</a:t>
            </a:r>
            <a:r>
              <a:rPr lang="zh-TW" altLang="en-US" sz="2500" dirty="0">
                <a:solidFill>
                  <a:schemeClr val="tx1"/>
                </a:solidFill>
                <a:latin typeface="+mn-ea"/>
                <a:hlinkClick r:id="rId6" action="ppaction://hlinkfile"/>
              </a:rPr>
              <a:t>小點</a:t>
            </a:r>
            <a:endParaRPr lang="en-US" altLang="zh-TW" sz="2500" dirty="0">
              <a:solidFill>
                <a:schemeClr val="tx1"/>
              </a:solidFill>
              <a:latin typeface="+mn-ea"/>
            </a:endParaRPr>
          </a:p>
        </p:txBody>
      </p:sp>
      <p:sp>
        <p:nvSpPr>
          <p:cNvPr id="4" name="文字方塊 3">
            <a:extLst>
              <a:ext uri="{FF2B5EF4-FFF2-40B4-BE49-F238E27FC236}">
                <a16:creationId xmlns:a16="http://schemas.microsoft.com/office/drawing/2014/main" id="{C63D1840-FBA9-AF46-1395-7C561632F780}"/>
              </a:ext>
            </a:extLst>
          </p:cNvPr>
          <p:cNvSpPr txBox="1"/>
          <p:nvPr/>
        </p:nvSpPr>
        <p:spPr>
          <a:xfrm>
            <a:off x="688579" y="2485882"/>
            <a:ext cx="7987876"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dirty="0"/>
              <a:t>(1)</a:t>
            </a:r>
            <a:r>
              <a:rPr lang="zh-TW" altLang="en-US" sz="2000" dirty="0"/>
              <a:t>計算實足年齡</a:t>
            </a:r>
            <a:r>
              <a:rPr lang="en-US" altLang="zh-TW" sz="2000" dirty="0"/>
              <a:t>:</a:t>
            </a:r>
          </a:p>
          <a:p>
            <a:r>
              <a:rPr lang="en-US" altLang="zh-TW" sz="2000" dirty="0"/>
              <a:t>(2)</a:t>
            </a:r>
            <a:r>
              <a:rPr lang="zh-TW" altLang="en-US" sz="2000" dirty="0"/>
              <a:t> 基本的姓名、性別、所屬地區編號及心評人員的姓名。</a:t>
            </a:r>
          </a:p>
          <a:p>
            <a:r>
              <a:rPr lang="en-US" altLang="zh-TW" sz="2000" dirty="0"/>
              <a:t>(3)</a:t>
            </a:r>
            <a:r>
              <a:rPr lang="zh-TW" altLang="en-US" sz="2000" dirty="0"/>
              <a:t>相關證明</a:t>
            </a:r>
          </a:p>
          <a:p>
            <a:r>
              <a:rPr lang="en-US" altLang="zh-TW" sz="2000" dirty="0"/>
              <a:t>(4)</a:t>
            </a:r>
            <a:r>
              <a:rPr lang="zh-TW" altLang="en-US" sz="2000" b="1" dirty="0">
                <a:solidFill>
                  <a:srgbClr val="FF0000"/>
                </a:solidFill>
              </a:rPr>
              <a:t>幼兒發展與療育背景</a:t>
            </a:r>
            <a:r>
              <a:rPr lang="en-US" altLang="zh-TW" sz="2000" dirty="0"/>
              <a:t>: </a:t>
            </a:r>
            <a:r>
              <a:rPr lang="zh-TW" altLang="en-US" sz="2000" dirty="0"/>
              <a:t>與「</a:t>
            </a:r>
            <a:r>
              <a:rPr lang="zh-TW" altLang="en-US" sz="2000" dirty="0">
                <a:hlinkClick r:id="rId7" action="ppaction://hlinkfile"/>
              </a:rPr>
              <a:t>家長訪談紀錄表</a:t>
            </a:r>
            <a:r>
              <a:rPr lang="zh-TW" altLang="en-US" sz="2000" dirty="0"/>
              <a:t>」的關係</a:t>
            </a:r>
          </a:p>
          <a:p>
            <a:r>
              <a:rPr lang="en-US" altLang="zh-TW" sz="2000" dirty="0"/>
              <a:t>(5)</a:t>
            </a:r>
            <a:r>
              <a:rPr lang="zh-TW" altLang="en-US" sz="2000" dirty="0"/>
              <a:t>家長申請的原因</a:t>
            </a:r>
          </a:p>
        </p:txBody>
      </p:sp>
      <p:pic>
        <p:nvPicPr>
          <p:cNvPr id="5" name="圖片 4">
            <a:extLst>
              <a:ext uri="{FF2B5EF4-FFF2-40B4-BE49-F238E27FC236}">
                <a16:creationId xmlns:a16="http://schemas.microsoft.com/office/drawing/2014/main" id="{D5AD99D3-E008-E33F-E037-D011385C6730}"/>
              </a:ext>
            </a:extLst>
          </p:cNvPr>
          <p:cNvPicPr>
            <a:picLocks noChangeAspect="1"/>
          </p:cNvPicPr>
          <p:nvPr/>
        </p:nvPicPr>
        <p:blipFill>
          <a:blip r:embed="rId8"/>
          <a:stretch>
            <a:fillRect/>
          </a:stretch>
        </p:blipFill>
        <p:spPr>
          <a:xfrm>
            <a:off x="688579" y="4224950"/>
            <a:ext cx="3188484" cy="2358412"/>
          </a:xfrm>
          <a:prstGeom prst="rect">
            <a:avLst/>
          </a:prstGeom>
        </p:spPr>
      </p:pic>
      <p:pic>
        <p:nvPicPr>
          <p:cNvPr id="6" name="圖片 5">
            <a:extLst>
              <a:ext uri="{FF2B5EF4-FFF2-40B4-BE49-F238E27FC236}">
                <a16:creationId xmlns:a16="http://schemas.microsoft.com/office/drawing/2014/main" id="{0F95B96D-610F-8EC1-9FA3-569868420082}"/>
              </a:ext>
            </a:extLst>
          </p:cNvPr>
          <p:cNvPicPr>
            <a:picLocks noChangeAspect="1"/>
          </p:cNvPicPr>
          <p:nvPr/>
        </p:nvPicPr>
        <p:blipFill>
          <a:blip r:embed="rId9"/>
          <a:stretch>
            <a:fillRect/>
          </a:stretch>
        </p:blipFill>
        <p:spPr>
          <a:xfrm>
            <a:off x="4119563" y="4224950"/>
            <a:ext cx="4556892" cy="2358412"/>
          </a:xfrm>
          <a:prstGeom prst="rect">
            <a:avLst/>
          </a:prstGeom>
        </p:spPr>
      </p:pic>
    </p:spTree>
    <p:extLst>
      <p:ext uri="{BB962C8B-B14F-4D97-AF65-F5344CB8AC3E}">
        <p14:creationId xmlns:p14="http://schemas.microsoft.com/office/powerpoint/2010/main" val="1125055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26BDC06-CE6D-0C64-A1F1-ED7310068DBB}"/>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pic>
        <p:nvPicPr>
          <p:cNvPr id="5" name="內容版面配置區 4">
            <a:extLst>
              <a:ext uri="{FF2B5EF4-FFF2-40B4-BE49-F238E27FC236}">
                <a16:creationId xmlns:a16="http://schemas.microsoft.com/office/drawing/2014/main" id="{D584197A-9036-FF8E-766E-8E9428E41791}"/>
              </a:ext>
            </a:extLst>
          </p:cNvPr>
          <p:cNvPicPr>
            <a:picLocks noGrp="1" noChangeAspect="1"/>
          </p:cNvPicPr>
          <p:nvPr>
            <p:ph idx="1"/>
          </p:nvPr>
        </p:nvPicPr>
        <p:blipFill>
          <a:blip r:embed="rId2"/>
          <a:stretch>
            <a:fillRect/>
          </a:stretch>
        </p:blipFill>
        <p:spPr>
          <a:xfrm>
            <a:off x="457200" y="1500590"/>
            <a:ext cx="8229600" cy="5082772"/>
          </a:xfrm>
          <a:prstGeom prst="rect">
            <a:avLst/>
          </a:prstGeom>
        </p:spPr>
      </p:pic>
      <p:sp>
        <p:nvSpPr>
          <p:cNvPr id="6" name="矩形 5">
            <a:extLst>
              <a:ext uri="{FF2B5EF4-FFF2-40B4-BE49-F238E27FC236}">
                <a16:creationId xmlns:a16="http://schemas.microsoft.com/office/drawing/2014/main" id="{F72A583B-ADE3-29BB-7D47-27F9C5393831}"/>
              </a:ext>
            </a:extLst>
          </p:cNvPr>
          <p:cNvSpPr/>
          <p:nvPr/>
        </p:nvSpPr>
        <p:spPr>
          <a:xfrm>
            <a:off x="578061" y="1700808"/>
            <a:ext cx="7954379" cy="468052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Wingdings" panose="05000000000000000000" pitchFamily="2" charset="2"/>
              <a:buChar char="Ø"/>
            </a:pPr>
            <a:r>
              <a:rPr lang="zh-TW" altLang="en-US" sz="2500" dirty="0">
                <a:solidFill>
                  <a:schemeClr val="tx1"/>
                </a:solidFill>
                <a:latin typeface="+mn-ea"/>
              </a:rPr>
              <a:t>台北市</a:t>
            </a:r>
            <a:r>
              <a:rPr lang="zh-TW" altLang="en-US" sz="2500" dirty="0">
                <a:solidFill>
                  <a:schemeClr val="tx1"/>
                </a:solidFill>
                <a:latin typeface="+mn-ea"/>
                <a:hlinkClick r:id="rId3" action="ppaction://hlinkfile"/>
              </a:rPr>
              <a:t>學前身心障礙幼兒入幼兒園鑑定評估報告</a:t>
            </a:r>
            <a:endParaRPr lang="en-US" altLang="zh-TW" sz="2500" dirty="0">
              <a:solidFill>
                <a:schemeClr val="tx1"/>
              </a:solidFill>
              <a:latin typeface="+mn-ea"/>
            </a:endParaRPr>
          </a:p>
          <a:p>
            <a:r>
              <a:rPr lang="zh-TW" altLang="en-US" sz="2500" dirty="0">
                <a:solidFill>
                  <a:schemeClr val="tx1"/>
                </a:solidFill>
                <a:latin typeface="+mn-ea"/>
              </a:rPr>
              <a:t>首頁所掌握的資料</a:t>
            </a:r>
            <a:r>
              <a:rPr lang="en-US" altLang="zh-TW" sz="2500" dirty="0">
                <a:solidFill>
                  <a:schemeClr val="tx1"/>
                </a:solidFill>
                <a:latin typeface="+mn-ea"/>
              </a:rPr>
              <a:t>:</a:t>
            </a:r>
            <a:r>
              <a:rPr lang="zh-TW" altLang="en-US" sz="2500" dirty="0">
                <a:solidFill>
                  <a:schemeClr val="tx1"/>
                </a:solidFill>
                <a:latin typeface="+mn-ea"/>
              </a:rPr>
              <a:t>僅呈現個案的姓名、性別與年齡。</a:t>
            </a:r>
            <a:endParaRPr lang="en-US" altLang="zh-TW" sz="2500" dirty="0">
              <a:solidFill>
                <a:schemeClr val="tx1"/>
              </a:solidFill>
              <a:latin typeface="+mn-ea"/>
            </a:endParaRPr>
          </a:p>
          <a:p>
            <a:pPr marL="342900" indent="-324000">
              <a:lnSpc>
                <a:spcPts val="4000"/>
              </a:lnSpc>
              <a:buFont typeface="Wingdings" panose="05000000000000000000" pitchFamily="2" charset="2"/>
              <a:buChar char="Ø"/>
            </a:pPr>
            <a:r>
              <a:rPr lang="zh-TW" altLang="en-US" sz="2500" dirty="0">
                <a:solidFill>
                  <a:schemeClr val="tx1"/>
                </a:solidFill>
                <a:latin typeface="+mn-ea"/>
              </a:rPr>
              <a:t>欄位開始第一項為鑑定總評</a:t>
            </a:r>
            <a:r>
              <a:rPr lang="en-US" altLang="zh-TW" sz="2500" dirty="0">
                <a:solidFill>
                  <a:schemeClr val="tx1"/>
                </a:solidFill>
                <a:latin typeface="+mn-ea"/>
              </a:rPr>
              <a:t>:</a:t>
            </a:r>
            <a:r>
              <a:rPr lang="zh-TW" altLang="en-US" sz="2500" dirty="0">
                <a:solidFill>
                  <a:schemeClr val="tx1"/>
                </a:solidFill>
                <a:latin typeface="+mn-ea"/>
              </a:rPr>
              <a:t>共</a:t>
            </a:r>
            <a:r>
              <a:rPr lang="en-US" altLang="zh-TW" sz="2500" dirty="0">
                <a:solidFill>
                  <a:schemeClr val="tx1"/>
                </a:solidFill>
                <a:latin typeface="+mn-ea"/>
              </a:rPr>
              <a:t>6</a:t>
            </a:r>
            <a:r>
              <a:rPr lang="zh-TW" altLang="en-US" sz="2500" dirty="0">
                <a:solidFill>
                  <a:schemeClr val="tx1"/>
                </a:solidFill>
                <a:latin typeface="+mn-ea"/>
              </a:rPr>
              <a:t>項，包括</a:t>
            </a:r>
            <a:r>
              <a:rPr lang="en-US" altLang="zh-TW" sz="2500" dirty="0">
                <a:solidFill>
                  <a:schemeClr val="tx1"/>
                </a:solidFill>
                <a:latin typeface="+mn-ea"/>
              </a:rPr>
              <a:t>:</a:t>
            </a:r>
            <a:r>
              <a:rPr lang="zh-TW" altLang="en-US" sz="2500" dirty="0">
                <a:solidFill>
                  <a:schemeClr val="tx1"/>
                </a:solidFill>
                <a:latin typeface="+mn-ea"/>
              </a:rPr>
              <a:t>身心障礙證明、重大傷病證明、醫療評估結果、幼兒特殊需求分析</a:t>
            </a:r>
            <a:r>
              <a:rPr lang="en-US" altLang="zh-TW" sz="2500" dirty="0">
                <a:solidFill>
                  <a:schemeClr val="tx1"/>
                </a:solidFill>
                <a:latin typeface="+mn-ea"/>
              </a:rPr>
              <a:t>(</a:t>
            </a:r>
            <a:r>
              <a:rPr lang="zh-TW" altLang="en-US" sz="2500" dirty="0">
                <a:solidFill>
                  <a:schemeClr val="tx1"/>
                </a:solidFill>
                <a:latin typeface="+mn-ea"/>
              </a:rPr>
              <a:t>粗大動作、精細動作、認知、語言溝通、社會情緒、生活自理、知覺及感官</a:t>
            </a:r>
            <a:r>
              <a:rPr lang="en-US" altLang="zh-TW" sz="2500" dirty="0">
                <a:solidFill>
                  <a:schemeClr val="tx1"/>
                </a:solidFill>
                <a:latin typeface="+mn-ea"/>
              </a:rPr>
              <a:t>)</a:t>
            </a:r>
            <a:r>
              <a:rPr lang="zh-TW" altLang="en-US" sz="2500" dirty="0">
                <a:solidFill>
                  <a:schemeClr val="tx1"/>
                </a:solidFill>
                <a:latin typeface="+mn-ea"/>
              </a:rPr>
              <a:t>、</a:t>
            </a:r>
            <a:r>
              <a:rPr lang="zh-TW" altLang="en-US" sz="2500" dirty="0">
                <a:solidFill>
                  <a:srgbClr val="FF0000"/>
                </a:solidFill>
                <a:latin typeface="+mn-ea"/>
              </a:rPr>
              <a:t>鑑輔會鑑定結果</a:t>
            </a:r>
            <a:r>
              <a:rPr lang="zh-TW" altLang="en-US" sz="2500" dirty="0">
                <a:solidFill>
                  <a:schemeClr val="tx1"/>
                </a:solidFill>
                <a:latin typeface="+mn-ea"/>
              </a:rPr>
              <a:t>、法定代理人或監護人安置意願</a:t>
            </a:r>
          </a:p>
          <a:p>
            <a:pPr marL="342900" indent="-342900">
              <a:buFont typeface="Wingdings" panose="05000000000000000000" pitchFamily="2" charset="2"/>
              <a:buChar char="Ø"/>
            </a:pPr>
            <a:endParaRPr lang="en-US" altLang="zh-TW" sz="2500" dirty="0">
              <a:solidFill>
                <a:schemeClr val="tx1"/>
              </a:solidFill>
              <a:latin typeface="+mn-ea"/>
            </a:endParaRPr>
          </a:p>
          <a:p>
            <a:pPr marL="342900" indent="-342900">
              <a:buFont typeface="Wingdings" panose="05000000000000000000" pitchFamily="2" charset="2"/>
              <a:buChar char="Ø"/>
            </a:pPr>
            <a:endParaRPr lang="en-US" altLang="zh-TW" sz="2500" dirty="0">
              <a:solidFill>
                <a:schemeClr val="tx1"/>
              </a:solidFill>
              <a:latin typeface="+mn-ea"/>
            </a:endParaRPr>
          </a:p>
        </p:txBody>
      </p:sp>
    </p:spTree>
    <p:extLst>
      <p:ext uri="{BB962C8B-B14F-4D97-AF65-F5344CB8AC3E}">
        <p14:creationId xmlns:p14="http://schemas.microsoft.com/office/powerpoint/2010/main" val="3320957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5A8F1DE8-4D63-1428-EA8C-CD38A7009535}"/>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pic>
        <p:nvPicPr>
          <p:cNvPr id="2" name="內容版面配置區 4">
            <a:extLst>
              <a:ext uri="{FF2B5EF4-FFF2-40B4-BE49-F238E27FC236}">
                <a16:creationId xmlns:a16="http://schemas.microsoft.com/office/drawing/2014/main" id="{CD9C57F4-38F3-3105-845B-0A87BE64DF2E}"/>
              </a:ext>
            </a:extLst>
          </p:cNvPr>
          <p:cNvPicPr>
            <a:picLocks noGrp="1" noChangeAspect="1"/>
          </p:cNvPicPr>
          <p:nvPr>
            <p:ph idx="1"/>
          </p:nvPr>
        </p:nvPicPr>
        <p:blipFill>
          <a:blip r:embed="rId2"/>
          <a:stretch>
            <a:fillRect/>
          </a:stretch>
        </p:blipFill>
        <p:spPr>
          <a:xfrm>
            <a:off x="457200" y="1500590"/>
            <a:ext cx="8229600" cy="5240778"/>
          </a:xfrm>
          <a:prstGeom prst="rect">
            <a:avLst/>
          </a:prstGeom>
        </p:spPr>
      </p:pic>
      <p:sp>
        <p:nvSpPr>
          <p:cNvPr id="5" name="矩形 4">
            <a:extLst>
              <a:ext uri="{FF2B5EF4-FFF2-40B4-BE49-F238E27FC236}">
                <a16:creationId xmlns:a16="http://schemas.microsoft.com/office/drawing/2014/main" id="{E3C380B2-BBD5-84FD-30ED-72D84448E889}"/>
              </a:ext>
            </a:extLst>
          </p:cNvPr>
          <p:cNvSpPr/>
          <p:nvPr/>
        </p:nvSpPr>
        <p:spPr>
          <a:xfrm>
            <a:off x="594810" y="1679701"/>
            <a:ext cx="7954379" cy="498661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zh-TW" altLang="en-US" sz="2500" b="1" dirty="0">
                <a:solidFill>
                  <a:srgbClr val="0070C0"/>
                </a:solidFill>
                <a:latin typeface="+mn-ea"/>
                <a:hlinkClick r:id="rId3" action="ppaction://hlinkfile"/>
              </a:rPr>
              <a:t>新北市特殊需求幼兒鑑定報告</a:t>
            </a:r>
            <a:r>
              <a:rPr lang="zh-TW" altLang="en-US" sz="2500" dirty="0">
                <a:solidFill>
                  <a:schemeClr val="tx1"/>
                </a:solidFill>
                <a:latin typeface="+mn-ea"/>
              </a:rPr>
              <a:t>的貳、綜合評估分析結果，包括</a:t>
            </a:r>
            <a:r>
              <a:rPr lang="en-US" altLang="zh-TW" sz="2500" dirty="0">
                <a:solidFill>
                  <a:schemeClr val="tx1"/>
                </a:solidFill>
                <a:latin typeface="+mn-ea"/>
              </a:rPr>
              <a:t>:</a:t>
            </a:r>
            <a:r>
              <a:rPr lang="zh-TW" altLang="en-US" sz="2500" dirty="0">
                <a:solidFill>
                  <a:schemeClr val="tx1"/>
                </a:solidFill>
                <a:latin typeface="+mn-ea"/>
              </a:rPr>
              <a:t>一</a:t>
            </a:r>
            <a:r>
              <a:rPr lang="en-US" altLang="zh-TW" sz="2500" dirty="0">
                <a:solidFill>
                  <a:schemeClr val="tx1"/>
                </a:solidFill>
                <a:latin typeface="+mn-ea"/>
              </a:rPr>
              <a:t>.</a:t>
            </a:r>
            <a:r>
              <a:rPr lang="zh-TW" altLang="en-US" sz="2500" dirty="0">
                <a:solidFill>
                  <a:schemeClr val="tx1"/>
                </a:solidFill>
                <a:latin typeface="+mn-ea"/>
              </a:rPr>
              <a:t>幼兒整體能力現況及優弱勢分析、二</a:t>
            </a:r>
            <a:r>
              <a:rPr lang="en-US" altLang="zh-TW" sz="2500" dirty="0">
                <a:solidFill>
                  <a:schemeClr val="tx1"/>
                </a:solidFill>
                <a:latin typeface="+mn-ea"/>
              </a:rPr>
              <a:t>.</a:t>
            </a:r>
            <a:r>
              <a:rPr lang="zh-TW" altLang="en-US" sz="2500" dirty="0">
                <a:solidFill>
                  <a:schemeClr val="tx1"/>
                </a:solidFill>
                <a:latin typeface="+mn-ea"/>
              </a:rPr>
              <a:t>幼兒各領域能力分析：感覺、動作、溝通、認知、社會人際、情緒行為、生活自理及其他。</a:t>
            </a:r>
            <a:r>
              <a:rPr lang="en-US" altLang="zh-TW" sz="2500" dirty="0">
                <a:solidFill>
                  <a:schemeClr val="tx1"/>
                </a:solidFill>
                <a:latin typeface="+mn-ea"/>
              </a:rPr>
              <a:t>(</a:t>
            </a:r>
            <a:r>
              <a:rPr lang="zh-TW" altLang="en-US" sz="2500" dirty="0">
                <a:solidFill>
                  <a:schemeClr val="tx1"/>
                </a:solidFill>
                <a:latin typeface="+mn-ea"/>
              </a:rPr>
              <a:t>根據</a:t>
            </a:r>
            <a:r>
              <a:rPr lang="zh-TW" altLang="en-US" sz="1400" dirty="0">
                <a:solidFill>
                  <a:srgbClr val="FF0000"/>
                </a:solidFill>
                <a:latin typeface="+mn-ea"/>
              </a:rPr>
              <a:t>特安</a:t>
            </a:r>
            <a:r>
              <a:rPr lang="en-US" altLang="zh-TW" sz="1400" dirty="0">
                <a:solidFill>
                  <a:srgbClr val="FF0000"/>
                </a:solidFill>
                <a:latin typeface="+mn-ea"/>
              </a:rPr>
              <a:t>B06</a:t>
            </a:r>
            <a:r>
              <a:rPr lang="zh-TW" altLang="en-US" sz="2500" dirty="0">
                <a:solidFill>
                  <a:schemeClr val="tx1"/>
                </a:solidFill>
                <a:latin typeface="+mn-ea"/>
                <a:hlinkClick r:id="rId4" action="ppaction://hlinkfile"/>
              </a:rPr>
              <a:t>零至六歲幼兒評估表施測</a:t>
            </a:r>
            <a:r>
              <a:rPr lang="zh-TW" altLang="en-US" sz="2500" dirty="0">
                <a:solidFill>
                  <a:schemeClr val="tx1"/>
                </a:solidFill>
                <a:latin typeface="+mn-ea"/>
              </a:rPr>
              <a:t>的結果</a:t>
            </a:r>
            <a:r>
              <a:rPr lang="en-US" altLang="zh-TW" sz="2500" dirty="0">
                <a:solidFill>
                  <a:schemeClr val="tx1"/>
                </a:solidFill>
                <a:latin typeface="+mn-ea"/>
              </a:rPr>
              <a:t>)</a:t>
            </a:r>
          </a:p>
          <a:p>
            <a:pPr marL="342900" indent="-342900">
              <a:buFont typeface="Wingdings" panose="05000000000000000000" pitchFamily="2" charset="2"/>
              <a:buChar char="Ø"/>
            </a:pPr>
            <a:r>
              <a:rPr lang="zh-TW" altLang="en-US" sz="2500" b="1" dirty="0">
                <a:solidFill>
                  <a:srgbClr val="0070C0"/>
                </a:solidFill>
                <a:latin typeface="+mn-ea"/>
                <a:hlinkClick r:id="rId5" action="ppaction://hlinkfile"/>
              </a:rPr>
              <a:t>臺北市</a:t>
            </a:r>
            <a:r>
              <a:rPr lang="en-US" altLang="zh-TW" sz="2500" b="1" dirty="0">
                <a:solidFill>
                  <a:srgbClr val="0070C0"/>
                </a:solidFill>
                <a:latin typeface="+mn-ea"/>
                <a:hlinkClick r:id="rId5" action="ppaction://hlinkfile"/>
              </a:rPr>
              <a:t>114</a:t>
            </a:r>
            <a:r>
              <a:rPr lang="zh-TW" altLang="en-US" sz="2500" b="1" dirty="0">
                <a:solidFill>
                  <a:srgbClr val="0070C0"/>
                </a:solidFill>
                <a:latin typeface="+mn-ea"/>
                <a:hlinkClick r:id="rId5" action="ppaction://hlinkfile"/>
              </a:rPr>
              <a:t>學年度學前身心障礙幼兒入幼兒園鑑定評估</a:t>
            </a:r>
            <a:r>
              <a:rPr lang="zh-TW" altLang="en-US" sz="2500" dirty="0">
                <a:solidFill>
                  <a:schemeClr val="tx1"/>
                </a:solidFill>
                <a:latin typeface="+mn-ea"/>
              </a:rPr>
              <a:t>報告的貳、</a:t>
            </a:r>
            <a:r>
              <a:rPr lang="zh-TW" altLang="en-US" sz="2000" dirty="0">
                <a:solidFill>
                  <a:schemeClr val="tx1"/>
                </a:solidFill>
                <a:latin typeface="+mn-ea"/>
              </a:rPr>
              <a:t>發展評估：</a:t>
            </a:r>
            <a:r>
              <a:rPr lang="en-US" altLang="zh-TW" sz="2000" dirty="0">
                <a:solidFill>
                  <a:schemeClr val="tx1"/>
                </a:solidFill>
                <a:latin typeface="+mn-ea"/>
              </a:rPr>
              <a:t>1.</a:t>
            </a:r>
            <a:r>
              <a:rPr lang="zh-TW" altLang="en-US" sz="2000" dirty="0">
                <a:solidFill>
                  <a:schemeClr val="tx1"/>
                </a:solidFill>
                <a:latin typeface="+mn-ea"/>
              </a:rPr>
              <a:t>非正式評量：</a:t>
            </a:r>
            <a:r>
              <a:rPr lang="en-US" altLang="zh-TW" sz="2000" dirty="0">
                <a:solidFill>
                  <a:schemeClr val="tx1"/>
                </a:solidFill>
                <a:latin typeface="+mn-ea"/>
              </a:rPr>
              <a:t>V</a:t>
            </a:r>
            <a:r>
              <a:rPr lang="zh-TW" altLang="en-US" sz="2000" dirty="0">
                <a:solidFill>
                  <a:schemeClr val="tx1"/>
                </a:solidFill>
                <a:latin typeface="+mn-ea"/>
              </a:rPr>
              <a:t>晤談　</a:t>
            </a:r>
            <a:r>
              <a:rPr lang="en-US" altLang="zh-TW" sz="2000" dirty="0">
                <a:solidFill>
                  <a:schemeClr val="tx1"/>
                </a:solidFill>
                <a:latin typeface="+mn-ea"/>
              </a:rPr>
              <a:t>V</a:t>
            </a:r>
            <a:r>
              <a:rPr lang="zh-TW" altLang="en-US" sz="2000" dirty="0">
                <a:solidFill>
                  <a:schemeClr val="tx1"/>
                </a:solidFill>
                <a:latin typeface="+mn-ea"/>
              </a:rPr>
              <a:t>觀察　□參考醫療評估資料　</a:t>
            </a:r>
            <a:r>
              <a:rPr lang="en-US" altLang="zh-TW" sz="2000" dirty="0">
                <a:solidFill>
                  <a:schemeClr val="tx1"/>
                </a:solidFill>
                <a:latin typeface="+mn-ea"/>
              </a:rPr>
              <a:t>V</a:t>
            </a:r>
            <a:r>
              <a:rPr lang="zh-TW" altLang="en-US" sz="2000" dirty="0">
                <a:solidFill>
                  <a:schemeClr val="tx1"/>
                </a:solidFill>
                <a:latin typeface="+mn-ea"/>
              </a:rPr>
              <a:t>其它：醫院診斷證明書</a:t>
            </a:r>
          </a:p>
          <a:p>
            <a:pPr marL="342900" indent="-342900">
              <a:buFont typeface="Wingdings" panose="05000000000000000000" pitchFamily="2" charset="2"/>
              <a:buChar char="Ø"/>
            </a:pPr>
            <a:r>
              <a:rPr lang="en-US" altLang="zh-TW" sz="2500" dirty="0">
                <a:solidFill>
                  <a:schemeClr val="tx1"/>
                </a:solidFill>
                <a:latin typeface="+mn-ea"/>
              </a:rPr>
              <a:t>2.</a:t>
            </a:r>
            <a:r>
              <a:rPr lang="zh-TW" altLang="en-US" sz="2500" dirty="0">
                <a:solidFill>
                  <a:schemeClr val="tx1"/>
                </a:solidFill>
                <a:latin typeface="+mn-ea"/>
              </a:rPr>
              <a:t>正式評量</a:t>
            </a:r>
            <a:r>
              <a:rPr lang="en-US" altLang="zh-TW" sz="2500" dirty="0">
                <a:solidFill>
                  <a:schemeClr val="tx1"/>
                </a:solidFill>
                <a:latin typeface="+mn-ea"/>
              </a:rPr>
              <a:t>(</a:t>
            </a:r>
            <a:r>
              <a:rPr lang="zh-TW" altLang="en-US" sz="2500" dirty="0">
                <a:solidFill>
                  <a:schemeClr val="tx1"/>
                </a:solidFill>
                <a:latin typeface="+mn-ea"/>
              </a:rPr>
              <a:t>含經其他單位施測者</a:t>
            </a:r>
            <a:r>
              <a:rPr lang="en-US" altLang="zh-TW" sz="2500" dirty="0">
                <a:solidFill>
                  <a:schemeClr val="tx1"/>
                </a:solidFill>
                <a:latin typeface="+mn-ea"/>
              </a:rPr>
              <a:t>)</a:t>
            </a:r>
            <a:r>
              <a:rPr lang="zh-TW" altLang="en-US" sz="2500" dirty="0">
                <a:solidFill>
                  <a:schemeClr val="tx1"/>
                </a:solidFill>
                <a:latin typeface="+mn-ea"/>
              </a:rPr>
              <a:t>：□無　</a:t>
            </a:r>
            <a:r>
              <a:rPr lang="en-US" altLang="zh-TW" sz="2500" dirty="0">
                <a:solidFill>
                  <a:schemeClr val="tx1"/>
                </a:solidFill>
                <a:latin typeface="+mn-ea"/>
              </a:rPr>
              <a:t>V</a:t>
            </a:r>
            <a:r>
              <a:rPr lang="zh-TW" altLang="en-US" sz="2500" dirty="0">
                <a:solidFill>
                  <a:schemeClr val="tx1"/>
                </a:solidFill>
                <a:latin typeface="+mn-ea"/>
              </a:rPr>
              <a:t>有</a:t>
            </a:r>
            <a:r>
              <a:rPr lang="en-US" altLang="zh-TW" sz="2500" dirty="0">
                <a:solidFill>
                  <a:schemeClr val="tx1"/>
                </a:solidFill>
                <a:latin typeface="+mn-ea"/>
              </a:rPr>
              <a:t>(</a:t>
            </a:r>
            <a:r>
              <a:rPr lang="zh-TW" altLang="en-US" sz="2500" dirty="0">
                <a:solidFill>
                  <a:schemeClr val="tx1"/>
                </a:solidFill>
                <a:latin typeface="+mn-ea"/>
              </a:rPr>
              <a:t>請續勾選填寫</a:t>
            </a:r>
            <a:r>
              <a:rPr lang="en-US" altLang="zh-TW" sz="2500" dirty="0">
                <a:solidFill>
                  <a:schemeClr val="tx1"/>
                </a:solidFill>
                <a:latin typeface="+mn-ea"/>
              </a:rPr>
              <a:t>)</a:t>
            </a:r>
          </a:p>
          <a:p>
            <a:pPr marL="342900" indent="-342900">
              <a:buFont typeface="Wingdings" panose="05000000000000000000" pitchFamily="2" charset="2"/>
              <a:buChar char="Ø"/>
            </a:pPr>
            <a:endParaRPr lang="en-US" altLang="zh-TW" sz="2500" dirty="0">
              <a:solidFill>
                <a:schemeClr val="tx1"/>
              </a:solidFill>
              <a:latin typeface="+mn-ea"/>
            </a:endParaRPr>
          </a:p>
          <a:p>
            <a:pPr marL="342900" indent="-342900">
              <a:buFont typeface="Wingdings" panose="05000000000000000000" pitchFamily="2" charset="2"/>
              <a:buChar char="Ø"/>
            </a:pPr>
            <a:endParaRPr lang="en-US" altLang="zh-TW" sz="2500" dirty="0">
              <a:solidFill>
                <a:schemeClr val="tx1"/>
              </a:solidFill>
              <a:latin typeface="+mn-ea"/>
            </a:endParaRPr>
          </a:p>
        </p:txBody>
      </p:sp>
      <p:graphicFrame>
        <p:nvGraphicFramePr>
          <p:cNvPr id="6" name="表格 5">
            <a:extLst>
              <a:ext uri="{FF2B5EF4-FFF2-40B4-BE49-F238E27FC236}">
                <a16:creationId xmlns:a16="http://schemas.microsoft.com/office/drawing/2014/main" id="{D6034113-42F7-A94E-72B5-5D7B8CF2D0C0}"/>
              </a:ext>
            </a:extLst>
          </p:cNvPr>
          <p:cNvGraphicFramePr>
            <a:graphicFrameLocks noGrp="1"/>
          </p:cNvGraphicFramePr>
          <p:nvPr>
            <p:extLst>
              <p:ext uri="{D42A27DB-BD31-4B8C-83A1-F6EECF244321}">
                <p14:modId xmlns:p14="http://schemas.microsoft.com/office/powerpoint/2010/main" val="282840058"/>
              </p:ext>
            </p:extLst>
          </p:nvPr>
        </p:nvGraphicFramePr>
        <p:xfrm>
          <a:off x="2414904" y="5178300"/>
          <a:ext cx="5181432" cy="1405065"/>
        </p:xfrm>
        <a:graphic>
          <a:graphicData uri="http://schemas.openxmlformats.org/drawingml/2006/table">
            <a:tbl>
              <a:tblPr firstRow="1" firstCol="1" bandRow="1"/>
              <a:tblGrid>
                <a:gridCol w="2590716">
                  <a:extLst>
                    <a:ext uri="{9D8B030D-6E8A-4147-A177-3AD203B41FA5}">
                      <a16:colId xmlns:a16="http://schemas.microsoft.com/office/drawing/2014/main" val="4246902339"/>
                    </a:ext>
                  </a:extLst>
                </a:gridCol>
                <a:gridCol w="2590716">
                  <a:extLst>
                    <a:ext uri="{9D8B030D-6E8A-4147-A177-3AD203B41FA5}">
                      <a16:colId xmlns:a16="http://schemas.microsoft.com/office/drawing/2014/main" val="1343237955"/>
                    </a:ext>
                  </a:extLst>
                </a:gridCol>
              </a:tblGrid>
              <a:tr h="281013">
                <a:tc gridSpan="2">
                  <a:txBody>
                    <a:bodyPr/>
                    <a:lstStyle/>
                    <a:p>
                      <a:pPr>
                        <a:lnSpc>
                          <a:spcPts val="1200"/>
                        </a:lnSpc>
                        <a:spcAft>
                          <a:spcPts val="800"/>
                        </a:spcAft>
                        <a:buNone/>
                      </a:pPr>
                      <a:r>
                        <a:rPr lang="zh-TW" sz="1600" b="1" kern="100" dirty="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工具名稱</a:t>
                      </a:r>
                    </a:p>
                  </a:txBody>
                  <a:tcPr marL="68580" marR="68580" marT="0" marB="0">
                    <a:lnL>
                      <a:noFill/>
                    </a:lnL>
                    <a:lnR>
                      <a:noFill/>
                    </a:lnR>
                    <a:lnT>
                      <a:noFill/>
                    </a:lnT>
                    <a:lnB>
                      <a:noFill/>
                    </a:lnB>
                    <a:noFill/>
                  </a:tcPr>
                </a:tc>
                <a:tc hMerge="1">
                  <a:txBody>
                    <a:bodyPr/>
                    <a:lstStyle/>
                    <a:p>
                      <a:endParaRPr lang="zh-TW" altLang="en-US"/>
                    </a:p>
                  </a:txBody>
                  <a:tcPr/>
                </a:tc>
                <a:extLst>
                  <a:ext uri="{0D108BD9-81ED-4DB2-BD59-A6C34878D82A}">
                    <a16:rowId xmlns:a16="http://schemas.microsoft.com/office/drawing/2014/main" val="3270025013"/>
                  </a:ext>
                </a:extLst>
              </a:tr>
              <a:tr h="281013">
                <a:tc>
                  <a:txBody>
                    <a:bodyPr/>
                    <a:lstStyle/>
                    <a:p>
                      <a:pPr>
                        <a:lnSpc>
                          <a:spcPts val="1200"/>
                        </a:lnSpc>
                        <a:spcAft>
                          <a:spcPts val="800"/>
                        </a:spcAft>
                        <a:buNone/>
                      </a:pPr>
                      <a:r>
                        <a:rPr lang="zh-TW" sz="1600" b="1" kern="100" dirty="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□嬰幼兒全面發展量表</a:t>
                      </a:r>
                    </a:p>
                  </a:txBody>
                  <a:tcPr marL="68580" marR="68580" marT="0" marB="0">
                    <a:lnL>
                      <a:noFill/>
                    </a:lnL>
                    <a:lnR>
                      <a:noFill/>
                    </a:lnR>
                    <a:lnT>
                      <a:noFill/>
                    </a:lnT>
                    <a:lnB>
                      <a:noFill/>
                    </a:lnB>
                    <a:noFill/>
                  </a:tcPr>
                </a:tc>
                <a:tc>
                  <a:txBody>
                    <a:bodyPr/>
                    <a:lstStyle/>
                    <a:p>
                      <a:pPr>
                        <a:lnSpc>
                          <a:spcPts val="1200"/>
                        </a:lnSpc>
                        <a:spcAft>
                          <a:spcPts val="800"/>
                        </a:spcAft>
                        <a:buNone/>
                      </a:pPr>
                      <a:r>
                        <a:rPr lang="zh-TW" sz="1600" b="1" kern="10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□自閉症三階段鑑定</a:t>
                      </a:r>
                    </a:p>
                  </a:txBody>
                  <a:tcPr marL="68580" marR="68580" marT="0" marB="0">
                    <a:lnL>
                      <a:noFill/>
                    </a:lnL>
                    <a:lnR>
                      <a:noFill/>
                    </a:lnR>
                    <a:lnT>
                      <a:noFill/>
                    </a:lnT>
                    <a:lnB>
                      <a:noFill/>
                    </a:lnB>
                    <a:noFill/>
                  </a:tcPr>
                </a:tc>
                <a:extLst>
                  <a:ext uri="{0D108BD9-81ED-4DB2-BD59-A6C34878D82A}">
                    <a16:rowId xmlns:a16="http://schemas.microsoft.com/office/drawing/2014/main" val="1234232957"/>
                  </a:ext>
                </a:extLst>
              </a:tr>
              <a:tr h="281013">
                <a:tc>
                  <a:txBody>
                    <a:bodyPr/>
                    <a:lstStyle/>
                    <a:p>
                      <a:pPr>
                        <a:lnSpc>
                          <a:spcPts val="1200"/>
                        </a:lnSpc>
                        <a:spcAft>
                          <a:spcPts val="800"/>
                        </a:spcAft>
                        <a:buNone/>
                      </a:pPr>
                      <a:r>
                        <a:rPr lang="zh-TW" sz="1600" b="1" kern="100" dirty="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□嬰幼兒綜合發展測驗</a:t>
                      </a:r>
                    </a:p>
                  </a:txBody>
                  <a:tcPr marL="68580" marR="68580" marT="0" marB="0">
                    <a:lnL>
                      <a:noFill/>
                    </a:lnL>
                    <a:lnR>
                      <a:noFill/>
                    </a:lnR>
                    <a:lnT>
                      <a:noFill/>
                    </a:lnT>
                    <a:lnB>
                      <a:noFill/>
                    </a:lnB>
                    <a:noFill/>
                  </a:tcPr>
                </a:tc>
                <a:tc>
                  <a:txBody>
                    <a:bodyPr/>
                    <a:lstStyle/>
                    <a:p>
                      <a:pPr>
                        <a:lnSpc>
                          <a:spcPts val="1200"/>
                        </a:lnSpc>
                        <a:spcAft>
                          <a:spcPts val="800"/>
                        </a:spcAft>
                        <a:buNone/>
                      </a:pPr>
                      <a:r>
                        <a:rPr lang="zh-TW" sz="1600" b="1" kern="10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□嬰幼兒社會適應發展量表</a:t>
                      </a:r>
                    </a:p>
                  </a:txBody>
                  <a:tcPr marL="68580" marR="68580" marT="0" marB="0">
                    <a:lnL>
                      <a:noFill/>
                    </a:lnL>
                    <a:lnR>
                      <a:noFill/>
                    </a:lnR>
                    <a:lnT>
                      <a:noFill/>
                    </a:lnT>
                    <a:lnB>
                      <a:noFill/>
                    </a:lnB>
                    <a:noFill/>
                  </a:tcPr>
                </a:tc>
                <a:extLst>
                  <a:ext uri="{0D108BD9-81ED-4DB2-BD59-A6C34878D82A}">
                    <a16:rowId xmlns:a16="http://schemas.microsoft.com/office/drawing/2014/main" val="2447813275"/>
                  </a:ext>
                </a:extLst>
              </a:tr>
              <a:tr h="281013">
                <a:tc>
                  <a:txBody>
                    <a:bodyPr/>
                    <a:lstStyle/>
                    <a:p>
                      <a:pPr>
                        <a:lnSpc>
                          <a:spcPts val="1200"/>
                        </a:lnSpc>
                        <a:spcAft>
                          <a:spcPts val="800"/>
                        </a:spcAft>
                        <a:buNone/>
                      </a:pPr>
                      <a:r>
                        <a:rPr lang="zh-TW" sz="1600" b="1" kern="100" dirty="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□魏氏幼兒智力量表第四版</a:t>
                      </a:r>
                    </a:p>
                  </a:txBody>
                  <a:tcPr marL="68580" marR="68580" marT="0" marB="0">
                    <a:lnL>
                      <a:noFill/>
                    </a:lnL>
                    <a:lnR>
                      <a:noFill/>
                    </a:lnR>
                    <a:lnT>
                      <a:noFill/>
                    </a:lnT>
                    <a:lnB>
                      <a:noFill/>
                    </a:lnB>
                    <a:noFill/>
                  </a:tcPr>
                </a:tc>
                <a:tc>
                  <a:txBody>
                    <a:bodyPr/>
                    <a:lstStyle/>
                    <a:p>
                      <a:pPr>
                        <a:lnSpc>
                          <a:spcPts val="1200"/>
                        </a:lnSpc>
                        <a:spcAft>
                          <a:spcPts val="800"/>
                        </a:spcAft>
                        <a:buNone/>
                      </a:pPr>
                      <a:r>
                        <a:rPr lang="zh-TW" sz="1600" b="1" kern="10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□幼兒情緒行為量表</a:t>
                      </a:r>
                    </a:p>
                  </a:txBody>
                  <a:tcPr marL="68580" marR="68580" marT="0" marB="0">
                    <a:lnL>
                      <a:noFill/>
                    </a:lnL>
                    <a:lnR>
                      <a:noFill/>
                    </a:lnR>
                    <a:lnT>
                      <a:noFill/>
                    </a:lnT>
                    <a:lnB>
                      <a:noFill/>
                    </a:lnB>
                    <a:noFill/>
                  </a:tcPr>
                </a:tc>
                <a:extLst>
                  <a:ext uri="{0D108BD9-81ED-4DB2-BD59-A6C34878D82A}">
                    <a16:rowId xmlns:a16="http://schemas.microsoft.com/office/drawing/2014/main" val="654424710"/>
                  </a:ext>
                </a:extLst>
              </a:tr>
              <a:tr h="281013">
                <a:tc>
                  <a:txBody>
                    <a:bodyPr/>
                    <a:lstStyle/>
                    <a:p>
                      <a:pPr>
                        <a:lnSpc>
                          <a:spcPts val="1200"/>
                        </a:lnSpc>
                        <a:spcAft>
                          <a:spcPts val="800"/>
                        </a:spcAft>
                        <a:buNone/>
                      </a:pPr>
                      <a:r>
                        <a:rPr lang="zh-TW" sz="1600" b="1" kern="100" dirty="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□修訂自閉症兒童發展測驗</a:t>
                      </a:r>
                    </a:p>
                  </a:txBody>
                  <a:tcPr marL="68580" marR="68580" marT="0" marB="0">
                    <a:lnL>
                      <a:noFill/>
                    </a:lnL>
                    <a:lnR>
                      <a:noFill/>
                    </a:lnR>
                    <a:lnT>
                      <a:noFill/>
                    </a:lnT>
                    <a:lnB>
                      <a:noFill/>
                    </a:lnB>
                    <a:noFill/>
                  </a:tcPr>
                </a:tc>
                <a:tc>
                  <a:txBody>
                    <a:bodyPr/>
                    <a:lstStyle/>
                    <a:p>
                      <a:pPr>
                        <a:lnSpc>
                          <a:spcPts val="1200"/>
                        </a:lnSpc>
                        <a:spcAft>
                          <a:spcPts val="800"/>
                        </a:spcAft>
                        <a:buNone/>
                      </a:pPr>
                      <a:r>
                        <a:rPr lang="zh-TW" sz="1600" b="1" kern="100" dirty="0">
                          <a:solidFill>
                            <a:srgbClr val="0070C0"/>
                          </a:solidFill>
                          <a:effectLst/>
                          <a:latin typeface="Aptos" panose="020B0004020202020204" pitchFamily="34" charset="0"/>
                          <a:ea typeface="新細明體" panose="02020500000000000000" pitchFamily="18" charset="-120"/>
                          <a:cs typeface="Times New Roman" panose="02020603050405020304" pitchFamily="18" charset="0"/>
                        </a:rPr>
                        <a:t>□其他：</a:t>
                      </a:r>
                    </a:p>
                  </a:txBody>
                  <a:tcPr marL="68580" marR="68580" marT="0" marB="0">
                    <a:lnL>
                      <a:noFill/>
                    </a:lnL>
                    <a:lnR>
                      <a:noFill/>
                    </a:lnR>
                    <a:lnT>
                      <a:noFill/>
                    </a:lnT>
                    <a:lnB>
                      <a:noFill/>
                    </a:lnB>
                    <a:noFill/>
                  </a:tcPr>
                </a:tc>
                <a:extLst>
                  <a:ext uri="{0D108BD9-81ED-4DB2-BD59-A6C34878D82A}">
                    <a16:rowId xmlns:a16="http://schemas.microsoft.com/office/drawing/2014/main" val="17786113"/>
                  </a:ext>
                </a:extLst>
              </a:tr>
            </a:tbl>
          </a:graphicData>
        </a:graphic>
      </p:graphicFrame>
    </p:spTree>
    <p:extLst>
      <p:ext uri="{BB962C8B-B14F-4D97-AF65-F5344CB8AC3E}">
        <p14:creationId xmlns:p14="http://schemas.microsoft.com/office/powerpoint/2010/main" val="68987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C9A33AA-65A9-2B8B-E8F8-A926657F8BA0}"/>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pic>
        <p:nvPicPr>
          <p:cNvPr id="5" name="內容版面配置區 4">
            <a:extLst>
              <a:ext uri="{FF2B5EF4-FFF2-40B4-BE49-F238E27FC236}">
                <a16:creationId xmlns:a16="http://schemas.microsoft.com/office/drawing/2014/main" id="{D89878F7-F747-2189-6EEE-D91D8343DC6D}"/>
              </a:ext>
            </a:extLst>
          </p:cNvPr>
          <p:cNvPicPr>
            <a:picLocks noGrp="1" noChangeAspect="1"/>
          </p:cNvPicPr>
          <p:nvPr>
            <p:ph idx="1"/>
          </p:nvPr>
        </p:nvPicPr>
        <p:blipFill>
          <a:blip r:embed="rId2"/>
          <a:stretch>
            <a:fillRect/>
          </a:stretch>
        </p:blipFill>
        <p:spPr>
          <a:xfrm>
            <a:off x="457200" y="1601564"/>
            <a:ext cx="8229600" cy="5139804"/>
          </a:xfrm>
          <a:prstGeom prst="rect">
            <a:avLst/>
          </a:prstGeom>
        </p:spPr>
      </p:pic>
      <p:sp>
        <p:nvSpPr>
          <p:cNvPr id="6" name="矩形 5">
            <a:extLst>
              <a:ext uri="{FF2B5EF4-FFF2-40B4-BE49-F238E27FC236}">
                <a16:creationId xmlns:a16="http://schemas.microsoft.com/office/drawing/2014/main" id="{A0F85B84-1A5F-F8B9-A19F-E95D295DDB41}"/>
              </a:ext>
            </a:extLst>
          </p:cNvPr>
          <p:cNvSpPr/>
          <p:nvPr/>
        </p:nvSpPr>
        <p:spPr>
          <a:xfrm>
            <a:off x="578061" y="1700808"/>
            <a:ext cx="7954379" cy="504056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2500"/>
              </a:lnSpc>
              <a:buFont typeface="Wingdings" panose="05000000000000000000" pitchFamily="2" charset="2"/>
              <a:buChar char="Ø"/>
            </a:pPr>
            <a:endParaRPr lang="en-US" altLang="zh-TW" sz="2500" dirty="0">
              <a:solidFill>
                <a:schemeClr val="tx1"/>
              </a:solidFill>
              <a:latin typeface="+mn-ea"/>
            </a:endParaRPr>
          </a:p>
          <a:p>
            <a:pPr marL="342900" indent="-342900">
              <a:lnSpc>
                <a:spcPts val="2500"/>
              </a:lnSpc>
              <a:buFont typeface="Wingdings" panose="05000000000000000000" pitchFamily="2" charset="2"/>
              <a:buChar char="Ø"/>
            </a:pPr>
            <a:endParaRPr lang="en-US" altLang="zh-TW" sz="2500" dirty="0">
              <a:solidFill>
                <a:schemeClr val="tx1"/>
              </a:solidFill>
              <a:latin typeface="+mn-ea"/>
            </a:endParaRPr>
          </a:p>
          <a:p>
            <a:pPr marL="342900" indent="-342900">
              <a:lnSpc>
                <a:spcPts val="2500"/>
              </a:lnSpc>
              <a:buFont typeface="Wingdings" panose="05000000000000000000" pitchFamily="2" charset="2"/>
              <a:buChar char="Ø"/>
            </a:pPr>
            <a:endParaRPr lang="en-US" altLang="zh-TW" sz="2500" dirty="0">
              <a:solidFill>
                <a:schemeClr val="tx1"/>
              </a:solidFill>
              <a:latin typeface="+mn-ea"/>
            </a:endParaRPr>
          </a:p>
          <a:p>
            <a:pPr marL="342900" indent="-342900">
              <a:lnSpc>
                <a:spcPts val="2800"/>
              </a:lnSpc>
              <a:buFont typeface="Wingdings" panose="05000000000000000000" pitchFamily="2" charset="2"/>
              <a:buChar char="Ø"/>
            </a:pPr>
            <a:r>
              <a:rPr lang="zh-TW" altLang="en-US" sz="2500" b="1" dirty="0">
                <a:solidFill>
                  <a:srgbClr val="0070C0"/>
                </a:solidFill>
                <a:latin typeface="+mn-ea"/>
              </a:rPr>
              <a:t>新北市</a:t>
            </a:r>
            <a:r>
              <a:rPr lang="zh-TW" altLang="en-US" sz="2500" dirty="0">
                <a:solidFill>
                  <a:schemeClr val="tx1"/>
                </a:solidFill>
                <a:latin typeface="+mn-ea"/>
                <a:hlinkClick r:id="rId3" action="ppaction://hlinkfile"/>
              </a:rPr>
              <a:t>特殊需求幼兒鑑定報告</a:t>
            </a:r>
            <a:r>
              <a:rPr lang="en-US" altLang="zh-TW" sz="2500" dirty="0">
                <a:solidFill>
                  <a:schemeClr val="tx1"/>
                </a:solidFill>
                <a:latin typeface="+mn-ea"/>
                <a:hlinkClick r:id="rId3" action="ppaction://hlinkfile"/>
              </a:rPr>
              <a:t>(</a:t>
            </a:r>
            <a:r>
              <a:rPr lang="zh-TW" altLang="en-US" sz="2500" dirty="0">
                <a:solidFill>
                  <a:schemeClr val="tx1"/>
                </a:solidFill>
                <a:latin typeface="+mn-ea"/>
                <a:hlinkClick r:id="rId3" action="ppaction://hlinkfile"/>
              </a:rPr>
              <a:t>特安</a:t>
            </a:r>
            <a:r>
              <a:rPr lang="en-US" altLang="zh-TW" sz="2500" dirty="0">
                <a:solidFill>
                  <a:schemeClr val="tx1"/>
                </a:solidFill>
                <a:latin typeface="+mn-ea"/>
                <a:hlinkClick r:id="rId3" action="ppaction://hlinkfile"/>
              </a:rPr>
              <a:t>B08)</a:t>
            </a:r>
            <a:r>
              <a:rPr lang="zh-TW" altLang="en-US" sz="2500" dirty="0">
                <a:solidFill>
                  <a:schemeClr val="tx1"/>
                </a:solidFill>
                <a:latin typeface="+mn-ea"/>
              </a:rPr>
              <a:t>之參、家庭狀況與需求，結合</a:t>
            </a:r>
            <a:r>
              <a:rPr lang="zh-TW" altLang="en-US" sz="2500" dirty="0">
                <a:solidFill>
                  <a:schemeClr val="tx1"/>
                </a:solidFill>
                <a:latin typeface="+mn-ea"/>
                <a:hlinkClick r:id="rId4" action="ppaction://hlinkfile"/>
              </a:rPr>
              <a:t>家長訪談紀錄表</a:t>
            </a:r>
            <a:endParaRPr lang="en-US" altLang="zh-TW" sz="2500" dirty="0">
              <a:solidFill>
                <a:schemeClr val="tx1"/>
              </a:solidFill>
              <a:latin typeface="+mn-ea"/>
            </a:endParaRPr>
          </a:p>
          <a:p>
            <a:pPr>
              <a:lnSpc>
                <a:spcPts val="2800"/>
              </a:lnSpc>
            </a:pPr>
            <a:r>
              <a:rPr lang="zh-TW" altLang="en-US" sz="2500" dirty="0">
                <a:solidFill>
                  <a:schemeClr val="tx1"/>
                </a:solidFill>
                <a:latin typeface="+mn-ea"/>
                <a:hlinkClick r:id="rId5" action="ppaction://hlinkfile"/>
              </a:rPr>
              <a:t>共</a:t>
            </a:r>
            <a:r>
              <a:rPr lang="en-US" altLang="zh-TW" sz="2500" b="1" dirty="0">
                <a:solidFill>
                  <a:srgbClr val="FF0000"/>
                </a:solidFill>
                <a:latin typeface="+mn-ea"/>
                <a:hlinkClick r:id="rId5" action="ppaction://hlinkfile"/>
              </a:rPr>
              <a:t>10</a:t>
            </a:r>
            <a:r>
              <a:rPr lang="zh-TW" altLang="en-US" sz="2500" dirty="0">
                <a:solidFill>
                  <a:schemeClr val="tx1"/>
                </a:solidFill>
                <a:latin typeface="+mn-ea"/>
                <a:hlinkClick r:id="rId5" action="ppaction://hlinkfile"/>
              </a:rPr>
              <a:t>項</a:t>
            </a:r>
            <a:r>
              <a:rPr lang="en-US" altLang="zh-TW" sz="2500" dirty="0">
                <a:solidFill>
                  <a:schemeClr val="tx1"/>
                </a:solidFill>
                <a:latin typeface="+mn-ea"/>
                <a:hlinkClick r:id="rId5" action="ppaction://hlinkfile"/>
              </a:rPr>
              <a:t>:</a:t>
            </a:r>
            <a:r>
              <a:rPr lang="zh-TW" altLang="en-US" sz="2500" dirty="0">
                <a:solidFill>
                  <a:schemeClr val="tx1"/>
                </a:solidFill>
                <a:latin typeface="+mn-ea"/>
                <a:hlinkClick r:id="rId5" action="ppaction://hlinkfile"/>
              </a:rPr>
              <a:t>家庭狀況家庭結構與成員</a:t>
            </a:r>
            <a:r>
              <a:rPr lang="zh-TW" altLang="en-US" sz="2500" dirty="0">
                <a:solidFill>
                  <a:schemeClr val="tx1"/>
                </a:solidFill>
                <a:latin typeface="+mn-ea"/>
              </a:rPr>
              <a:t>、與主要照顧者的關係、家人關係和親子互動、喜好人物與活動、住家環境有無孩子活動的空間、家庭主要休閒活動、親友的人力支援、管教方式、家庭主要經濟的來源、家庭經濟狀況、父母參與子女教育情形等。</a:t>
            </a:r>
          </a:p>
          <a:p>
            <a:pPr marL="342900" indent="-342900">
              <a:lnSpc>
                <a:spcPts val="2800"/>
              </a:lnSpc>
              <a:buFont typeface="Wingdings" panose="05000000000000000000" pitchFamily="2" charset="2"/>
              <a:buChar char="Ø"/>
            </a:pPr>
            <a:r>
              <a:rPr lang="zh-TW" altLang="en-US" sz="2500" b="1" dirty="0">
                <a:solidFill>
                  <a:srgbClr val="0070C0"/>
                </a:solidFill>
                <a:latin typeface="+mn-ea"/>
              </a:rPr>
              <a:t>臺北市</a:t>
            </a:r>
            <a:r>
              <a:rPr lang="en-US" altLang="zh-TW" sz="2500" dirty="0">
                <a:solidFill>
                  <a:schemeClr val="tx1"/>
                </a:solidFill>
                <a:latin typeface="+mn-ea"/>
              </a:rPr>
              <a:t>114</a:t>
            </a:r>
            <a:r>
              <a:rPr lang="zh-TW" altLang="en-US" sz="2500" dirty="0">
                <a:solidFill>
                  <a:schemeClr val="tx1"/>
                </a:solidFill>
                <a:latin typeface="+mn-ea"/>
              </a:rPr>
              <a:t>學年度學</a:t>
            </a:r>
            <a:r>
              <a:rPr lang="zh-TW" altLang="en-US" sz="2500" dirty="0">
                <a:solidFill>
                  <a:schemeClr val="tx1"/>
                </a:solidFill>
                <a:latin typeface="+mn-ea"/>
                <a:hlinkClick r:id="rId6" action="ppaction://hlinkfile"/>
              </a:rPr>
              <a:t>前身心障礙幼兒入幼兒園鑑定及安置晤談表</a:t>
            </a:r>
            <a:r>
              <a:rPr lang="zh-TW" altLang="en-US" sz="2500" dirty="0">
                <a:solidFill>
                  <a:schemeClr val="tx1"/>
                </a:solidFill>
                <a:latin typeface="+mn-ea"/>
              </a:rPr>
              <a:t>，當中生理的因素，如</a:t>
            </a:r>
            <a:r>
              <a:rPr lang="en-US" altLang="zh-TW" sz="2500" dirty="0">
                <a:solidFill>
                  <a:schemeClr val="tx1"/>
                </a:solidFill>
                <a:latin typeface="+mn-ea"/>
              </a:rPr>
              <a:t>:</a:t>
            </a:r>
            <a:r>
              <a:rPr lang="zh-TW" altLang="en-US" sz="2000" dirty="0">
                <a:solidFill>
                  <a:schemeClr val="tx1"/>
                </a:solidFill>
                <a:latin typeface="+mn-ea"/>
              </a:rPr>
              <a:t>孕期、產程、家族遺傳疾病統。環境的因素，如</a:t>
            </a:r>
            <a:r>
              <a:rPr lang="en-US" altLang="zh-TW" sz="2000" dirty="0">
                <a:solidFill>
                  <a:schemeClr val="tx1"/>
                </a:solidFill>
                <a:latin typeface="+mn-ea"/>
              </a:rPr>
              <a:t>: </a:t>
            </a:r>
            <a:r>
              <a:rPr lang="zh-TW" altLang="en-US" sz="2000" dirty="0">
                <a:solidFill>
                  <a:schemeClr val="tx1"/>
                </a:solidFill>
                <a:latin typeface="+mn-ea"/>
              </a:rPr>
              <a:t>父母教育程度低、低收入戶、單親家庭、新住民子女、手足為身心障礙、</a:t>
            </a:r>
            <a:r>
              <a:rPr lang="zh-TW" altLang="en-US" sz="2000" b="1" dirty="0">
                <a:solidFill>
                  <a:srgbClr val="FF0000"/>
                </a:solidFill>
                <a:latin typeface="+mn-ea"/>
                <a:hlinkClick r:id="rId7" action="ppaction://hlinkfile"/>
              </a:rPr>
              <a:t>家外安置及家庭提供幼兒療育支援不足等共</a:t>
            </a:r>
            <a:r>
              <a:rPr lang="en-US" altLang="zh-TW" sz="2000" b="1" dirty="0">
                <a:solidFill>
                  <a:srgbClr val="FF0000"/>
                </a:solidFill>
                <a:latin typeface="+mn-ea"/>
                <a:hlinkClick r:id="rId7" action="ppaction://hlinkfile"/>
              </a:rPr>
              <a:t>23</a:t>
            </a:r>
            <a:r>
              <a:rPr lang="zh-TW" altLang="en-US" sz="2000" b="1" dirty="0">
                <a:solidFill>
                  <a:srgbClr val="FF0000"/>
                </a:solidFill>
                <a:latin typeface="+mn-ea"/>
                <a:hlinkClick r:id="rId7" action="ppaction://hlinkfile"/>
              </a:rPr>
              <a:t>項</a:t>
            </a:r>
            <a:r>
              <a:rPr lang="zh-TW" altLang="en-US" sz="2000" dirty="0">
                <a:solidFill>
                  <a:schemeClr val="tx1"/>
                </a:solidFill>
                <a:latin typeface="+mn-ea"/>
              </a:rPr>
              <a:t>。此相同</a:t>
            </a:r>
            <a:r>
              <a:rPr lang="en-US" altLang="zh-TW" sz="2000" dirty="0">
                <a:solidFill>
                  <a:schemeClr val="tx1"/>
                </a:solidFill>
                <a:latin typeface="+mn-ea"/>
              </a:rPr>
              <a:t>23</a:t>
            </a:r>
            <a:r>
              <a:rPr lang="zh-TW" altLang="en-US" sz="2000" dirty="0">
                <a:solidFill>
                  <a:schemeClr val="tx1"/>
                </a:solidFill>
                <a:latin typeface="+mn-ea"/>
              </a:rPr>
              <a:t>項的內容由心評人員的見解判定</a:t>
            </a:r>
            <a:r>
              <a:rPr lang="zh-TW" altLang="en-US" sz="2000" b="1" dirty="0">
                <a:solidFill>
                  <a:srgbClr val="FF0000"/>
                </a:solidFill>
                <a:latin typeface="+mn-ea"/>
              </a:rPr>
              <a:t>是有利，還是不利幼兒的發展</a:t>
            </a:r>
            <a:r>
              <a:rPr lang="zh-TW" altLang="en-US" sz="2000" dirty="0">
                <a:solidFill>
                  <a:schemeClr val="tx1"/>
                </a:solidFill>
                <a:latin typeface="+mn-ea"/>
              </a:rPr>
              <a:t>，彙整在此欄。</a:t>
            </a:r>
            <a:endParaRPr lang="en-US" altLang="zh-TW" sz="2000" dirty="0">
              <a:solidFill>
                <a:schemeClr val="tx1"/>
              </a:solidFill>
              <a:latin typeface="+mn-ea"/>
            </a:endParaRPr>
          </a:p>
          <a:p>
            <a:pPr marL="342900" indent="-342900">
              <a:buFont typeface="Wingdings" panose="05000000000000000000" pitchFamily="2" charset="2"/>
              <a:buChar char="Ø"/>
            </a:pPr>
            <a:endParaRPr lang="en-US" altLang="zh-TW" sz="2500" dirty="0">
              <a:solidFill>
                <a:schemeClr val="tx1"/>
              </a:solidFill>
              <a:latin typeface="+mn-ea"/>
            </a:endParaRPr>
          </a:p>
          <a:p>
            <a:pPr marL="342900" indent="-342900">
              <a:buFont typeface="Wingdings" panose="05000000000000000000" pitchFamily="2" charset="2"/>
              <a:buChar char="Ø"/>
            </a:pPr>
            <a:endParaRPr lang="en-US" altLang="zh-TW" sz="2500" dirty="0">
              <a:solidFill>
                <a:schemeClr val="tx1"/>
              </a:solidFill>
              <a:latin typeface="+mn-ea"/>
            </a:endParaRPr>
          </a:p>
        </p:txBody>
      </p:sp>
    </p:spTree>
    <p:extLst>
      <p:ext uri="{BB962C8B-B14F-4D97-AF65-F5344CB8AC3E}">
        <p14:creationId xmlns:p14="http://schemas.microsoft.com/office/powerpoint/2010/main" val="419589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E9FCB68B-AE23-951F-42A7-F5584C3E3ECB}"/>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  二、</a:t>
            </a:r>
            <a:r>
              <a:rPr lang="zh-TW" altLang="en-US" sz="3000" dirty="0">
                <a:latin typeface="標楷體" panose="03000509000000000000" pitchFamily="65" charset="-120"/>
                <a:ea typeface="標楷體" panose="03000509000000000000" pitchFamily="65" charset="-120"/>
              </a:rPr>
              <a:t>雙北市鑑定安置報告書面之態狀</a:t>
            </a:r>
          </a:p>
        </p:txBody>
      </p:sp>
      <p:pic>
        <p:nvPicPr>
          <p:cNvPr id="5" name="內容版面配置區 4">
            <a:extLst>
              <a:ext uri="{FF2B5EF4-FFF2-40B4-BE49-F238E27FC236}">
                <a16:creationId xmlns:a16="http://schemas.microsoft.com/office/drawing/2014/main" id="{ABD4A546-241A-F8E3-126D-0DF405F5C9D3}"/>
              </a:ext>
            </a:extLst>
          </p:cNvPr>
          <p:cNvPicPr>
            <a:picLocks noGrp="1" noChangeAspect="1"/>
          </p:cNvPicPr>
          <p:nvPr>
            <p:ph idx="1"/>
          </p:nvPr>
        </p:nvPicPr>
        <p:blipFill>
          <a:blip r:embed="rId2"/>
          <a:stretch>
            <a:fillRect/>
          </a:stretch>
        </p:blipFill>
        <p:spPr>
          <a:xfrm>
            <a:off x="457200" y="1601565"/>
            <a:ext cx="8229600" cy="4523232"/>
          </a:xfrm>
          <a:prstGeom prst="rect">
            <a:avLst/>
          </a:prstGeom>
        </p:spPr>
      </p:pic>
      <p:sp>
        <p:nvSpPr>
          <p:cNvPr id="6" name="矩形 5">
            <a:extLst>
              <a:ext uri="{FF2B5EF4-FFF2-40B4-BE49-F238E27FC236}">
                <a16:creationId xmlns:a16="http://schemas.microsoft.com/office/drawing/2014/main" id="{A68D6BF9-4ECC-075F-A705-605CF1C35D6D}"/>
              </a:ext>
            </a:extLst>
          </p:cNvPr>
          <p:cNvSpPr/>
          <p:nvPr/>
        </p:nvSpPr>
        <p:spPr>
          <a:xfrm>
            <a:off x="578061" y="1700808"/>
            <a:ext cx="8108739" cy="468052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600"/>
              </a:lnSpc>
              <a:buFont typeface="Wingdings" panose="05000000000000000000" pitchFamily="2" charset="2"/>
              <a:buChar char="Ø"/>
            </a:pPr>
            <a:endParaRPr lang="en-US" altLang="zh-TW" sz="2500" dirty="0">
              <a:solidFill>
                <a:schemeClr val="tx1"/>
              </a:solidFill>
              <a:latin typeface="+mn-ea"/>
            </a:endParaRPr>
          </a:p>
          <a:p>
            <a:pPr marL="342900" indent="-342900">
              <a:lnSpc>
                <a:spcPts val="3400"/>
              </a:lnSpc>
              <a:buFont typeface="Wingdings" panose="05000000000000000000" pitchFamily="2" charset="2"/>
              <a:buChar char="Ø"/>
            </a:pPr>
            <a:r>
              <a:rPr lang="zh-TW" altLang="en-US" sz="2500" dirty="0">
                <a:solidFill>
                  <a:schemeClr val="tx1"/>
                </a:solidFill>
                <a:latin typeface="+mn-ea"/>
              </a:rPr>
              <a:t>新北市的「</a:t>
            </a:r>
            <a:r>
              <a:rPr lang="zh-TW" altLang="en-US" sz="2500" dirty="0">
                <a:solidFill>
                  <a:schemeClr val="tx1"/>
                </a:solidFill>
                <a:latin typeface="+mn-ea"/>
                <a:hlinkClick r:id="rId3" action="ppaction://hlinkfile"/>
              </a:rPr>
              <a:t>家長訪談紀錄表</a:t>
            </a:r>
            <a:r>
              <a:rPr lang="zh-TW" altLang="en-US" sz="2500" dirty="0">
                <a:solidFill>
                  <a:schemeClr val="tx1"/>
                </a:solidFill>
                <a:latin typeface="+mn-ea"/>
              </a:rPr>
              <a:t>」，由家長填寫，心評人員不得修改，透過掃描呈現給鑑定委員獲悉個案的家庭狀況。</a:t>
            </a:r>
            <a:endParaRPr lang="en-US" altLang="zh-TW" sz="2500" dirty="0">
              <a:solidFill>
                <a:schemeClr val="tx1"/>
              </a:solidFill>
              <a:latin typeface="+mn-ea"/>
            </a:endParaRPr>
          </a:p>
          <a:p>
            <a:pPr marL="342900" indent="-342900">
              <a:lnSpc>
                <a:spcPts val="3400"/>
              </a:lnSpc>
              <a:buFont typeface="Wingdings" panose="05000000000000000000" pitchFamily="2" charset="2"/>
              <a:buChar char="Ø"/>
            </a:pPr>
            <a:r>
              <a:rPr lang="zh-TW" altLang="en-US" sz="2500" dirty="0">
                <a:solidFill>
                  <a:schemeClr val="tx1"/>
                </a:solidFill>
                <a:latin typeface="+mn-ea"/>
              </a:rPr>
              <a:t>臺北市「</a:t>
            </a:r>
            <a:r>
              <a:rPr lang="zh-TW" altLang="en-US" sz="2500" dirty="0">
                <a:solidFill>
                  <a:schemeClr val="tx1"/>
                </a:solidFill>
                <a:latin typeface="+mn-ea"/>
                <a:hlinkClick r:id="rId4" action="ppaction://hlinkfile"/>
              </a:rPr>
              <a:t>學前身心障礙幼兒入幼兒園鑑定及安置晤談表</a:t>
            </a:r>
            <a:r>
              <a:rPr lang="zh-TW" altLang="en-US" sz="2500" dirty="0">
                <a:solidFill>
                  <a:schemeClr val="tx1"/>
                </a:solidFill>
                <a:latin typeface="+mn-ea"/>
              </a:rPr>
              <a:t>」，由心評老師逐一填寫或勾選。</a:t>
            </a:r>
            <a:endParaRPr lang="en-US" altLang="zh-TW" sz="2500" dirty="0">
              <a:solidFill>
                <a:schemeClr val="tx1"/>
              </a:solidFill>
              <a:latin typeface="+mn-ea"/>
            </a:endParaRPr>
          </a:p>
          <a:p>
            <a:pPr marL="342900" indent="-342900">
              <a:lnSpc>
                <a:spcPts val="3400"/>
              </a:lnSpc>
              <a:buFont typeface="Wingdings" panose="05000000000000000000" pitchFamily="2" charset="2"/>
              <a:buChar char="Ø"/>
            </a:pPr>
            <a:r>
              <a:rPr lang="zh-TW" altLang="en-US" sz="2500" dirty="0">
                <a:solidFill>
                  <a:schemeClr val="tx1"/>
                </a:solidFill>
                <a:latin typeface="+mn-ea"/>
              </a:rPr>
              <a:t>兩市不同之處</a:t>
            </a:r>
            <a:r>
              <a:rPr lang="en-US" altLang="zh-TW" sz="2500" dirty="0">
                <a:solidFill>
                  <a:schemeClr val="tx1"/>
                </a:solidFill>
                <a:latin typeface="+mn-ea"/>
              </a:rPr>
              <a:t>:</a:t>
            </a:r>
            <a:r>
              <a:rPr lang="zh-TW" altLang="en-US" sz="2500" dirty="0">
                <a:solidFill>
                  <a:schemeClr val="tx1"/>
                </a:solidFill>
                <a:latin typeface="+mn-ea"/>
              </a:rPr>
              <a:t>新北市總共</a:t>
            </a:r>
            <a:r>
              <a:rPr lang="en-US" altLang="zh-TW" sz="2500" dirty="0">
                <a:solidFill>
                  <a:schemeClr val="tx1"/>
                </a:solidFill>
                <a:latin typeface="+mn-ea"/>
              </a:rPr>
              <a:t>2</a:t>
            </a:r>
            <a:r>
              <a:rPr lang="zh-TW" altLang="en-US" sz="2500" dirty="0">
                <a:solidFill>
                  <a:schemeClr val="tx1"/>
                </a:solidFill>
                <a:latin typeface="+mn-ea"/>
              </a:rPr>
              <a:t>頁；臺北市基本有</a:t>
            </a:r>
            <a:r>
              <a:rPr lang="en-US" altLang="zh-TW" sz="2500" dirty="0">
                <a:solidFill>
                  <a:schemeClr val="tx1"/>
                </a:solidFill>
                <a:latin typeface="+mn-ea"/>
              </a:rPr>
              <a:t>4</a:t>
            </a:r>
            <a:r>
              <a:rPr lang="zh-TW" altLang="en-US" sz="2500" dirty="0">
                <a:solidFill>
                  <a:schemeClr val="tx1"/>
                </a:solidFill>
                <a:latin typeface="+mn-ea"/>
              </a:rPr>
              <a:t>頁的內容。在家長的期待，臺北市運用此空白橫條，請心評人員從與家長的晤談的過程中，去發現蛛絲馬跡的資訊，有助於彙整在鑑定報告當中，尤其臺北市晤談表之第五點「</a:t>
            </a:r>
            <a:r>
              <a:rPr lang="zh-TW" altLang="en-US" sz="2500" b="1" dirty="0">
                <a:solidFill>
                  <a:srgbClr val="FF0000"/>
                </a:solidFill>
                <a:latin typeface="+mn-ea"/>
              </a:rPr>
              <a:t>其他晤談重點摘要</a:t>
            </a:r>
            <a:r>
              <a:rPr lang="zh-TW" altLang="en-US" sz="2500" dirty="0">
                <a:solidFill>
                  <a:schemeClr val="tx1"/>
                </a:solidFill>
                <a:latin typeface="+mn-ea"/>
              </a:rPr>
              <a:t>」需呈現更多的資訊。</a:t>
            </a:r>
            <a:endParaRPr lang="en-US" altLang="zh-TW" sz="2500" dirty="0">
              <a:solidFill>
                <a:schemeClr val="tx1"/>
              </a:solidFill>
              <a:latin typeface="+mn-ea"/>
            </a:endParaRPr>
          </a:p>
          <a:p>
            <a:pPr>
              <a:lnSpc>
                <a:spcPts val="3400"/>
              </a:lnSpc>
            </a:pPr>
            <a:endParaRPr lang="en-US" altLang="zh-TW" sz="2500" dirty="0">
              <a:solidFill>
                <a:schemeClr val="tx1"/>
              </a:solidFill>
              <a:latin typeface="+mn-ea"/>
            </a:endParaRPr>
          </a:p>
        </p:txBody>
      </p:sp>
    </p:spTree>
    <p:extLst>
      <p:ext uri="{BB962C8B-B14F-4D97-AF65-F5344CB8AC3E}">
        <p14:creationId xmlns:p14="http://schemas.microsoft.com/office/powerpoint/2010/main" val="196209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8098"/>
          </a:xfrm>
          <a:solidFill>
            <a:schemeClr val="accent6">
              <a:lumMod val="20000"/>
              <a:lumOff val="80000"/>
            </a:schemeClr>
          </a:solidFill>
        </p:spPr>
        <p:txBody>
          <a:bodyPr>
            <a:normAutofit fontScale="90000"/>
          </a:bodyPr>
          <a:lstStyle/>
          <a:p>
            <a:r>
              <a:rPr lang="zh-TW" altLang="en-US" sz="3600" kern="100" dirty="0">
                <a:ea typeface="標楷體" panose="03000509000000000000" pitchFamily="65" charset="-120"/>
                <a:cs typeface="Times New Roman" panose="02020603050405020304" pitchFamily="18" charset="0"/>
              </a:rPr>
              <a:t>三、</a:t>
            </a:r>
            <a:r>
              <a:rPr lang="zh-TW" altLang="zh-TW" sz="3600" kern="100" dirty="0">
                <a:effectLst/>
                <a:ea typeface="標楷體" panose="03000509000000000000" pitchFamily="65" charset="-120"/>
                <a:cs typeface="Times New Roman" panose="02020603050405020304" pitchFamily="18" charset="0"/>
              </a:rPr>
              <a:t>評析雙北市學前鑑定安置施測工具之比較</a:t>
            </a:r>
            <a:endParaRPr lang="zh-TW" altLang="en-US" sz="3500" dirty="0">
              <a:latin typeface="標楷體" panose="03000509000000000000" pitchFamily="65" charset="-120"/>
              <a:ea typeface="標楷體" panose="03000509000000000000" pitchFamily="65" charset="-120"/>
            </a:endParaRPr>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596" y="1196752"/>
            <a:ext cx="8208912" cy="5472608"/>
          </a:xfrm>
        </p:spPr>
      </p:pic>
      <p:sp>
        <p:nvSpPr>
          <p:cNvPr id="8" name="矩形 7">
            <a:extLst>
              <a:ext uri="{FF2B5EF4-FFF2-40B4-BE49-F238E27FC236}">
                <a16:creationId xmlns:a16="http://schemas.microsoft.com/office/drawing/2014/main" id="{F9778B3D-1490-855E-A6FC-AFB666CBD444}"/>
              </a:ext>
            </a:extLst>
          </p:cNvPr>
          <p:cNvSpPr/>
          <p:nvPr/>
        </p:nvSpPr>
        <p:spPr>
          <a:xfrm>
            <a:off x="522653" y="1484784"/>
            <a:ext cx="7954379" cy="482453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zh-TW" sz="2800" kern="100" dirty="0">
                <a:effectLst/>
                <a:latin typeface="Calibri" panose="020F0502020204030204" pitchFamily="34" charset="0"/>
                <a:ea typeface="標楷體" panose="03000509000000000000" pitchFamily="65" charset="-120"/>
                <a:cs typeface="Times New Roman" panose="02020603050405020304" pitchFamily="18" charset="0"/>
              </a:rPr>
              <a:t>依照</a:t>
            </a:r>
            <a:r>
              <a:rPr lang="en-US" altLang="zh-TW" sz="2800" kern="100" dirty="0">
                <a:effectLst/>
                <a:latin typeface="Calibri" panose="020F0502020204030204" pitchFamily="34" charset="0"/>
                <a:ea typeface="標楷體" panose="03000509000000000000" pitchFamily="65" charset="-120"/>
                <a:cs typeface="Times New Roman" panose="02020603050405020304" pitchFamily="18" charset="0"/>
              </a:rPr>
              <a:t>2024</a:t>
            </a:r>
            <a:r>
              <a:rPr lang="zh-TW" altLang="zh-TW" sz="2800" kern="100" dirty="0">
                <a:effectLst/>
                <a:latin typeface="Calibri" panose="020F0502020204030204" pitchFamily="34" charset="0"/>
                <a:ea typeface="標楷體" panose="03000509000000000000" pitchFamily="65" charset="-120"/>
                <a:cs typeface="Times New Roman" panose="02020603050405020304" pitchFamily="18" charset="0"/>
              </a:rPr>
              <a:t>《特殊教育學生及幼兒鑑定辦法特殊教育法》第二條</a:t>
            </a:r>
            <a:r>
              <a:rPr lang="en-US" altLang="zh-TW" sz="2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800" kern="100" dirty="0">
                <a:effectLst/>
                <a:latin typeface="Calibri" panose="020F0502020204030204" pitchFamily="34" charset="0"/>
                <a:ea typeface="標楷體" panose="03000509000000000000" pitchFamily="65" charset="-120"/>
                <a:cs typeface="Times New Roman" panose="02020603050405020304" pitchFamily="18" charset="0"/>
              </a:rPr>
              <a:t>身心障礙學生及幼兒之鑑定，應採多元評量，依學生個別狀況採取標準化評量、直接觀察、晤談、醫學檢查等方式，或參考身心障礙證明記載蒐集個案資料，</a:t>
            </a:r>
            <a:r>
              <a:rPr lang="zh-TW" altLang="zh-TW" sz="28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綜合研判之</a:t>
            </a:r>
            <a:r>
              <a:rPr lang="zh-TW" altLang="zh-TW" sz="28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78211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D822F0A-567B-19C4-6057-7C984E4BC5ED}"/>
              </a:ext>
            </a:extLst>
          </p:cNvPr>
          <p:cNvSpPr>
            <a:spLocks noGrp="1"/>
          </p:cNvSpPr>
          <p:nvPr>
            <p:ph type="title"/>
          </p:nvPr>
        </p:nvSpPr>
        <p:spPr>
          <a:xfrm>
            <a:off x="457200" y="274638"/>
            <a:ext cx="8229600" cy="1143000"/>
          </a:xfrm>
          <a:solidFill>
            <a:schemeClr val="accent6">
              <a:lumMod val="20000"/>
              <a:lumOff val="80000"/>
            </a:schemeClr>
          </a:solidFill>
        </p:spPr>
        <p:txBody>
          <a:bodyPr>
            <a:normAutofit fontScale="90000"/>
          </a:bodyPr>
          <a:lstStyle/>
          <a:p>
            <a:r>
              <a:rPr lang="zh-TW" altLang="en-US" sz="3600" kern="100" dirty="0">
                <a:effectLst/>
                <a:ea typeface="標楷體" panose="03000509000000000000" pitchFamily="65" charset="-120"/>
                <a:cs typeface="Times New Roman" panose="02020603050405020304" pitchFamily="18" charset="0"/>
              </a:rPr>
              <a:t>三、</a:t>
            </a:r>
            <a:r>
              <a:rPr lang="zh-TW" altLang="zh-TW" sz="3600" kern="100" dirty="0">
                <a:effectLst/>
                <a:ea typeface="標楷體" panose="03000509000000000000" pitchFamily="65" charset="-120"/>
                <a:cs typeface="Times New Roman" panose="02020603050405020304" pitchFamily="18" charset="0"/>
              </a:rPr>
              <a:t>評析雙北市學前鑑定安置施測工具之比較</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45603266-D32E-075E-4C61-CC0E1100EC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6" name="矩形 5">
            <a:extLst>
              <a:ext uri="{FF2B5EF4-FFF2-40B4-BE49-F238E27FC236}">
                <a16:creationId xmlns:a16="http://schemas.microsoft.com/office/drawing/2014/main" id="{0A033FC3-1D2B-D7CF-C2CE-0B3FA3E5782C}"/>
              </a:ext>
            </a:extLst>
          </p:cNvPr>
          <p:cNvSpPr/>
          <p:nvPr/>
        </p:nvSpPr>
        <p:spPr>
          <a:xfrm>
            <a:off x="522653" y="1484784"/>
            <a:ext cx="7954379" cy="482453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r>
              <a:rPr lang="zh-TW" altLang="en-US" sz="28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新北市的施測工具</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p>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根據</a:t>
            </a:r>
            <a:r>
              <a:rPr lang="zh-TW" altLang="en-US" sz="2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黃雅芳</a:t>
            </a:r>
            <a:r>
              <a:rPr lang="en-US" altLang="zh-TW" sz="2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(2022) </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學前入小一鑑定安置評估工作實務分享的內容，</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hlinkClick r:id="rId3" action="ppaction://hlinkfile"/>
              </a:rPr>
              <a:t>陳述新北市學前鑑定以零至六歲幼兒綜合評估表</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王天苗，</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2004)</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培訓學前特教鑑定人員為主。並明確表達</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此工具非標準化評估工具，也無常模、信效度資料。但</a:t>
            </a:r>
            <a:r>
              <a:rPr lang="zh-TW" altLang="en-US" sz="2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基於此評估表內容，經過不同專業人員共同審視</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，認同及提供專業人員進行觀察、能力和行為檢核的評估工具，更重視質性客觀的文字描述。</a:t>
            </a: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41127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74638"/>
            <a:ext cx="8229600" cy="922114"/>
          </a:xfrm>
        </p:spPr>
        <p:style>
          <a:lnRef idx="3">
            <a:schemeClr val="lt1"/>
          </a:lnRef>
          <a:fillRef idx="1">
            <a:schemeClr val="accent6"/>
          </a:fillRef>
          <a:effectRef idx="1">
            <a:schemeClr val="accent6"/>
          </a:effectRef>
          <a:fontRef idx="minor">
            <a:schemeClr val="lt1"/>
          </a:fontRef>
        </p:style>
        <p:txBody>
          <a:bodyPr>
            <a:normAutofit/>
          </a:bodyPr>
          <a:lstStyle/>
          <a:p>
            <a:r>
              <a:rPr lang="en-US" altLang="zh-TW">
                <a:latin typeface="標楷體" panose="03000509000000000000" pitchFamily="65" charset="-120"/>
                <a:ea typeface="標楷體" panose="03000509000000000000" pitchFamily="65" charset="-120"/>
              </a:rPr>
              <a:t>ChatGPT</a:t>
            </a:r>
            <a:r>
              <a:rPr lang="zh-TW" altLang="en-US">
                <a:latin typeface="標楷體" panose="03000509000000000000" pitchFamily="65" charset="-120"/>
                <a:ea typeface="標楷體" panose="03000509000000000000" pitchFamily="65" charset="-120"/>
              </a:rPr>
              <a:t>幫我的分析</a:t>
            </a:r>
            <a:endParaRPr lang="zh-TW" altLang="en-US" dirty="0">
              <a:latin typeface="標楷體" panose="03000509000000000000" pitchFamily="65" charset="-120"/>
              <a:ea typeface="標楷體" panose="03000509000000000000" pitchFamily="65" charset="-120"/>
            </a:endParaRPr>
          </a:p>
        </p:txBody>
      </p:sp>
      <p:pic>
        <p:nvPicPr>
          <p:cNvPr id="5" name="內容版面配置區 4"/>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395536" y="1268760"/>
            <a:ext cx="8352927" cy="4857403"/>
          </a:xfrm>
        </p:spPr>
      </p:pic>
      <p:sp>
        <p:nvSpPr>
          <p:cNvPr id="2" name="矩形 1"/>
          <p:cNvSpPr/>
          <p:nvPr/>
        </p:nvSpPr>
        <p:spPr>
          <a:xfrm>
            <a:off x="539552" y="1484784"/>
            <a:ext cx="8064896" cy="864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zh-TW" altLang="en-US" sz="2500" dirty="0"/>
              <a:t>🏛 組織架構與主辦單位</a:t>
            </a:r>
          </a:p>
        </p:txBody>
      </p:sp>
      <p:sp>
        <p:nvSpPr>
          <p:cNvPr id="4" name="矩形 3"/>
          <p:cNvSpPr/>
          <p:nvPr/>
        </p:nvSpPr>
        <p:spPr>
          <a:xfrm>
            <a:off x="539552" y="2492896"/>
            <a:ext cx="8064896"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2500" dirty="0">
              <a:latin typeface="標楷體" panose="03000509000000000000" pitchFamily="65" charset="-120"/>
              <a:ea typeface="標楷體" panose="03000509000000000000" pitchFamily="65" charset="-120"/>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870" y="836712"/>
            <a:ext cx="427037" cy="28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表格 6">
            <a:extLst>
              <a:ext uri="{FF2B5EF4-FFF2-40B4-BE49-F238E27FC236}">
                <a16:creationId xmlns:a16="http://schemas.microsoft.com/office/drawing/2014/main" id="{78DB3D02-FCBB-465D-843F-2A3610E99362}"/>
              </a:ext>
            </a:extLst>
          </p:cNvPr>
          <p:cNvGraphicFramePr>
            <a:graphicFrameLocks noGrp="1"/>
          </p:cNvGraphicFramePr>
          <p:nvPr>
            <p:extLst>
              <p:ext uri="{D42A27DB-BD31-4B8C-83A1-F6EECF244321}">
                <p14:modId xmlns:p14="http://schemas.microsoft.com/office/powerpoint/2010/main" val="609681148"/>
              </p:ext>
            </p:extLst>
          </p:nvPr>
        </p:nvGraphicFramePr>
        <p:xfrm>
          <a:off x="827585" y="2636912"/>
          <a:ext cx="7488831" cy="2952328"/>
        </p:xfrm>
        <a:graphic>
          <a:graphicData uri="http://schemas.openxmlformats.org/drawingml/2006/table">
            <a:tbl>
              <a:tblPr firstRow="1" firstCol="1" bandRow="1">
                <a:tableStyleId>{5C22544A-7EE6-4342-B048-85BDC9FD1C3A}</a:tableStyleId>
              </a:tblPr>
              <a:tblGrid>
                <a:gridCol w="1296143">
                  <a:extLst>
                    <a:ext uri="{9D8B030D-6E8A-4147-A177-3AD203B41FA5}">
                      <a16:colId xmlns:a16="http://schemas.microsoft.com/office/drawing/2014/main" val="2466216217"/>
                    </a:ext>
                  </a:extLst>
                </a:gridCol>
                <a:gridCol w="2736304">
                  <a:extLst>
                    <a:ext uri="{9D8B030D-6E8A-4147-A177-3AD203B41FA5}">
                      <a16:colId xmlns:a16="http://schemas.microsoft.com/office/drawing/2014/main" val="1390849942"/>
                    </a:ext>
                  </a:extLst>
                </a:gridCol>
                <a:gridCol w="3456384">
                  <a:extLst>
                    <a:ext uri="{9D8B030D-6E8A-4147-A177-3AD203B41FA5}">
                      <a16:colId xmlns:a16="http://schemas.microsoft.com/office/drawing/2014/main" val="3924455944"/>
                    </a:ext>
                  </a:extLst>
                </a:gridCol>
              </a:tblGrid>
              <a:tr h="453282">
                <a:tc>
                  <a:txBody>
                    <a:bodyPr/>
                    <a:lstStyle/>
                    <a:p>
                      <a:pPr algn="ctr">
                        <a:lnSpc>
                          <a:spcPct val="115000"/>
                        </a:lnSpc>
                        <a:spcAft>
                          <a:spcPts val="800"/>
                        </a:spcAft>
                        <a:buNone/>
                      </a:pPr>
                      <a:r>
                        <a:rPr lang="zh-TW" sz="2000" kern="0" dirty="0">
                          <a:solidFill>
                            <a:schemeClr val="tx1"/>
                          </a:solidFill>
                          <a:effectLst/>
                        </a:rPr>
                        <a:t>項目</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dirty="0">
                          <a:solidFill>
                            <a:schemeClr val="tx1"/>
                          </a:solidFill>
                          <a:effectLst/>
                        </a:rPr>
                        <a:t>台北市</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a:solidFill>
                            <a:schemeClr val="tx1"/>
                          </a:solidFill>
                          <a:effectLst/>
                        </a:rPr>
                        <a:t>新北市</a:t>
                      </a:r>
                      <a:endParaRPr lang="zh-TW" sz="2000" kern="10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1557670489"/>
                  </a:ext>
                </a:extLst>
              </a:tr>
              <a:tr h="453282">
                <a:tc>
                  <a:txBody>
                    <a:bodyPr/>
                    <a:lstStyle/>
                    <a:p>
                      <a:pPr>
                        <a:lnSpc>
                          <a:spcPct val="115000"/>
                        </a:lnSpc>
                        <a:spcAft>
                          <a:spcPts val="800"/>
                        </a:spcAft>
                        <a:buNone/>
                      </a:pPr>
                      <a:r>
                        <a:rPr lang="zh-TW" sz="2000" kern="0" dirty="0">
                          <a:solidFill>
                            <a:schemeClr val="tx1"/>
                          </a:solidFill>
                          <a:effectLst/>
                        </a:rPr>
                        <a:t>主辦單位</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a:solidFill>
                            <a:schemeClr val="tx1"/>
                          </a:solidFill>
                          <a:effectLst/>
                        </a:rPr>
                        <a:t>台北市政府教育局</a:t>
                      </a:r>
                      <a:endParaRPr lang="zh-TW" sz="2000" kern="10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a:solidFill>
                            <a:schemeClr val="tx1"/>
                          </a:solidFill>
                          <a:effectLst/>
                        </a:rPr>
                        <a:t>新北市政府教育局</a:t>
                      </a:r>
                      <a:endParaRPr lang="zh-TW" sz="2000" kern="10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1412695535"/>
                  </a:ext>
                </a:extLst>
              </a:tr>
              <a:tr h="1154541">
                <a:tc>
                  <a:txBody>
                    <a:bodyPr/>
                    <a:lstStyle/>
                    <a:p>
                      <a:pPr>
                        <a:lnSpc>
                          <a:spcPct val="115000"/>
                        </a:lnSpc>
                        <a:spcAft>
                          <a:spcPts val="800"/>
                        </a:spcAft>
                        <a:buNone/>
                      </a:pPr>
                      <a:r>
                        <a:rPr lang="zh-TW" sz="2000" kern="0" dirty="0">
                          <a:solidFill>
                            <a:schemeClr val="tx1"/>
                          </a:solidFill>
                          <a:effectLst/>
                        </a:rPr>
                        <a:t>承辦單位</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solidFill>
                            <a:schemeClr val="tx1"/>
                          </a:solidFill>
                          <a:effectLst/>
                        </a:rPr>
                        <a:t>台北市立文山特殊教育學校南區特教資源中心</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solidFill>
                            <a:schemeClr val="tx1"/>
                          </a:solidFill>
                          <a:effectLst/>
                        </a:rPr>
                        <a:t>新北市學前教育中心</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1936874330"/>
                  </a:ext>
                </a:extLst>
              </a:tr>
              <a:tr h="891223">
                <a:tc>
                  <a:txBody>
                    <a:bodyPr/>
                    <a:lstStyle/>
                    <a:p>
                      <a:pPr>
                        <a:lnSpc>
                          <a:spcPct val="115000"/>
                        </a:lnSpc>
                        <a:spcAft>
                          <a:spcPts val="800"/>
                        </a:spcAft>
                        <a:buNone/>
                      </a:pPr>
                      <a:r>
                        <a:rPr lang="zh-TW" sz="2000" kern="0">
                          <a:solidFill>
                            <a:schemeClr val="tx1"/>
                          </a:solidFill>
                          <a:effectLst/>
                        </a:rPr>
                        <a:t>協辦單位</a:t>
                      </a:r>
                      <a:endParaRPr lang="zh-TW" sz="2000" kern="10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solidFill>
                            <a:schemeClr val="tx1"/>
                          </a:solidFill>
                          <a:effectLst/>
                        </a:rPr>
                        <a:t>各公立幼兒園、特殊教育學校幼兒部</a:t>
                      </a:r>
                      <a:endParaRPr lang="zh-TW" sz="2000"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solidFill>
                            <a:schemeClr val="tx1"/>
                          </a:solidFill>
                          <a:effectLst/>
                        </a:rPr>
                        <a:t>各公私立及非營利幼兒園、</a:t>
                      </a:r>
                      <a:endParaRPr lang="en-US" altLang="zh-TW" sz="2000" kern="0" dirty="0">
                        <a:solidFill>
                          <a:schemeClr val="tx1"/>
                        </a:solidFill>
                        <a:effectLst/>
                      </a:endParaRPr>
                    </a:p>
                    <a:p>
                      <a:pPr>
                        <a:lnSpc>
                          <a:spcPct val="115000"/>
                        </a:lnSpc>
                        <a:spcAft>
                          <a:spcPts val="800"/>
                        </a:spcAft>
                        <a:buNone/>
                      </a:pPr>
                      <a:r>
                        <a:rPr lang="zh-TW" sz="2000" b="1" kern="0" dirty="0">
                          <a:solidFill>
                            <a:srgbClr val="FF0000"/>
                          </a:solidFill>
                          <a:effectLst/>
                        </a:rPr>
                        <a:t>社會福利機構</a:t>
                      </a:r>
                      <a:endParaRPr lang="zh-TW" sz="2000" b="1" kern="100" dirty="0">
                        <a:solidFill>
                          <a:srgbClr val="FF0000"/>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1445846274"/>
                  </a:ext>
                </a:extLst>
              </a:tr>
            </a:tbl>
          </a:graphicData>
        </a:graphic>
      </p:graphicFrame>
    </p:spTree>
    <p:extLst>
      <p:ext uri="{BB962C8B-B14F-4D97-AF65-F5344CB8AC3E}">
        <p14:creationId xmlns:p14="http://schemas.microsoft.com/office/powerpoint/2010/main" val="42288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AFA84CE6-5147-2A63-DD4D-DAD7D485265E}"/>
              </a:ext>
            </a:extLst>
          </p:cNvPr>
          <p:cNvSpPr>
            <a:spLocks noGrp="1"/>
          </p:cNvSpPr>
          <p:nvPr>
            <p:ph type="title"/>
          </p:nvPr>
        </p:nvSpPr>
        <p:spPr>
          <a:xfrm>
            <a:off x="457200" y="274638"/>
            <a:ext cx="8229600" cy="1143000"/>
          </a:xfrm>
          <a:solidFill>
            <a:schemeClr val="accent6">
              <a:lumMod val="20000"/>
              <a:lumOff val="80000"/>
            </a:schemeClr>
          </a:solidFill>
        </p:spPr>
        <p:txBody>
          <a:bodyPr>
            <a:normAutofit fontScale="90000"/>
          </a:bodyPr>
          <a:lstStyle/>
          <a:p>
            <a:r>
              <a:rPr lang="zh-TW" altLang="en-US" sz="3600" kern="100" dirty="0">
                <a:effectLst/>
                <a:ea typeface="標楷體" panose="03000509000000000000" pitchFamily="65" charset="-120"/>
                <a:cs typeface="Times New Roman" panose="02020603050405020304" pitchFamily="18" charset="0"/>
              </a:rPr>
              <a:t>三、</a:t>
            </a:r>
            <a:r>
              <a:rPr lang="zh-TW" altLang="zh-TW" sz="3600" kern="100" dirty="0">
                <a:effectLst/>
                <a:ea typeface="標楷體" panose="03000509000000000000" pitchFamily="65" charset="-120"/>
                <a:cs typeface="Times New Roman" panose="02020603050405020304" pitchFamily="18" charset="0"/>
              </a:rPr>
              <a:t>評析雙北市學前鑑定安置施測工具之比較</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CD36482B-910A-E08A-AF30-21B84CF098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983162"/>
          </a:xfrm>
        </p:spPr>
      </p:pic>
      <p:sp>
        <p:nvSpPr>
          <p:cNvPr id="6" name="矩形 5">
            <a:extLst>
              <a:ext uri="{FF2B5EF4-FFF2-40B4-BE49-F238E27FC236}">
                <a16:creationId xmlns:a16="http://schemas.microsoft.com/office/drawing/2014/main" id="{64590DEB-2A5D-CF29-8C6B-19CA249BDFD5}"/>
              </a:ext>
            </a:extLst>
          </p:cNvPr>
          <p:cNvSpPr/>
          <p:nvPr/>
        </p:nvSpPr>
        <p:spPr>
          <a:xfrm>
            <a:off x="522653" y="1772816"/>
            <a:ext cx="7954379" cy="45365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zh-TW" sz="2800" kern="100" dirty="0">
                <a:solidFill>
                  <a:srgbClr val="FF0000"/>
                </a:solidFill>
                <a:effectLst/>
                <a:ea typeface="標楷體" panose="03000509000000000000" pitchFamily="65" charset="-120"/>
                <a:cs typeface="Times New Roman" panose="02020603050405020304" pitchFamily="18" charset="0"/>
              </a:rPr>
              <a:t>基隆市特教資源中心</a:t>
            </a:r>
            <a:r>
              <a:rPr lang="en-US" altLang="zh-TW" sz="2800" kern="100" dirty="0">
                <a:effectLst/>
                <a:ea typeface="標楷體" panose="03000509000000000000" pitchFamily="65" charset="-120"/>
                <a:cs typeface="Times New Roman" panose="02020603050405020304" pitchFamily="18" charset="0"/>
              </a:rPr>
              <a:t>(2020)</a:t>
            </a:r>
            <a:r>
              <a:rPr lang="zh-TW" altLang="zh-TW" sz="2800" kern="100" dirty="0">
                <a:effectLst/>
                <a:ea typeface="標楷體" panose="03000509000000000000" pitchFamily="65" charset="-120"/>
                <a:cs typeface="Times New Roman" panose="02020603050405020304" pitchFamily="18" charset="0"/>
              </a:rPr>
              <a:t>學前階段特教增能系列課程研習，也提到新北市自</a:t>
            </a:r>
            <a:r>
              <a:rPr lang="en-US" altLang="zh-TW" sz="2800" kern="100" dirty="0">
                <a:effectLst/>
                <a:ea typeface="標楷體" panose="03000509000000000000" pitchFamily="65" charset="-120"/>
                <a:cs typeface="Times New Roman" panose="02020603050405020304" pitchFamily="18" charset="0"/>
              </a:rPr>
              <a:t>2001</a:t>
            </a:r>
            <a:r>
              <a:rPr lang="zh-TW" altLang="zh-TW" sz="2800" kern="100" dirty="0">
                <a:effectLst/>
                <a:ea typeface="標楷體" panose="03000509000000000000" pitchFamily="65" charset="-120"/>
                <a:cs typeface="Times New Roman" panose="02020603050405020304" pitchFamily="18" charset="0"/>
              </a:rPr>
              <a:t>學年度起使用「零至六歲幼兒綜合評估表｣培訓學前特教鑑定人員，乃獲</a:t>
            </a:r>
            <a:r>
              <a:rPr lang="zh-TW" altLang="zh-TW" sz="2800" kern="100" dirty="0">
                <a:solidFill>
                  <a:srgbClr val="FF0000"/>
                </a:solidFill>
                <a:effectLst/>
                <a:ea typeface="標楷體" panose="03000509000000000000" pitchFamily="65" charset="-120"/>
                <a:cs typeface="Times New Roman" panose="02020603050405020304" pitchFamily="18" charset="0"/>
              </a:rPr>
              <a:t>國教署</a:t>
            </a:r>
            <a:r>
              <a:rPr lang="zh-TW" altLang="zh-TW" sz="2800" kern="100" dirty="0">
                <a:effectLst/>
                <a:ea typeface="標楷體" panose="03000509000000000000" pitchFamily="65" charset="-120"/>
                <a:cs typeface="Times New Roman" panose="02020603050405020304" pitchFamily="18" charset="0"/>
              </a:rPr>
              <a:t>認可，可將新北學前特教鑑定的做法分享</a:t>
            </a:r>
            <a:r>
              <a:rPr lang="zh-TW" altLang="zh-TW" sz="2800" kern="100" dirty="0">
                <a:solidFill>
                  <a:srgbClr val="FF0000"/>
                </a:solidFill>
                <a:effectLst/>
                <a:ea typeface="標楷體" panose="03000509000000000000" pitchFamily="65" charset="-120"/>
                <a:cs typeface="Times New Roman" panose="02020603050405020304" pitchFamily="18" charset="0"/>
              </a:rPr>
              <a:t>給其他縣市參考</a:t>
            </a:r>
            <a:r>
              <a:rPr lang="zh-TW" altLang="zh-TW" sz="2800" kern="100" dirty="0">
                <a:effectLst/>
                <a:ea typeface="標楷體" panose="03000509000000000000" pitchFamily="65" charset="-120"/>
                <a:cs typeface="Times New Roman" panose="02020603050405020304" pitchFamily="18" charset="0"/>
              </a:rPr>
              <a:t>，根基於國科會計畫「</a:t>
            </a:r>
            <a:r>
              <a:rPr lang="en-US" altLang="zh-TW" sz="2800" kern="100" dirty="0">
                <a:effectLst/>
                <a:ea typeface="標楷體" panose="03000509000000000000" pitchFamily="65" charset="-120"/>
                <a:cs typeface="Times New Roman" panose="02020603050405020304" pitchFamily="18" charset="0"/>
              </a:rPr>
              <a:t>0-3</a:t>
            </a:r>
            <a:r>
              <a:rPr lang="zh-TW" altLang="zh-TW" sz="2800" kern="100" dirty="0">
                <a:effectLst/>
                <a:ea typeface="標楷體" panose="03000509000000000000" pitchFamily="65" charset="-120"/>
                <a:cs typeface="Times New Roman" panose="02020603050405020304" pitchFamily="18" charset="0"/>
              </a:rPr>
              <a:t>歲幼兒家長支援療育服務方案」而設計</a:t>
            </a: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101744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4CDBDD3-DEFF-18A7-7575-1E64CDDBC548}"/>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200" kern="100" dirty="0">
                <a:ea typeface="標楷體" panose="03000509000000000000" pitchFamily="65" charset="-120"/>
                <a:cs typeface="Times New Roman" panose="02020603050405020304" pitchFamily="18" charset="0"/>
              </a:rPr>
              <a:t>三、</a:t>
            </a:r>
            <a:r>
              <a:rPr lang="zh-TW" altLang="zh-TW" sz="3200" kern="100" dirty="0">
                <a:ea typeface="標楷體" panose="03000509000000000000" pitchFamily="65" charset="-120"/>
                <a:cs typeface="Times New Roman" panose="02020603050405020304" pitchFamily="18" charset="0"/>
              </a:rPr>
              <a:t>評析雙北市學前鑑定安置施測工具之比較</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E88F3430-5121-05C7-160F-7373CABD6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983162"/>
          </a:xfrm>
        </p:spPr>
      </p:pic>
      <p:sp>
        <p:nvSpPr>
          <p:cNvPr id="3" name="矩形 2">
            <a:extLst>
              <a:ext uri="{FF2B5EF4-FFF2-40B4-BE49-F238E27FC236}">
                <a16:creationId xmlns:a16="http://schemas.microsoft.com/office/drawing/2014/main" id="{DEA093DC-0381-1BD5-86A0-E159A7C8A195}"/>
              </a:ext>
            </a:extLst>
          </p:cNvPr>
          <p:cNvSpPr/>
          <p:nvPr/>
        </p:nvSpPr>
        <p:spPr>
          <a:xfrm>
            <a:off x="522653" y="1600200"/>
            <a:ext cx="8009787" cy="478112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臺北市的施測工具分兩部分</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hlinkClick r:id="rId3" action="ppaction://hlinkfile"/>
              </a:rPr>
              <a:t>臺北市學前身心障礙幼兒基本能力檢核表</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」及「</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hlinkClick r:id="rId4" action="ppaction://hlinkfile"/>
              </a:rPr>
              <a:t>臺北市學前身心障礙幼兒特教需求檢核表</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其二依照個案特殊教育需求給予施測的評估鑑定工具，</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包括</a:t>
            </a: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嬰幼兒綜合發展測驗</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、修訂自閉症兒童發展測驗、</a:t>
            </a:r>
            <a:r>
              <a:rPr lang="zh-TW" altLang="en-US" sz="20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完成自閉症三階段鑑定</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、視功能評估、魏氏幼兒智力量表</a:t>
            </a: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第</a:t>
            </a: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4</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版</a:t>
            </a: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嬰幼兒全面發展量表</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嬰幼兒社會適應發展量表</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幼兒情緒行為量表</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、學前幼兒與國小低年級兒童口語語法能力診斷測驗、</a:t>
            </a:r>
            <a:r>
              <a:rPr lang="zh-TW" altLang="en-US" sz="20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聽覺能力測驗</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等。羅列十多種施測工具，因應個案不同的特殊需求教育或疑似的障礙給予施測。</a:t>
            </a:r>
            <a:endPar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63534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712EB3A5-2B43-3710-2BF9-83194CEBDBE3}"/>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200" kern="100" dirty="0">
                <a:ea typeface="標楷體" panose="03000509000000000000" pitchFamily="65" charset="-120"/>
                <a:cs typeface="Times New Roman" panose="02020603050405020304" pitchFamily="18" charset="0"/>
              </a:rPr>
              <a:t>三、</a:t>
            </a:r>
            <a:r>
              <a:rPr lang="zh-TW" altLang="zh-TW" sz="3200" kern="100" dirty="0">
                <a:ea typeface="標楷體" panose="03000509000000000000" pitchFamily="65" charset="-120"/>
                <a:cs typeface="Times New Roman" panose="02020603050405020304" pitchFamily="18" charset="0"/>
              </a:rPr>
              <a:t>評析雙北市學前鑑定安置施測工具之比較</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2DEC814C-145C-FA80-7AD0-7B156B1727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6" name="矩形 5">
            <a:extLst>
              <a:ext uri="{FF2B5EF4-FFF2-40B4-BE49-F238E27FC236}">
                <a16:creationId xmlns:a16="http://schemas.microsoft.com/office/drawing/2014/main" id="{147FD62B-7703-1635-81F2-A08F39EA5F49}"/>
              </a:ext>
            </a:extLst>
          </p:cNvPr>
          <p:cNvSpPr/>
          <p:nvPr/>
        </p:nvSpPr>
        <p:spPr>
          <a:xfrm>
            <a:off x="522653" y="1772816"/>
            <a:ext cx="7954379" cy="45365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雙北市施測工具之比較</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p>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新北市</a:t>
            </a:r>
            <a:r>
              <a:rPr lang="zh-TW" altLang="en-US" sz="2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僅一種</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鑑定評估的工具</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臺北市基於鑑定個案不同特殊需求教育或疑似的障礙類別，給予不同施測的工具</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但有兩種必繳「</a:t>
            </a:r>
            <a:r>
              <a:rPr lang="zh-TW" altLang="en-US" sz="28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基本能力檢核表</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」與「</a:t>
            </a:r>
            <a:r>
              <a:rPr lang="zh-TW" altLang="en-US" sz="28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rPr>
              <a:t>特教需求檢核表</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800" b="1" kern="1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兩市截然不同</a:t>
            </a: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rPr>
              <a:t>。</a:t>
            </a: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30562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CE6E6F6-3DA5-7138-F18A-21914328DDEA}"/>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600" kern="100" dirty="0">
                <a:effectLst/>
                <a:ea typeface="標楷體" panose="03000509000000000000" pitchFamily="65" charset="-120"/>
                <a:cs typeface="Times New Roman" panose="02020603050405020304" pitchFamily="18" charset="0"/>
              </a:rPr>
              <a:t>四、</a:t>
            </a:r>
            <a:r>
              <a:rPr lang="zh-TW" altLang="zh-TW" sz="3600" kern="100" dirty="0">
                <a:effectLst/>
                <a:ea typeface="標楷體" panose="03000509000000000000" pitchFamily="65" charset="-120"/>
                <a:cs typeface="Times New Roman" panose="02020603050405020304" pitchFamily="18" charset="0"/>
              </a:rPr>
              <a:t>相關專業服務需求的條件</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B53D86AC-7D83-A037-488D-982AC1C36A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853136"/>
          </a:xfrm>
        </p:spPr>
      </p:pic>
      <p:sp>
        <p:nvSpPr>
          <p:cNvPr id="6" name="矩形 5">
            <a:extLst>
              <a:ext uri="{FF2B5EF4-FFF2-40B4-BE49-F238E27FC236}">
                <a16:creationId xmlns:a16="http://schemas.microsoft.com/office/drawing/2014/main" id="{3D8BD412-8610-BE08-F40D-4A016965F80B}"/>
              </a:ext>
            </a:extLst>
          </p:cNvPr>
          <p:cNvSpPr/>
          <p:nvPr/>
        </p:nvSpPr>
        <p:spPr>
          <a:xfrm>
            <a:off x="522653" y="1772816"/>
            <a:ext cx="7954379" cy="45365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r>
              <a:rPr lang="zh-TW" altLang="en-US" sz="2600" kern="100" dirty="0">
                <a:latin typeface="Calibri" panose="020F0502020204030204" pitchFamily="34" charset="0"/>
                <a:ea typeface="新細明體" panose="02020500000000000000" pitchFamily="18" charset="-120"/>
                <a:cs typeface="Times New Roman" panose="02020603050405020304" pitchFamily="18" charset="0"/>
              </a:rPr>
              <a:t>新北市鑑定報告書之「柒、教育與支持服務建議」，減少班級人數 、相關專業、團隊服務、巡迴輔導、特教學生助理人員等，未有處理原則。</a:t>
            </a:r>
            <a:endPar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臺北市南區會提供「建議申請到校服務說明」及「臺北市高級中等以下學校及幼兒園身心障礙學生及</a:t>
            </a:r>
            <a:r>
              <a:rPr lang="zh-TW" altLang="en-US" sz="26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hlinkClick r:id="rId3" action="ppaction://hlinkfile"/>
              </a:rPr>
              <a:t>幼兒就讀普通班調整班級人數處理原則</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包括</a:t>
            </a: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kern="100" dirty="0">
                <a:effectLst/>
                <a:latin typeface="Calibri" panose="020F0502020204030204" pitchFamily="34" charset="0"/>
                <a:ea typeface="新細明體" panose="02020500000000000000" pitchFamily="18" charset="-120"/>
                <a:cs typeface="Times New Roman" panose="02020603050405020304" pitchFamily="18" charset="0"/>
              </a:rPr>
              <a:t>相關專業服務、教育輔具、特教助理人員、調整班級人數，</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明列申請的細目及條件，讓心評人員有依據提出申請的條件與原由，大大減少書審時不必要的紛爭與說明。</a:t>
            </a:r>
            <a:endParaRPr lang="zh-TW" altLang="zh-TW" sz="26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78120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5">
            <a:extLst>
              <a:ext uri="{FF2B5EF4-FFF2-40B4-BE49-F238E27FC236}">
                <a16:creationId xmlns:a16="http://schemas.microsoft.com/office/drawing/2014/main" id="{32C7D2D0-CB5F-2072-0F8F-19AC3D008C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5" name="標題 1">
            <a:extLst>
              <a:ext uri="{FF2B5EF4-FFF2-40B4-BE49-F238E27FC236}">
                <a16:creationId xmlns:a16="http://schemas.microsoft.com/office/drawing/2014/main" id="{F80AFE6D-C61C-CB63-60C9-07C210FA921A}"/>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600" kern="100" dirty="0">
                <a:effectLst/>
                <a:ea typeface="標楷體" panose="03000509000000000000" pitchFamily="65" charset="-120"/>
                <a:cs typeface="Times New Roman" panose="02020603050405020304" pitchFamily="18" charset="0"/>
              </a:rPr>
              <a:t>五、安置建議之理由與說明</a:t>
            </a:r>
            <a:endParaRPr lang="zh-TW" altLang="en-US" sz="35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761C92E6-CB6B-F13F-07A3-6E36E9D82DE9}"/>
              </a:ext>
            </a:extLst>
          </p:cNvPr>
          <p:cNvSpPr/>
          <p:nvPr/>
        </p:nvSpPr>
        <p:spPr>
          <a:xfrm>
            <a:off x="522653" y="1772816"/>
            <a:ext cx="7954379" cy="45365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新北市</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特教資格與類別、研判理由、療育領域</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臺北市</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特教資格之理由、安置集中式特教班之說明、</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rPr>
              <a:t>兩市不同之處</a:t>
            </a:r>
            <a:r>
              <a:rPr lang="en-US" altLang="zh-TW" sz="2800" kern="100"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rPr>
              <a:t>臺北市有特別列出「課程調整與教學輔導教學建議、親師合作」等，這是新北市尚未呈現的。</a:t>
            </a: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99768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F21F6E-DB0C-0412-1A3F-4D65434833E5}"/>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600" kern="100" dirty="0">
                <a:effectLst/>
                <a:ea typeface="標楷體" panose="03000509000000000000" pitchFamily="65" charset="-120"/>
                <a:cs typeface="Times New Roman" panose="02020603050405020304" pitchFamily="18" charset="0"/>
              </a:rPr>
              <a:t>六、雙北市學前鑑定安置流程之方式</a:t>
            </a:r>
            <a:endParaRPr lang="zh-TW" altLang="en-US" sz="3500" dirty="0">
              <a:latin typeface="標楷體" panose="03000509000000000000" pitchFamily="65" charset="-120"/>
              <a:ea typeface="標楷體" panose="03000509000000000000" pitchFamily="65" charset="-120"/>
            </a:endParaRPr>
          </a:p>
        </p:txBody>
      </p:sp>
      <p:pic>
        <p:nvPicPr>
          <p:cNvPr id="6" name="內容版面配置區 5">
            <a:extLst>
              <a:ext uri="{FF2B5EF4-FFF2-40B4-BE49-F238E27FC236}">
                <a16:creationId xmlns:a16="http://schemas.microsoft.com/office/drawing/2014/main" id="{AE3918A1-676F-39CF-2058-30F850C586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7" name="矩形 6">
            <a:extLst>
              <a:ext uri="{FF2B5EF4-FFF2-40B4-BE49-F238E27FC236}">
                <a16:creationId xmlns:a16="http://schemas.microsoft.com/office/drawing/2014/main" id="{667E76E7-952A-58C9-5F5C-6DD3C44E026D}"/>
              </a:ext>
            </a:extLst>
          </p:cNvPr>
          <p:cNvSpPr/>
          <p:nvPr/>
        </p:nvSpPr>
        <p:spPr>
          <a:xfrm>
            <a:off x="522653" y="1772816"/>
            <a:ext cx="7954379" cy="410445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教育部特殊教育學生鑑定及就學輔導會組織及運作辦法</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(2012)</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，基於不同縣市特殊教育需求幼兒申請優先入園的條件不一，鑑定做法也不同。</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根據新北市學前特教資源中心承辦者於學前入小一鑑定安置評估工作實務分享</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黃雅芳，</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2022)</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，所提供之流程圖，如下</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579070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DE6C55E-9EAA-E26A-BC69-C517DE241200}"/>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600" kern="100" dirty="0">
                <a:effectLst/>
                <a:ea typeface="標楷體" panose="03000509000000000000" pitchFamily="65" charset="-120"/>
                <a:cs typeface="Times New Roman" panose="02020603050405020304" pitchFamily="18" charset="0"/>
              </a:rPr>
              <a:t>六、雙北市學前鑑定安置流程之方式</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DEA382D3-CED6-76FF-0124-4823BCA1B5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6" name="矩形 5">
            <a:extLst>
              <a:ext uri="{FF2B5EF4-FFF2-40B4-BE49-F238E27FC236}">
                <a16:creationId xmlns:a16="http://schemas.microsoft.com/office/drawing/2014/main" id="{A1EE8F03-D8BC-5D55-7252-73D071DBB042}"/>
              </a:ext>
            </a:extLst>
          </p:cNvPr>
          <p:cNvSpPr/>
          <p:nvPr/>
        </p:nvSpPr>
        <p:spPr>
          <a:xfrm>
            <a:off x="522653" y="1772816"/>
            <a:ext cx="7954379" cy="410445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7" name="圖片 6">
            <a:extLst>
              <a:ext uri="{FF2B5EF4-FFF2-40B4-BE49-F238E27FC236}">
                <a16:creationId xmlns:a16="http://schemas.microsoft.com/office/drawing/2014/main" id="{51BD29A3-C1D1-1ACE-F124-CC808BA7DA7F}"/>
              </a:ext>
            </a:extLst>
          </p:cNvPr>
          <p:cNvPicPr>
            <a:picLocks noChangeAspect="1"/>
          </p:cNvPicPr>
          <p:nvPr/>
        </p:nvPicPr>
        <p:blipFill>
          <a:blip r:embed="rId3"/>
          <a:stretch>
            <a:fillRect/>
          </a:stretch>
        </p:blipFill>
        <p:spPr>
          <a:xfrm>
            <a:off x="1259632" y="1988841"/>
            <a:ext cx="6768752" cy="3456384"/>
          </a:xfrm>
          <a:prstGeom prst="rect">
            <a:avLst/>
          </a:prstGeom>
        </p:spPr>
      </p:pic>
    </p:spTree>
    <p:extLst>
      <p:ext uri="{BB962C8B-B14F-4D97-AF65-F5344CB8AC3E}">
        <p14:creationId xmlns:p14="http://schemas.microsoft.com/office/powerpoint/2010/main" val="2108501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BC1A921-C234-0314-C5BB-CE994C6A96AE}"/>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3600" kern="100" dirty="0">
                <a:effectLst/>
                <a:ea typeface="標楷體" panose="03000509000000000000" pitchFamily="65" charset="-120"/>
                <a:cs typeface="Times New Roman" panose="02020603050405020304" pitchFamily="18" charset="0"/>
              </a:rPr>
              <a:t>六、雙北市學前鑑定安置流程之方式</a:t>
            </a:r>
            <a:endParaRPr lang="zh-TW" altLang="en-US" sz="3500" dirty="0">
              <a:latin typeface="標楷體" panose="03000509000000000000" pitchFamily="65" charset="-120"/>
              <a:ea typeface="標楷體" panose="03000509000000000000" pitchFamily="65" charset="-120"/>
            </a:endParaRPr>
          </a:p>
        </p:txBody>
      </p:sp>
      <p:pic>
        <p:nvPicPr>
          <p:cNvPr id="5" name="內容版面配置區 5">
            <a:extLst>
              <a:ext uri="{FF2B5EF4-FFF2-40B4-BE49-F238E27FC236}">
                <a16:creationId xmlns:a16="http://schemas.microsoft.com/office/drawing/2014/main" id="{3EB6826C-5F1C-0E23-7076-F8235BDA31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6" name="矩形 5">
            <a:extLst>
              <a:ext uri="{FF2B5EF4-FFF2-40B4-BE49-F238E27FC236}">
                <a16:creationId xmlns:a16="http://schemas.microsoft.com/office/drawing/2014/main" id="{6267305A-39C4-679A-9CD4-70BFC9C1E6EE}"/>
              </a:ext>
            </a:extLst>
          </p:cNvPr>
          <p:cNvSpPr/>
          <p:nvPr/>
        </p:nvSpPr>
        <p:spPr>
          <a:xfrm>
            <a:off x="522653" y="1772816"/>
            <a:ext cx="7954379" cy="410445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hlinkClick r:id="rId3" action="ppaction://hlinkfile"/>
              </a:rPr>
              <a:t>臺北市學前身心障礙幼兒入幼兒園鑑定及安置教育評估流程圖</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endParaRPr lang="en-US" altLang="zh-TW" sz="2800" kern="100" dirty="0">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endParaRPr lang="en-US" altLang="zh-TW" sz="2800" kern="100" dirty="0">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15000"/>
              </a:lnSpc>
              <a:spcAft>
                <a:spcPts val="800"/>
              </a:spcAft>
              <a:buFont typeface="Wingdings" panose="05000000000000000000" pitchFamily="2" charset="2"/>
              <a:buChar char="Ø"/>
            </a:pPr>
            <a:endParaRPr lang="zh-TW"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7" name="圖片 6">
            <a:extLst>
              <a:ext uri="{FF2B5EF4-FFF2-40B4-BE49-F238E27FC236}">
                <a16:creationId xmlns:a16="http://schemas.microsoft.com/office/drawing/2014/main" id="{20970369-F8BE-765F-DEC4-F2501CF32A13}"/>
              </a:ext>
            </a:extLst>
          </p:cNvPr>
          <p:cNvPicPr>
            <a:picLocks noChangeAspect="1"/>
          </p:cNvPicPr>
          <p:nvPr/>
        </p:nvPicPr>
        <p:blipFill>
          <a:blip r:embed="rId4"/>
          <a:stretch>
            <a:fillRect/>
          </a:stretch>
        </p:blipFill>
        <p:spPr>
          <a:xfrm>
            <a:off x="1733905" y="2708920"/>
            <a:ext cx="5676190" cy="3096344"/>
          </a:xfrm>
          <a:prstGeom prst="rect">
            <a:avLst/>
          </a:prstGeom>
        </p:spPr>
      </p:pic>
    </p:spTree>
    <p:extLst>
      <p:ext uri="{BB962C8B-B14F-4D97-AF65-F5344CB8AC3E}">
        <p14:creationId xmlns:p14="http://schemas.microsoft.com/office/powerpoint/2010/main" val="82120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274638"/>
            <a:ext cx="7560840" cy="1143000"/>
          </a:xfrm>
          <a:solidFill>
            <a:schemeClr val="accent6">
              <a:lumMod val="20000"/>
              <a:lumOff val="80000"/>
            </a:schemeClr>
          </a:solidFill>
        </p:spPr>
        <p:txBody>
          <a:bodyPr>
            <a:normAutofit/>
          </a:bodyPr>
          <a:lstStyle/>
          <a:p>
            <a:r>
              <a:rPr lang="zh-TW" altLang="en-US" sz="3500" dirty="0">
                <a:latin typeface="標楷體" panose="03000509000000000000" pitchFamily="65" charset="-120"/>
                <a:ea typeface="標楷體" panose="03000509000000000000" pitchFamily="65" charset="-120"/>
              </a:rPr>
              <a:t>七、計費</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6891" y="1600200"/>
            <a:ext cx="7530218"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2AAF79F2-1693-3879-2F12-3B41E6C8D207}"/>
              </a:ext>
            </a:extLst>
          </p:cNvPr>
          <p:cNvSpPr/>
          <p:nvPr/>
        </p:nvSpPr>
        <p:spPr>
          <a:xfrm>
            <a:off x="959207" y="1772816"/>
            <a:ext cx="7153578"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新北市</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hlinkClick r:id="rId3" action="ppaction://hlinkfile"/>
              </a:rPr>
              <a:t>領據</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rPr>
              <a:t>臺北市</a:t>
            </a: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hlinkClick r:id="rId4" action="ppaction://hlinkfile"/>
              </a:rPr>
              <a:t>各項費用申請</a:t>
            </a: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rPr>
              <a:t>及</a:t>
            </a: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hlinkClick r:id="rId5" action="ppaction://hlinkfile"/>
              </a:rPr>
              <a:t>跨校費用申請</a:t>
            </a:r>
            <a:r>
              <a:rPr lang="en-US" altLang="zh-TW" sz="2800" kern="100" dirty="0">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latin typeface="Calibri" panose="020F0502020204030204" pitchFamily="34" charset="0"/>
                <a:ea typeface="新細明體" panose="02020500000000000000" pitchFamily="18" charset="-120"/>
                <a:cs typeface="Times New Roman" panose="02020603050405020304" pitchFamily="18" charset="0"/>
                <a:hlinkClick r:id="rId6" action="ppaction://hlinkfile"/>
              </a:rPr>
              <a:t>表格</a:t>
            </a:r>
            <a:r>
              <a:rPr lang="en-US" altLang="zh-TW" sz="2800" kern="100" dirty="0">
                <a:latin typeface="Calibri" panose="020F0502020204030204" pitchFamily="34" charset="0"/>
                <a:ea typeface="新細明體" panose="02020500000000000000" pitchFamily="18" charset="-120"/>
                <a:cs typeface="Times New Roman" panose="02020603050405020304" pitchFamily="18" charset="0"/>
              </a:rPr>
              <a:t>)</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326559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274638"/>
            <a:ext cx="7992888" cy="922114"/>
          </a:xfrm>
          <a:solidFill>
            <a:schemeClr val="accent6">
              <a:lumMod val="20000"/>
              <a:lumOff val="80000"/>
            </a:schemeClr>
          </a:solidFill>
        </p:spPr>
        <p:txBody>
          <a:bodyPr>
            <a:normAutofit fontScale="90000"/>
          </a:bodyPr>
          <a:lstStyle/>
          <a:p>
            <a:r>
              <a:rPr lang="zh-TW" altLang="en-US" sz="4000" dirty="0">
                <a:latin typeface="標楷體" panose="03000509000000000000" pitchFamily="65" charset="-120"/>
                <a:ea typeface="標楷體" panose="03000509000000000000" pitchFamily="65" charset="-120"/>
              </a:rPr>
              <a:t>八、鑑定安置鑑輔會委員的書審及判決</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340768"/>
            <a:ext cx="7920880" cy="4785395"/>
          </a:xfr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87" y="584685"/>
            <a:ext cx="42703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7BF58197-947C-8EEF-BA8A-A233559EF269}"/>
              </a:ext>
            </a:extLst>
          </p:cNvPr>
          <p:cNvSpPr/>
          <p:nvPr/>
        </p:nvSpPr>
        <p:spPr>
          <a:xfrm>
            <a:off x="827584" y="1475931"/>
            <a:ext cx="7488832"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nSpc>
                <a:spcPct val="115000"/>
              </a:lnSpc>
              <a:spcAft>
                <a:spcPts val="800"/>
              </a:spcAft>
              <a:buFont typeface="Wingdings" panose="05000000000000000000" pitchFamily="2" charset="2"/>
              <a:buChar char="Ø"/>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根據特殊教育法</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(2023)</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第六條簡稱鑑輔會，其組成包括</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遴聘學者專家、教育行政人員、學校及幼兒園行政人員、同級教師及教保服務人員組織代表、特殊教育相關家長團體代表、身心障礙與資賦優異學生及幼兒家長代表及專業人員等。共同辦理特殊教育幼兒鑑定、就學安置、輔導及支持服務等事宜，及實施相關資源配置。</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3181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C994A7DE-37F5-98EB-FAE4-DEE91E833BB6}"/>
              </a:ext>
            </a:extLst>
          </p:cNvPr>
          <p:cNvSpPr>
            <a:spLocks noGrp="1"/>
          </p:cNvSpPr>
          <p:nvPr>
            <p:ph type="title"/>
          </p:nvPr>
        </p:nvSpPr>
        <p:spPr>
          <a:xfrm>
            <a:off x="457200" y="274638"/>
            <a:ext cx="8229600" cy="994122"/>
          </a:xfrm>
        </p:spPr>
        <p:style>
          <a:lnRef idx="3">
            <a:schemeClr val="lt1"/>
          </a:lnRef>
          <a:fillRef idx="1">
            <a:schemeClr val="accent6"/>
          </a:fillRef>
          <a:effectRef idx="1">
            <a:schemeClr val="accent6"/>
          </a:effectRef>
          <a:fontRef idx="minor">
            <a:schemeClr val="lt1"/>
          </a:fontRef>
        </p:style>
        <p:txBody>
          <a:bodyPr>
            <a:normAutofit/>
          </a:bodyPr>
          <a:lstStyle/>
          <a:p>
            <a:r>
              <a:rPr lang="en-US" altLang="zh-TW" dirty="0">
                <a:latin typeface="標楷體" panose="03000509000000000000" pitchFamily="65" charset="-120"/>
                <a:ea typeface="標楷體" panose="03000509000000000000" pitchFamily="65" charset="-120"/>
              </a:rPr>
              <a:t>ChatGPT</a:t>
            </a:r>
            <a:r>
              <a:rPr lang="zh-TW" altLang="en-US" dirty="0">
                <a:latin typeface="標楷體" panose="03000509000000000000" pitchFamily="65" charset="-120"/>
                <a:ea typeface="標楷體" panose="03000509000000000000" pitchFamily="65" charset="-120"/>
              </a:rPr>
              <a:t>幫我的分析</a:t>
            </a:r>
          </a:p>
        </p:txBody>
      </p:sp>
      <p:pic>
        <p:nvPicPr>
          <p:cNvPr id="5" name="內容版面配置區 4">
            <a:extLst>
              <a:ext uri="{FF2B5EF4-FFF2-40B4-BE49-F238E27FC236}">
                <a16:creationId xmlns:a16="http://schemas.microsoft.com/office/drawing/2014/main" id="{B11735BD-F8BD-50E5-5635-72F254544A0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57200" y="1417638"/>
            <a:ext cx="8229600" cy="4737125"/>
          </a:xfrm>
        </p:spPr>
      </p:pic>
      <p:sp>
        <p:nvSpPr>
          <p:cNvPr id="6" name="矩形 5">
            <a:extLst>
              <a:ext uri="{FF2B5EF4-FFF2-40B4-BE49-F238E27FC236}">
                <a16:creationId xmlns:a16="http://schemas.microsoft.com/office/drawing/2014/main" id="{A614D8DB-D6FE-74DC-9947-2A7B6FDB8731}"/>
              </a:ext>
            </a:extLst>
          </p:cNvPr>
          <p:cNvSpPr/>
          <p:nvPr/>
        </p:nvSpPr>
        <p:spPr>
          <a:xfrm>
            <a:off x="489654" y="1394317"/>
            <a:ext cx="8229600" cy="8640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TW" sz="2000" dirty="0"/>
              <a:t>📋 </a:t>
            </a:r>
            <a:r>
              <a:rPr lang="zh-TW" altLang="zh-TW" sz="2500" b="1" dirty="0"/>
              <a:t>鑑定安置流程比較</a:t>
            </a:r>
          </a:p>
        </p:txBody>
      </p:sp>
      <p:graphicFrame>
        <p:nvGraphicFramePr>
          <p:cNvPr id="7" name="表格 6">
            <a:extLst>
              <a:ext uri="{FF2B5EF4-FFF2-40B4-BE49-F238E27FC236}">
                <a16:creationId xmlns:a16="http://schemas.microsoft.com/office/drawing/2014/main" id="{614B77F9-49E6-C39A-0844-4CECA35DD8C9}"/>
              </a:ext>
            </a:extLst>
          </p:cNvPr>
          <p:cNvGraphicFramePr>
            <a:graphicFrameLocks noGrp="1"/>
          </p:cNvGraphicFramePr>
          <p:nvPr>
            <p:extLst>
              <p:ext uri="{D42A27DB-BD31-4B8C-83A1-F6EECF244321}">
                <p14:modId xmlns:p14="http://schemas.microsoft.com/office/powerpoint/2010/main" val="766619503"/>
              </p:ext>
            </p:extLst>
          </p:nvPr>
        </p:nvGraphicFramePr>
        <p:xfrm>
          <a:off x="457200" y="2420888"/>
          <a:ext cx="8229600" cy="4032448"/>
        </p:xfrm>
        <a:graphic>
          <a:graphicData uri="http://schemas.openxmlformats.org/drawingml/2006/table">
            <a:tbl>
              <a:tblPr firstRow="1" firstCol="1" bandRow="1">
                <a:tableStyleId>{5C22544A-7EE6-4342-B048-85BDC9FD1C3A}</a:tableStyleId>
              </a:tblPr>
              <a:tblGrid>
                <a:gridCol w="1306488">
                  <a:extLst>
                    <a:ext uri="{9D8B030D-6E8A-4147-A177-3AD203B41FA5}">
                      <a16:colId xmlns:a16="http://schemas.microsoft.com/office/drawing/2014/main" val="1274667021"/>
                    </a:ext>
                  </a:extLst>
                </a:gridCol>
                <a:gridCol w="3240360">
                  <a:extLst>
                    <a:ext uri="{9D8B030D-6E8A-4147-A177-3AD203B41FA5}">
                      <a16:colId xmlns:a16="http://schemas.microsoft.com/office/drawing/2014/main" val="3853112656"/>
                    </a:ext>
                  </a:extLst>
                </a:gridCol>
                <a:gridCol w="3682752">
                  <a:extLst>
                    <a:ext uri="{9D8B030D-6E8A-4147-A177-3AD203B41FA5}">
                      <a16:colId xmlns:a16="http://schemas.microsoft.com/office/drawing/2014/main" val="2559374700"/>
                    </a:ext>
                  </a:extLst>
                </a:gridCol>
              </a:tblGrid>
              <a:tr h="438191">
                <a:tc>
                  <a:txBody>
                    <a:bodyPr/>
                    <a:lstStyle/>
                    <a:p>
                      <a:pPr algn="ctr">
                        <a:lnSpc>
                          <a:spcPct val="115000"/>
                        </a:lnSpc>
                        <a:spcAft>
                          <a:spcPts val="800"/>
                        </a:spcAft>
                        <a:buNone/>
                      </a:pPr>
                      <a:r>
                        <a:rPr lang="zh-TW" sz="2000" kern="0" dirty="0">
                          <a:effectLst/>
                        </a:rPr>
                        <a:t>流程階段</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dirty="0">
                          <a:effectLst/>
                        </a:rPr>
                        <a:t>台北市</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a:effectLst/>
                        </a:rPr>
                        <a:t>新北市</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3794021726"/>
                  </a:ext>
                </a:extLst>
              </a:tr>
              <a:tr h="1284917">
                <a:tc>
                  <a:txBody>
                    <a:bodyPr/>
                    <a:lstStyle/>
                    <a:p>
                      <a:pPr>
                        <a:lnSpc>
                          <a:spcPct val="115000"/>
                        </a:lnSpc>
                        <a:spcAft>
                          <a:spcPts val="800"/>
                        </a:spcAft>
                        <a:buNone/>
                      </a:pPr>
                      <a:r>
                        <a:rPr lang="zh-TW" sz="2000" kern="0" dirty="0">
                          <a:effectLst/>
                        </a:rPr>
                        <a:t>申請方式</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家長或</a:t>
                      </a:r>
                      <a:r>
                        <a:rPr lang="zh-TW" sz="2000" b="1" kern="0" dirty="0">
                          <a:solidFill>
                            <a:schemeClr val="tx1"/>
                          </a:solidFill>
                          <a:effectLst/>
                        </a:rPr>
                        <a:t>教師</a:t>
                      </a:r>
                      <a:r>
                        <a:rPr lang="zh-TW" sz="2000" kern="0" dirty="0">
                          <a:effectLst/>
                        </a:rPr>
                        <a:t>可提出申請，</a:t>
                      </a:r>
                      <a:r>
                        <a:rPr lang="zh-TW" sz="2000" b="1" kern="0" dirty="0">
                          <a:solidFill>
                            <a:schemeClr val="tx1"/>
                          </a:solidFill>
                          <a:effectLst/>
                        </a:rPr>
                        <a:t>並附上鑑定同意書</a:t>
                      </a:r>
                      <a:endParaRPr lang="zh-TW" sz="2000" b="1"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家長可自行報名，</a:t>
                      </a:r>
                      <a:r>
                        <a:rPr lang="zh-TW" sz="2000" b="0" kern="0" dirty="0">
                          <a:solidFill>
                            <a:srgbClr val="FF0000"/>
                          </a:solidFill>
                          <a:effectLst/>
                        </a:rPr>
                        <a:t>無需持有發展遲緩或障礙證明</a:t>
                      </a:r>
                      <a:r>
                        <a:rPr lang="zh-TW" sz="2000" kern="0" dirty="0">
                          <a:effectLst/>
                        </a:rPr>
                        <a:t>，但</a:t>
                      </a:r>
                      <a:r>
                        <a:rPr lang="zh-TW" sz="2000" b="1" kern="0" dirty="0">
                          <a:solidFill>
                            <a:schemeClr val="tx1"/>
                          </a:solidFill>
                          <a:effectLst/>
                        </a:rPr>
                        <a:t>需經評估確認特殊教育需求</a:t>
                      </a:r>
                      <a:endParaRPr lang="zh-TW" sz="2000" b="1" kern="100" dirty="0">
                        <a:solidFill>
                          <a:schemeClr val="tx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2446890718"/>
                  </a:ext>
                </a:extLst>
              </a:tr>
              <a:tr h="1122771">
                <a:tc>
                  <a:txBody>
                    <a:bodyPr/>
                    <a:lstStyle/>
                    <a:p>
                      <a:pPr>
                        <a:lnSpc>
                          <a:spcPct val="115000"/>
                        </a:lnSpc>
                        <a:spcAft>
                          <a:spcPts val="800"/>
                        </a:spcAft>
                        <a:buNone/>
                      </a:pPr>
                      <a:r>
                        <a:rPr lang="zh-TW" sz="2000" kern="0">
                          <a:effectLst/>
                        </a:rPr>
                        <a:t>評估方式</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結合</a:t>
                      </a:r>
                      <a:r>
                        <a:rPr lang="zh-TW" sz="2000" b="1" kern="0" dirty="0">
                          <a:solidFill>
                            <a:srgbClr val="FF0000"/>
                          </a:solidFill>
                          <a:effectLst/>
                        </a:rPr>
                        <a:t>醫療與教育評估</a:t>
                      </a:r>
                      <a:r>
                        <a:rPr lang="zh-TW" sz="2000" kern="0" dirty="0">
                          <a:effectLst/>
                        </a:rPr>
                        <a:t>，採多元資料評量原則，並進行家長晤談</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由</a:t>
                      </a:r>
                      <a:r>
                        <a:rPr lang="zh-TW" sz="2000" b="1" kern="0" dirty="0">
                          <a:solidFill>
                            <a:srgbClr val="FF0000"/>
                          </a:solidFill>
                          <a:effectLst/>
                        </a:rPr>
                        <a:t>巡迴輔導老師</a:t>
                      </a:r>
                      <a:r>
                        <a:rPr lang="zh-TW" sz="2000" kern="0" dirty="0">
                          <a:effectLst/>
                        </a:rPr>
                        <a:t>進行評估，並依家長所填志願序進行安置</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2522558625"/>
                  </a:ext>
                </a:extLst>
              </a:tr>
              <a:tr h="748378">
                <a:tc>
                  <a:txBody>
                    <a:bodyPr/>
                    <a:lstStyle/>
                    <a:p>
                      <a:pPr>
                        <a:lnSpc>
                          <a:spcPct val="115000"/>
                        </a:lnSpc>
                        <a:spcAft>
                          <a:spcPts val="800"/>
                        </a:spcAft>
                        <a:buNone/>
                      </a:pPr>
                      <a:r>
                        <a:rPr lang="zh-TW" sz="2000" kern="0">
                          <a:effectLst/>
                        </a:rPr>
                        <a:t>鑑定會議</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由鑑輔會審核安置班型及特教需求服務</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由鑑輔會審核安置班型及特教需求服務</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3189798165"/>
                  </a:ext>
                </a:extLst>
              </a:tr>
              <a:tr h="438191">
                <a:tc>
                  <a:txBody>
                    <a:bodyPr/>
                    <a:lstStyle/>
                    <a:p>
                      <a:pPr>
                        <a:lnSpc>
                          <a:spcPct val="115000"/>
                        </a:lnSpc>
                        <a:spcAft>
                          <a:spcPts val="800"/>
                        </a:spcAft>
                        <a:buNone/>
                      </a:pPr>
                      <a:r>
                        <a:rPr lang="zh-TW" sz="2000" kern="0">
                          <a:effectLst/>
                        </a:rPr>
                        <a:t>結果通知</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a:effectLst/>
                        </a:rPr>
                        <a:t>通知家長並安排入園事宜</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通知家長並安排入園事宜</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3217709178"/>
                  </a:ext>
                </a:extLst>
              </a:tr>
            </a:tbl>
          </a:graphicData>
        </a:graphic>
      </p:graphicFrame>
    </p:spTree>
    <p:extLst>
      <p:ext uri="{BB962C8B-B14F-4D97-AF65-F5344CB8AC3E}">
        <p14:creationId xmlns:p14="http://schemas.microsoft.com/office/powerpoint/2010/main" val="1833944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A75033E6-42C2-E7AA-2BE4-65FA4B6F82BB}"/>
              </a:ext>
            </a:extLst>
          </p:cNvPr>
          <p:cNvSpPr>
            <a:spLocks noGrp="1"/>
          </p:cNvSpPr>
          <p:nvPr>
            <p:ph type="title"/>
          </p:nvPr>
        </p:nvSpPr>
        <p:spPr>
          <a:xfrm>
            <a:off x="457200" y="274638"/>
            <a:ext cx="8229600" cy="1143000"/>
          </a:xfrm>
          <a:solidFill>
            <a:schemeClr val="accent6">
              <a:lumMod val="20000"/>
              <a:lumOff val="80000"/>
            </a:schemeClr>
          </a:solidFill>
        </p:spPr>
        <p:txBody>
          <a:bodyPr>
            <a:normAutofit fontScale="90000"/>
          </a:bodyPr>
          <a:lstStyle/>
          <a:p>
            <a:r>
              <a:rPr lang="zh-TW" altLang="en-US" sz="4000" dirty="0">
                <a:latin typeface="標楷體" panose="03000509000000000000" pitchFamily="65" charset="-120"/>
                <a:ea typeface="標楷體" panose="03000509000000000000" pitchFamily="65" charset="-120"/>
              </a:rPr>
              <a:t>八、鑑定安置鑑輔會委員的書審及判決</a:t>
            </a:r>
          </a:p>
        </p:txBody>
      </p:sp>
      <p:pic>
        <p:nvPicPr>
          <p:cNvPr id="5" name="內容版面配置區 3">
            <a:extLst>
              <a:ext uri="{FF2B5EF4-FFF2-40B4-BE49-F238E27FC236}">
                <a16:creationId xmlns:a16="http://schemas.microsoft.com/office/drawing/2014/main" id="{F42754C6-185E-5273-80FD-3D3594AC69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853136"/>
          </a:xfrm>
        </p:spPr>
      </p:pic>
      <p:sp>
        <p:nvSpPr>
          <p:cNvPr id="6" name="矩形 5">
            <a:extLst>
              <a:ext uri="{FF2B5EF4-FFF2-40B4-BE49-F238E27FC236}">
                <a16:creationId xmlns:a16="http://schemas.microsoft.com/office/drawing/2014/main" id="{19CBA202-F43C-A8BF-3B8F-AECD1A605DA0}"/>
              </a:ext>
            </a:extLst>
          </p:cNvPr>
          <p:cNvSpPr/>
          <p:nvPr/>
        </p:nvSpPr>
        <p:spPr>
          <a:xfrm>
            <a:off x="959207" y="1772816"/>
            <a:ext cx="7153578"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提供</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例鑑輔會委員的判決結果。</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其一</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有位</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3</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歲幼兒無論是口語及肢體皆無法有效與人溝通，認知也處於明顯遲緩，甚至生活自理全依賴成人協助，此狀況明白載記在鑑定報告裡。</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spcAft>
                <a:spcPts val="800"/>
              </a:spcAft>
            </a:pP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653242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57892CB2-35C1-581B-72D4-B8B525111E27}"/>
              </a:ext>
            </a:extLst>
          </p:cNvPr>
          <p:cNvSpPr>
            <a:spLocks noGrp="1"/>
          </p:cNvSpPr>
          <p:nvPr>
            <p:ph type="title"/>
          </p:nvPr>
        </p:nvSpPr>
        <p:spPr>
          <a:xfrm>
            <a:off x="457200" y="274638"/>
            <a:ext cx="8229600" cy="1143000"/>
          </a:xfrm>
          <a:solidFill>
            <a:schemeClr val="accent6">
              <a:lumMod val="20000"/>
              <a:lumOff val="80000"/>
            </a:schemeClr>
          </a:solidFill>
        </p:spPr>
        <p:txBody>
          <a:bodyPr>
            <a:normAutofit fontScale="90000"/>
          </a:bodyPr>
          <a:lstStyle/>
          <a:p>
            <a:r>
              <a:rPr lang="zh-TW" altLang="en-US" sz="4000" dirty="0">
                <a:latin typeface="標楷體" panose="03000509000000000000" pitchFamily="65" charset="-120"/>
                <a:ea typeface="標楷體" panose="03000509000000000000" pitchFamily="65" charset="-120"/>
              </a:rPr>
              <a:t>八、鑑定安置鑑輔會委員的書審及判決</a:t>
            </a:r>
          </a:p>
        </p:txBody>
      </p:sp>
      <p:pic>
        <p:nvPicPr>
          <p:cNvPr id="5" name="內容版面配置區 3">
            <a:extLst>
              <a:ext uri="{FF2B5EF4-FFF2-40B4-BE49-F238E27FC236}">
                <a16:creationId xmlns:a16="http://schemas.microsoft.com/office/drawing/2014/main" id="{6FE9266C-0B66-AE0B-1120-07757B3DA0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983162"/>
          </a:xfrm>
        </p:spPr>
      </p:pic>
      <p:sp>
        <p:nvSpPr>
          <p:cNvPr id="6" name="矩形 5">
            <a:extLst>
              <a:ext uri="{FF2B5EF4-FFF2-40B4-BE49-F238E27FC236}">
                <a16:creationId xmlns:a16="http://schemas.microsoft.com/office/drawing/2014/main" id="{0BD5F01C-242C-2D8C-9DF7-B2A18C74555F}"/>
              </a:ext>
            </a:extLst>
          </p:cNvPr>
          <p:cNvSpPr/>
          <p:nvPr/>
        </p:nvSpPr>
        <p:spPr>
          <a:xfrm>
            <a:off x="683568" y="1772816"/>
            <a:ext cx="7704856"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其二</a:t>
            </a:r>
            <a:r>
              <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有位</a:t>
            </a:r>
            <a:r>
              <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rPr>
              <a:t>2</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歲班幼兒，醫院的綜合評估報告書、父母提供的資料及筆者的施測。共同之處</a:t>
            </a:r>
            <a:r>
              <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個案在粗大動作、精細動作、語言溝通、生活自理及社會性領域皆顯著發展遲緩。由於個案固著性高、焦躁不安及自傷撞牆頻頻發生，筆者為此特徵施測嬰幼兒社會適應發展量表與幼兒情緒行為量表，在在顯示個案具有焦慮、憂鬱、退縮、注意力缺陷、衝動</a:t>
            </a:r>
            <a:r>
              <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過動、對立</a:t>
            </a:r>
            <a:r>
              <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600" kern="100" dirty="0">
                <a:effectLst/>
                <a:latin typeface="Calibri" panose="020F0502020204030204" pitchFamily="34" charset="0"/>
                <a:ea typeface="新細明體" panose="02020500000000000000" pitchFamily="18" charset="-120"/>
                <a:cs typeface="Times New Roman" panose="02020603050405020304" pitchFamily="18" charset="0"/>
              </a:rPr>
              <a:t>違抗等，整體行為表現與同年齡幼兒顯現情緒行為問題疑似自閉症特徵，</a:t>
            </a:r>
            <a:endParaRPr lang="en-US" altLang="zh-TW" sz="26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91556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62C9D9D9-F791-B3D6-3742-B64B62443B99}"/>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鑑定安置鑑輔會委員的書審及判決</a:t>
            </a:r>
          </a:p>
        </p:txBody>
      </p:sp>
      <p:pic>
        <p:nvPicPr>
          <p:cNvPr id="5" name="內容版面配置區 3">
            <a:extLst>
              <a:ext uri="{FF2B5EF4-FFF2-40B4-BE49-F238E27FC236}">
                <a16:creationId xmlns:a16="http://schemas.microsoft.com/office/drawing/2014/main" id="{1E27764F-3EDB-1C63-37CC-81DA3EB76B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853136"/>
          </a:xfrm>
        </p:spPr>
      </p:pic>
      <p:sp>
        <p:nvSpPr>
          <p:cNvPr id="6" name="矩形 5">
            <a:extLst>
              <a:ext uri="{FF2B5EF4-FFF2-40B4-BE49-F238E27FC236}">
                <a16:creationId xmlns:a16="http://schemas.microsoft.com/office/drawing/2014/main" id="{92062BAE-EF46-BE6C-61F1-DE1CB393BACE}"/>
              </a:ext>
            </a:extLst>
          </p:cNvPr>
          <p:cNvSpPr/>
          <p:nvPr/>
        </p:nvSpPr>
        <p:spPr>
          <a:xfrm>
            <a:off x="611560" y="1772816"/>
            <a:ext cx="7848872"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依照特殊教育法第</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20</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條規定</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各級學校對具特殊教育需求的學生，經監護人或法定代理人同意者，依相關規定鑑定後，予以安置，並提供特殊教育及相關服務措施。這點在</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歲幼兒的最後判決的安置場所，卻完全沒有發生作用</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8999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7A17C1C9-F11F-5FDB-869C-76FC77AA063E}"/>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九、建議與結果</a:t>
            </a:r>
          </a:p>
        </p:txBody>
      </p:sp>
      <p:pic>
        <p:nvPicPr>
          <p:cNvPr id="5" name="內容版面配置區 3">
            <a:extLst>
              <a:ext uri="{FF2B5EF4-FFF2-40B4-BE49-F238E27FC236}">
                <a16:creationId xmlns:a16="http://schemas.microsoft.com/office/drawing/2014/main" id="{2AB0CFD5-7B81-E9DA-95EF-D809A849AB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56792"/>
            <a:ext cx="8229600" cy="5026570"/>
          </a:xfrm>
        </p:spPr>
      </p:pic>
      <p:sp>
        <p:nvSpPr>
          <p:cNvPr id="6" name="矩形 5">
            <a:extLst>
              <a:ext uri="{FF2B5EF4-FFF2-40B4-BE49-F238E27FC236}">
                <a16:creationId xmlns:a16="http://schemas.microsoft.com/office/drawing/2014/main" id="{C4DCAA62-D482-BB28-1220-DD66578DA550}"/>
              </a:ext>
            </a:extLst>
          </p:cNvPr>
          <p:cNvSpPr/>
          <p:nvPr/>
        </p:nvSpPr>
        <p:spPr>
          <a:xfrm>
            <a:off x="611560" y="1772816"/>
            <a:ext cx="7848872"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鑑定安置工作的內容皆非常細瑣，每項流程必要條件就是按部就班，層層關卡。然而，最後緊要的關頭即是鑑輔會委員的書審及判決。無論是新北市還是臺北市，</a:t>
            </a:r>
            <a:r>
              <a:rPr lang="zh-TW" altLang="en-US" sz="28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對面學前鑑定安置判決在普通班還是集中式特教班</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，甚至有無特教資格的判別，尚未有一套可供的心評人員作為指標或範本。</a:t>
            </a:r>
            <a:endPar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56816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6D23975-8A99-7979-FD59-8F4449499C9E}"/>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建議與結果</a:t>
            </a:r>
          </a:p>
        </p:txBody>
      </p:sp>
      <p:pic>
        <p:nvPicPr>
          <p:cNvPr id="5" name="內容版面配置區 3">
            <a:extLst>
              <a:ext uri="{FF2B5EF4-FFF2-40B4-BE49-F238E27FC236}">
                <a16:creationId xmlns:a16="http://schemas.microsoft.com/office/drawing/2014/main" id="{0E9D7812-41D1-A06A-33AF-45890CB29B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525963"/>
          </a:xfrm>
        </p:spPr>
      </p:pic>
      <p:sp>
        <p:nvSpPr>
          <p:cNvPr id="6" name="矩形 5">
            <a:extLst>
              <a:ext uri="{FF2B5EF4-FFF2-40B4-BE49-F238E27FC236}">
                <a16:creationId xmlns:a16="http://schemas.microsoft.com/office/drawing/2014/main" id="{A1EE53FE-5049-94CF-599E-44BBA7B2C3F2}"/>
              </a:ext>
            </a:extLst>
          </p:cNvPr>
          <p:cNvSpPr/>
          <p:nvPr/>
        </p:nvSpPr>
        <p:spPr>
          <a:xfrm>
            <a:off x="611560" y="1772816"/>
            <a:ext cx="7848872" cy="44644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雙北市的學前特教資源中心能相互</a:t>
            </a:r>
            <a:r>
              <a:rPr lang="zh-TW" altLang="en-US" sz="2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整合一套鑑定報告書的內容</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，及</a:t>
            </a:r>
            <a:r>
              <a:rPr lang="zh-TW" altLang="en-US" sz="2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施測的工具</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。其三推廣家長參與鑑定安置的工作。在心評的過程中，家長對鑑定安置的了解多寡，攸關整份鑑定過程提供的資料。增加家長清楚評估流程、測驗工具，使其積極參與，才能讓特殊幼兒鑑定工作的功能具體落實</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800" kern="100" dirty="0">
                <a:effectLst/>
                <a:latin typeface="Calibri" panose="020F0502020204030204" pitchFamily="34" charset="0"/>
                <a:ea typeface="新細明體" panose="02020500000000000000" pitchFamily="18" charset="-120"/>
                <a:cs typeface="Times New Roman" panose="02020603050405020304" pitchFamily="18" charset="0"/>
              </a:rPr>
              <a:t>黃雅芳，</a:t>
            </a:r>
            <a:r>
              <a:rPr lang="en-US" altLang="zh-TW" sz="2800" kern="100" dirty="0">
                <a:effectLst/>
                <a:latin typeface="Calibri" panose="020F0502020204030204" pitchFamily="34" charset="0"/>
                <a:ea typeface="新細明體" panose="02020500000000000000" pitchFamily="18" charset="-120"/>
                <a:cs typeface="Times New Roman" panose="02020603050405020304" pitchFamily="18" charset="0"/>
              </a:rPr>
              <a:t>2014)</a:t>
            </a:r>
          </a:p>
        </p:txBody>
      </p:sp>
    </p:spTree>
    <p:extLst>
      <p:ext uri="{BB962C8B-B14F-4D97-AF65-F5344CB8AC3E}">
        <p14:creationId xmlns:p14="http://schemas.microsoft.com/office/powerpoint/2010/main" val="87861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5BD1A3DF-9F99-4337-3AD4-CEBDABAD614B}"/>
              </a:ext>
            </a:extLst>
          </p:cNvPr>
          <p:cNvSpPr>
            <a:spLocks noGrp="1"/>
          </p:cNvSpPr>
          <p:nvPr>
            <p:ph type="title"/>
          </p:nvPr>
        </p:nvSpPr>
        <p:spPr>
          <a:xfrm>
            <a:off x="457200" y="274638"/>
            <a:ext cx="8229600" cy="1143000"/>
          </a:xfrm>
          <a:solidFill>
            <a:schemeClr val="accent6">
              <a:lumMod val="20000"/>
              <a:lumOff val="8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十、感謝與會專家學者們的聆聽</a:t>
            </a:r>
          </a:p>
        </p:txBody>
      </p:sp>
      <p:pic>
        <p:nvPicPr>
          <p:cNvPr id="5" name="內容版面配置區 4">
            <a:extLst>
              <a:ext uri="{FF2B5EF4-FFF2-40B4-BE49-F238E27FC236}">
                <a16:creationId xmlns:a16="http://schemas.microsoft.com/office/drawing/2014/main" id="{273A9396-0CDC-3365-9A7A-11BDE6F4FB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742" y="1628800"/>
            <a:ext cx="8238057" cy="4669979"/>
          </a:xfrm>
          <a:prstGeom prst="rect">
            <a:avLst/>
          </a:prstGeom>
        </p:spPr>
      </p:pic>
    </p:spTree>
    <p:extLst>
      <p:ext uri="{BB962C8B-B14F-4D97-AF65-F5344CB8AC3E}">
        <p14:creationId xmlns:p14="http://schemas.microsoft.com/office/powerpoint/2010/main" val="506310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D82BC94F-C033-A7EE-DEA8-6F666A075735}"/>
              </a:ext>
            </a:extLst>
          </p:cNvPr>
          <p:cNvSpPr>
            <a:spLocks noGrp="1"/>
          </p:cNvSpPr>
          <p:nvPr>
            <p:ph type="title"/>
          </p:nvPr>
        </p:nvSpPr>
        <p:spPr>
          <a:xfrm>
            <a:off x="457200" y="274638"/>
            <a:ext cx="8229600" cy="994122"/>
          </a:xfrm>
        </p:spPr>
        <p:style>
          <a:lnRef idx="3">
            <a:schemeClr val="lt1"/>
          </a:lnRef>
          <a:fillRef idx="1">
            <a:schemeClr val="accent6"/>
          </a:fillRef>
          <a:effectRef idx="1">
            <a:schemeClr val="accent6"/>
          </a:effectRef>
          <a:fontRef idx="minor">
            <a:schemeClr val="lt1"/>
          </a:fontRef>
        </p:style>
        <p:txBody>
          <a:bodyPr>
            <a:normAutofit/>
          </a:bodyPr>
          <a:lstStyle/>
          <a:p>
            <a:r>
              <a:rPr lang="en-US" altLang="zh-TW" dirty="0">
                <a:latin typeface="標楷體" panose="03000509000000000000" pitchFamily="65" charset="-120"/>
                <a:ea typeface="標楷體" panose="03000509000000000000" pitchFamily="65" charset="-120"/>
              </a:rPr>
              <a:t>ChatGPT</a:t>
            </a:r>
            <a:r>
              <a:rPr lang="zh-TW" altLang="en-US" dirty="0">
                <a:latin typeface="標楷體" panose="03000509000000000000" pitchFamily="65" charset="-120"/>
                <a:ea typeface="標楷體" panose="03000509000000000000" pitchFamily="65" charset="-120"/>
              </a:rPr>
              <a:t>幫我的分析</a:t>
            </a:r>
          </a:p>
        </p:txBody>
      </p:sp>
      <p:pic>
        <p:nvPicPr>
          <p:cNvPr id="5" name="內容版面配置區 4">
            <a:extLst>
              <a:ext uri="{FF2B5EF4-FFF2-40B4-BE49-F238E27FC236}">
                <a16:creationId xmlns:a16="http://schemas.microsoft.com/office/drawing/2014/main" id="{B711F1AE-49A3-6877-FFE7-7B4575D94DC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57200" y="1268760"/>
            <a:ext cx="8291263" cy="5184576"/>
          </a:xfrm>
        </p:spPr>
      </p:pic>
      <p:sp>
        <p:nvSpPr>
          <p:cNvPr id="6" name="矩形 5">
            <a:extLst>
              <a:ext uri="{FF2B5EF4-FFF2-40B4-BE49-F238E27FC236}">
                <a16:creationId xmlns:a16="http://schemas.microsoft.com/office/drawing/2014/main" id="{B0A10F74-B889-D791-5E42-C40FE60D2E59}"/>
              </a:ext>
            </a:extLst>
          </p:cNvPr>
          <p:cNvSpPr/>
          <p:nvPr/>
        </p:nvSpPr>
        <p:spPr>
          <a:xfrm>
            <a:off x="488031" y="1333773"/>
            <a:ext cx="8229600" cy="8640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500" b="1"/>
              <a:t>👥 家長參與與溝通方式</a:t>
            </a:r>
            <a:endParaRPr lang="zh-TW" altLang="zh-TW" sz="2500" b="1" dirty="0"/>
          </a:p>
        </p:txBody>
      </p:sp>
      <p:graphicFrame>
        <p:nvGraphicFramePr>
          <p:cNvPr id="8" name="表格 7">
            <a:extLst>
              <a:ext uri="{FF2B5EF4-FFF2-40B4-BE49-F238E27FC236}">
                <a16:creationId xmlns:a16="http://schemas.microsoft.com/office/drawing/2014/main" id="{92303C9B-8E81-CC3C-31C1-695070CBC80E}"/>
              </a:ext>
            </a:extLst>
          </p:cNvPr>
          <p:cNvGraphicFramePr>
            <a:graphicFrameLocks noGrp="1"/>
          </p:cNvGraphicFramePr>
          <p:nvPr>
            <p:extLst>
              <p:ext uri="{D42A27DB-BD31-4B8C-83A1-F6EECF244321}">
                <p14:modId xmlns:p14="http://schemas.microsoft.com/office/powerpoint/2010/main" val="1427449581"/>
              </p:ext>
            </p:extLst>
          </p:nvPr>
        </p:nvGraphicFramePr>
        <p:xfrm>
          <a:off x="457200" y="2262882"/>
          <a:ext cx="8229600" cy="3902422"/>
        </p:xfrm>
        <a:graphic>
          <a:graphicData uri="http://schemas.openxmlformats.org/drawingml/2006/table">
            <a:tbl>
              <a:tblPr firstRow="1" firstCol="1" bandRow="1">
                <a:tableStyleId>{5C22544A-7EE6-4342-B048-85BDC9FD1C3A}</a:tableStyleId>
              </a:tblPr>
              <a:tblGrid>
                <a:gridCol w="1306488">
                  <a:extLst>
                    <a:ext uri="{9D8B030D-6E8A-4147-A177-3AD203B41FA5}">
                      <a16:colId xmlns:a16="http://schemas.microsoft.com/office/drawing/2014/main" val="2601700129"/>
                    </a:ext>
                  </a:extLst>
                </a:gridCol>
                <a:gridCol w="3168352">
                  <a:extLst>
                    <a:ext uri="{9D8B030D-6E8A-4147-A177-3AD203B41FA5}">
                      <a16:colId xmlns:a16="http://schemas.microsoft.com/office/drawing/2014/main" val="2806436827"/>
                    </a:ext>
                  </a:extLst>
                </a:gridCol>
                <a:gridCol w="3754760">
                  <a:extLst>
                    <a:ext uri="{9D8B030D-6E8A-4147-A177-3AD203B41FA5}">
                      <a16:colId xmlns:a16="http://schemas.microsoft.com/office/drawing/2014/main" val="2529944140"/>
                    </a:ext>
                  </a:extLst>
                </a:gridCol>
              </a:tblGrid>
              <a:tr h="565693">
                <a:tc>
                  <a:txBody>
                    <a:bodyPr/>
                    <a:lstStyle/>
                    <a:p>
                      <a:pPr algn="ctr">
                        <a:lnSpc>
                          <a:spcPct val="115000"/>
                        </a:lnSpc>
                        <a:spcAft>
                          <a:spcPts val="800"/>
                        </a:spcAft>
                        <a:buNone/>
                      </a:pPr>
                      <a:r>
                        <a:rPr lang="zh-TW" sz="2000" kern="0" dirty="0">
                          <a:effectLst/>
                          <a:latin typeface="+mn-ea"/>
                          <a:ea typeface="+mn-ea"/>
                        </a:rPr>
                        <a:t>項目</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dirty="0">
                          <a:effectLst/>
                          <a:latin typeface="+mn-ea"/>
                          <a:ea typeface="+mn-ea"/>
                        </a:rPr>
                        <a:t>台北市</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a:effectLst/>
                          <a:latin typeface="+mn-ea"/>
                          <a:ea typeface="+mn-ea"/>
                        </a:rPr>
                        <a:t>新北市</a:t>
                      </a:r>
                      <a:endParaRPr lang="zh-TW" sz="2000" kern="10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1301367085"/>
                  </a:ext>
                </a:extLst>
              </a:tr>
              <a:tr h="1112243">
                <a:tc>
                  <a:txBody>
                    <a:bodyPr/>
                    <a:lstStyle/>
                    <a:p>
                      <a:pPr>
                        <a:lnSpc>
                          <a:spcPct val="115000"/>
                        </a:lnSpc>
                        <a:spcAft>
                          <a:spcPts val="800"/>
                        </a:spcAft>
                        <a:buNone/>
                      </a:pPr>
                      <a:r>
                        <a:rPr lang="zh-TW" sz="2000" kern="0" dirty="0">
                          <a:effectLst/>
                          <a:latin typeface="+mn-ea"/>
                          <a:ea typeface="+mn-ea"/>
                        </a:rPr>
                        <a:t>家長參與</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積極</a:t>
                      </a:r>
                      <a:r>
                        <a:rPr lang="zh-TW" sz="2000" b="1" kern="0" dirty="0">
                          <a:effectLst/>
                          <a:latin typeface="+mn-ea"/>
                          <a:ea typeface="+mn-ea"/>
                        </a:rPr>
                        <a:t>邀請家長參與評估過程</a:t>
                      </a:r>
                      <a:r>
                        <a:rPr lang="zh-TW" sz="2000" kern="0" dirty="0">
                          <a:effectLst/>
                          <a:latin typeface="+mn-ea"/>
                          <a:ea typeface="+mn-ea"/>
                        </a:rPr>
                        <a:t>，並進行家長晤談</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鼓勵</a:t>
                      </a:r>
                      <a:r>
                        <a:rPr lang="zh-TW" sz="2000" b="1" kern="0" dirty="0">
                          <a:effectLst/>
                          <a:latin typeface="+mn-ea"/>
                          <a:ea typeface="+mn-ea"/>
                        </a:rPr>
                        <a:t>家長參與評估過程</a:t>
                      </a:r>
                      <a:r>
                        <a:rPr lang="zh-TW" sz="2000" kern="0" dirty="0">
                          <a:effectLst/>
                          <a:latin typeface="+mn-ea"/>
                          <a:ea typeface="+mn-ea"/>
                        </a:rPr>
                        <a:t>，並提供相關資訊與指導</a:t>
                      </a:r>
                      <a:endParaRPr lang="zh-TW" sz="2000" kern="100" dirty="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2323156035"/>
                  </a:ext>
                </a:extLst>
              </a:tr>
              <a:tr h="1112243">
                <a:tc>
                  <a:txBody>
                    <a:bodyPr/>
                    <a:lstStyle/>
                    <a:p>
                      <a:pPr>
                        <a:lnSpc>
                          <a:spcPct val="115000"/>
                        </a:lnSpc>
                        <a:spcAft>
                          <a:spcPts val="800"/>
                        </a:spcAft>
                        <a:buNone/>
                      </a:pPr>
                      <a:r>
                        <a:rPr lang="zh-TW" sz="2000" kern="0">
                          <a:effectLst/>
                          <a:latin typeface="+mn-ea"/>
                          <a:ea typeface="+mn-ea"/>
                        </a:rPr>
                        <a:t>溝通方式</a:t>
                      </a:r>
                      <a:endParaRPr lang="zh-TW" sz="2000" kern="10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b="1" kern="0" dirty="0">
                          <a:effectLst/>
                          <a:latin typeface="+mn-ea"/>
                          <a:ea typeface="+mn-ea"/>
                        </a:rPr>
                        <a:t>定期舉辦家長說明會</a:t>
                      </a:r>
                      <a:r>
                        <a:rPr lang="zh-TW" sz="2000" kern="0" dirty="0">
                          <a:effectLst/>
                          <a:latin typeface="+mn-ea"/>
                          <a:ea typeface="+mn-ea"/>
                        </a:rPr>
                        <a:t>，並提供線上資源與手冊</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b="1" kern="0" dirty="0">
                          <a:effectLst/>
                          <a:latin typeface="+mn-ea"/>
                          <a:ea typeface="+mn-ea"/>
                        </a:rPr>
                        <a:t>提供家長</a:t>
                      </a:r>
                      <a:r>
                        <a:rPr lang="en-US" sz="2000" b="1" kern="0" dirty="0">
                          <a:effectLst/>
                          <a:latin typeface="+mn-ea"/>
                          <a:ea typeface="+mn-ea"/>
                        </a:rPr>
                        <a:t>Q&amp;A</a:t>
                      </a:r>
                      <a:r>
                        <a:rPr lang="zh-TW" sz="2000" b="1" kern="0" dirty="0">
                          <a:effectLst/>
                          <a:latin typeface="+mn-ea"/>
                          <a:ea typeface="+mn-ea"/>
                        </a:rPr>
                        <a:t>文件</a:t>
                      </a:r>
                      <a:r>
                        <a:rPr lang="zh-TW" sz="2000" kern="0" dirty="0">
                          <a:effectLst/>
                          <a:latin typeface="+mn-ea"/>
                          <a:ea typeface="+mn-ea"/>
                        </a:rPr>
                        <a:t>，並設有</a:t>
                      </a:r>
                      <a:r>
                        <a:rPr lang="zh-TW" sz="2000" b="1" kern="0" dirty="0">
                          <a:effectLst/>
                          <a:latin typeface="+mn-ea"/>
                          <a:ea typeface="+mn-ea"/>
                        </a:rPr>
                        <a:t>專線與網站供家長查詢</a:t>
                      </a:r>
                      <a:endParaRPr lang="zh-TW" sz="2000" b="1" kern="100" dirty="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1148156718"/>
                  </a:ext>
                </a:extLst>
              </a:tr>
              <a:tr h="1112243">
                <a:tc>
                  <a:txBody>
                    <a:bodyPr/>
                    <a:lstStyle/>
                    <a:p>
                      <a:pPr>
                        <a:lnSpc>
                          <a:spcPct val="115000"/>
                        </a:lnSpc>
                        <a:spcAft>
                          <a:spcPts val="800"/>
                        </a:spcAft>
                        <a:buNone/>
                      </a:pPr>
                      <a:r>
                        <a:rPr lang="zh-TW" sz="2000" kern="0">
                          <a:effectLst/>
                          <a:latin typeface="+mn-ea"/>
                          <a:ea typeface="+mn-ea"/>
                        </a:rPr>
                        <a:t>資訊透明度</a:t>
                      </a:r>
                      <a:endParaRPr lang="zh-TW" sz="2000" kern="10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公布相關政策與</a:t>
                      </a:r>
                      <a:r>
                        <a:rPr lang="zh-TW" sz="2000" b="1" kern="0" dirty="0">
                          <a:effectLst/>
                          <a:latin typeface="+mn-ea"/>
                          <a:ea typeface="+mn-ea"/>
                        </a:rPr>
                        <a:t>流程</a:t>
                      </a:r>
                      <a:r>
                        <a:rPr lang="zh-TW" sz="2000" kern="0" dirty="0">
                          <a:effectLst/>
                          <a:latin typeface="+mn-ea"/>
                          <a:ea typeface="+mn-ea"/>
                        </a:rPr>
                        <a:t>，並提供線上查詢平台</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提供詳細的報名簡章與</a:t>
                      </a:r>
                      <a:r>
                        <a:rPr lang="zh-TW" sz="2000" b="1" kern="0" dirty="0">
                          <a:effectLst/>
                          <a:latin typeface="+mn-ea"/>
                          <a:ea typeface="+mn-ea"/>
                        </a:rPr>
                        <a:t>流程說明</a:t>
                      </a:r>
                      <a:r>
                        <a:rPr lang="zh-TW" sz="2000" kern="0" dirty="0">
                          <a:effectLst/>
                          <a:latin typeface="+mn-ea"/>
                          <a:ea typeface="+mn-ea"/>
                        </a:rPr>
                        <a:t>，並設有常見問題解答</a:t>
                      </a:r>
                      <a:endParaRPr lang="zh-TW" sz="2000" kern="100" dirty="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4276533694"/>
                  </a:ext>
                </a:extLst>
              </a:tr>
            </a:tbl>
          </a:graphicData>
        </a:graphic>
      </p:graphicFrame>
    </p:spTree>
    <p:extLst>
      <p:ext uri="{BB962C8B-B14F-4D97-AF65-F5344CB8AC3E}">
        <p14:creationId xmlns:p14="http://schemas.microsoft.com/office/powerpoint/2010/main" val="178038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C799C7D8-4338-D7B6-B57F-4972EC79ED50}"/>
              </a:ext>
            </a:extLst>
          </p:cNvPr>
          <p:cNvSpPr>
            <a:spLocks noGrp="1"/>
          </p:cNvSpPr>
          <p:nvPr>
            <p:ph type="title"/>
          </p:nvPr>
        </p:nvSpPr>
        <p:spPr>
          <a:xfrm>
            <a:off x="457200" y="188640"/>
            <a:ext cx="8229600" cy="1075258"/>
          </a:xfrm>
        </p:spPr>
        <p:style>
          <a:lnRef idx="3">
            <a:schemeClr val="lt1"/>
          </a:lnRef>
          <a:fillRef idx="1">
            <a:schemeClr val="accent6"/>
          </a:fillRef>
          <a:effectRef idx="1">
            <a:schemeClr val="accent6"/>
          </a:effectRef>
          <a:fontRef idx="minor">
            <a:schemeClr val="lt1"/>
          </a:fontRef>
        </p:style>
        <p:txBody>
          <a:bodyPr>
            <a:normAutofit/>
          </a:bodyPr>
          <a:lstStyle/>
          <a:p>
            <a:r>
              <a:rPr lang="en-US" altLang="zh-TW" dirty="0">
                <a:latin typeface="標楷體" panose="03000509000000000000" pitchFamily="65" charset="-120"/>
                <a:ea typeface="標楷體" panose="03000509000000000000" pitchFamily="65" charset="-120"/>
              </a:rPr>
              <a:t>ChatGPT</a:t>
            </a:r>
            <a:r>
              <a:rPr lang="zh-TW" altLang="en-US" dirty="0">
                <a:latin typeface="標楷體" panose="03000509000000000000" pitchFamily="65" charset="-120"/>
                <a:ea typeface="標楷體" panose="03000509000000000000" pitchFamily="65" charset="-120"/>
              </a:rPr>
              <a:t>幫我的分析</a:t>
            </a:r>
          </a:p>
        </p:txBody>
      </p:sp>
      <p:pic>
        <p:nvPicPr>
          <p:cNvPr id="5" name="內容版面配置區 4">
            <a:extLst>
              <a:ext uri="{FF2B5EF4-FFF2-40B4-BE49-F238E27FC236}">
                <a16:creationId xmlns:a16="http://schemas.microsoft.com/office/drawing/2014/main" id="{D6B5BC5D-E164-535E-48DB-59CB3287F4D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57201" y="1417638"/>
            <a:ext cx="8229600" cy="5165724"/>
          </a:xfrm>
        </p:spPr>
      </p:pic>
      <p:sp>
        <p:nvSpPr>
          <p:cNvPr id="6" name="矩形 5">
            <a:extLst>
              <a:ext uri="{FF2B5EF4-FFF2-40B4-BE49-F238E27FC236}">
                <a16:creationId xmlns:a16="http://schemas.microsoft.com/office/drawing/2014/main" id="{567BB49E-BF61-AABF-BFC6-0E25E186A699}"/>
              </a:ext>
            </a:extLst>
          </p:cNvPr>
          <p:cNvSpPr/>
          <p:nvPr/>
        </p:nvSpPr>
        <p:spPr>
          <a:xfrm>
            <a:off x="467544" y="1340768"/>
            <a:ext cx="8229600" cy="86409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zh-TW" altLang="en-US" sz="2500" b="1"/>
              <a:t>🧠 心理評估與個別化教育計畫（</a:t>
            </a:r>
            <a:r>
              <a:rPr lang="en-US" altLang="zh-TW" sz="2500" b="1"/>
              <a:t>IEP</a:t>
            </a:r>
            <a:r>
              <a:rPr lang="zh-TW" altLang="en-US" sz="2500" b="1"/>
              <a:t>）</a:t>
            </a:r>
            <a:endParaRPr lang="zh-TW" altLang="zh-TW" sz="2500" b="1" dirty="0"/>
          </a:p>
        </p:txBody>
      </p:sp>
      <p:graphicFrame>
        <p:nvGraphicFramePr>
          <p:cNvPr id="7" name="表格 6">
            <a:extLst>
              <a:ext uri="{FF2B5EF4-FFF2-40B4-BE49-F238E27FC236}">
                <a16:creationId xmlns:a16="http://schemas.microsoft.com/office/drawing/2014/main" id="{338AE6E7-8C41-E964-4391-371858EF47C7}"/>
              </a:ext>
            </a:extLst>
          </p:cNvPr>
          <p:cNvGraphicFramePr>
            <a:graphicFrameLocks noGrp="1"/>
          </p:cNvGraphicFramePr>
          <p:nvPr>
            <p:extLst>
              <p:ext uri="{D42A27DB-BD31-4B8C-83A1-F6EECF244321}">
                <p14:modId xmlns:p14="http://schemas.microsoft.com/office/powerpoint/2010/main" val="3300543554"/>
              </p:ext>
            </p:extLst>
          </p:nvPr>
        </p:nvGraphicFramePr>
        <p:xfrm>
          <a:off x="457200" y="2281734"/>
          <a:ext cx="8229600" cy="4041830"/>
        </p:xfrm>
        <a:graphic>
          <a:graphicData uri="http://schemas.openxmlformats.org/drawingml/2006/table">
            <a:tbl>
              <a:tblPr firstRow="1" firstCol="1" bandRow="1">
                <a:tableStyleId>{5C22544A-7EE6-4342-B048-85BDC9FD1C3A}</a:tableStyleId>
              </a:tblPr>
              <a:tblGrid>
                <a:gridCol w="1162472">
                  <a:extLst>
                    <a:ext uri="{9D8B030D-6E8A-4147-A177-3AD203B41FA5}">
                      <a16:colId xmlns:a16="http://schemas.microsoft.com/office/drawing/2014/main" val="2617511928"/>
                    </a:ext>
                  </a:extLst>
                </a:gridCol>
                <a:gridCol w="3312368">
                  <a:extLst>
                    <a:ext uri="{9D8B030D-6E8A-4147-A177-3AD203B41FA5}">
                      <a16:colId xmlns:a16="http://schemas.microsoft.com/office/drawing/2014/main" val="3627740804"/>
                    </a:ext>
                  </a:extLst>
                </a:gridCol>
                <a:gridCol w="3754760">
                  <a:extLst>
                    <a:ext uri="{9D8B030D-6E8A-4147-A177-3AD203B41FA5}">
                      <a16:colId xmlns:a16="http://schemas.microsoft.com/office/drawing/2014/main" val="4055826964"/>
                    </a:ext>
                  </a:extLst>
                </a:gridCol>
              </a:tblGrid>
              <a:tr h="678922">
                <a:tc>
                  <a:txBody>
                    <a:bodyPr/>
                    <a:lstStyle/>
                    <a:p>
                      <a:pPr algn="ctr">
                        <a:lnSpc>
                          <a:spcPct val="115000"/>
                        </a:lnSpc>
                        <a:spcAft>
                          <a:spcPts val="800"/>
                        </a:spcAft>
                        <a:buNone/>
                      </a:pPr>
                      <a:r>
                        <a:rPr lang="zh-TW" sz="2000" kern="0" dirty="0">
                          <a:effectLst/>
                          <a:latin typeface="+mn-ea"/>
                          <a:ea typeface="+mn-ea"/>
                        </a:rPr>
                        <a:t>項目</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dirty="0">
                          <a:effectLst/>
                          <a:latin typeface="+mn-ea"/>
                          <a:ea typeface="+mn-ea"/>
                        </a:rPr>
                        <a:t>台北市</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a:effectLst/>
                          <a:latin typeface="+mn-ea"/>
                          <a:ea typeface="+mn-ea"/>
                        </a:rPr>
                        <a:t>新北市</a:t>
                      </a:r>
                      <a:endParaRPr lang="zh-TW" sz="2000" kern="10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1789955103"/>
                  </a:ext>
                </a:extLst>
              </a:tr>
              <a:tr h="1334871">
                <a:tc>
                  <a:txBody>
                    <a:bodyPr/>
                    <a:lstStyle/>
                    <a:p>
                      <a:pPr>
                        <a:lnSpc>
                          <a:spcPct val="115000"/>
                        </a:lnSpc>
                        <a:spcAft>
                          <a:spcPts val="800"/>
                        </a:spcAft>
                        <a:buNone/>
                      </a:pPr>
                      <a:r>
                        <a:rPr lang="zh-TW" sz="2000" kern="0">
                          <a:effectLst/>
                          <a:latin typeface="+mn-ea"/>
                          <a:ea typeface="+mn-ea"/>
                        </a:rPr>
                        <a:t>心理評估</a:t>
                      </a:r>
                      <a:endParaRPr lang="zh-TW" sz="2000" kern="10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由</a:t>
                      </a:r>
                      <a:r>
                        <a:rPr lang="zh-TW" sz="2000" b="1" kern="0" dirty="0">
                          <a:effectLst/>
                          <a:latin typeface="+mn-ea"/>
                          <a:ea typeface="+mn-ea"/>
                        </a:rPr>
                        <a:t>專業心理師</a:t>
                      </a:r>
                      <a:r>
                        <a:rPr lang="zh-TW" sz="2000" kern="0" dirty="0">
                          <a:effectLst/>
                          <a:latin typeface="+mn-ea"/>
                          <a:ea typeface="+mn-ea"/>
                        </a:rPr>
                        <a:t>進行，並</a:t>
                      </a:r>
                      <a:r>
                        <a:rPr lang="zh-TW" sz="2000" b="1" kern="0" dirty="0">
                          <a:solidFill>
                            <a:srgbClr val="FF0000"/>
                          </a:solidFill>
                          <a:effectLst/>
                          <a:latin typeface="+mn-ea"/>
                          <a:ea typeface="+mn-ea"/>
                        </a:rPr>
                        <a:t>整合醫療與教育評估</a:t>
                      </a:r>
                      <a:r>
                        <a:rPr lang="zh-TW" sz="2000" kern="0" dirty="0">
                          <a:effectLst/>
                          <a:latin typeface="+mn-ea"/>
                          <a:ea typeface="+mn-ea"/>
                        </a:rPr>
                        <a:t>結果</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由</a:t>
                      </a:r>
                      <a:r>
                        <a:rPr lang="zh-TW" sz="2000" b="1" kern="0" dirty="0">
                          <a:effectLst/>
                          <a:latin typeface="+mn-ea"/>
                          <a:ea typeface="+mn-ea"/>
                        </a:rPr>
                        <a:t>巡迴輔導老師</a:t>
                      </a:r>
                      <a:r>
                        <a:rPr lang="zh-TW" sz="2000" kern="0" dirty="0">
                          <a:effectLst/>
                          <a:latin typeface="+mn-ea"/>
                          <a:ea typeface="+mn-ea"/>
                        </a:rPr>
                        <a:t>進行，並依</a:t>
                      </a:r>
                      <a:r>
                        <a:rPr lang="zh-TW" sz="2000" b="1" kern="0" dirty="0">
                          <a:effectLst/>
                          <a:latin typeface="+mn-ea"/>
                          <a:ea typeface="+mn-ea"/>
                        </a:rPr>
                        <a:t>評估</a:t>
                      </a:r>
                      <a:r>
                        <a:rPr lang="zh-TW" sz="2000" kern="0" dirty="0">
                          <a:effectLst/>
                          <a:latin typeface="+mn-ea"/>
                          <a:ea typeface="+mn-ea"/>
                        </a:rPr>
                        <a:t>結果提供建議</a:t>
                      </a:r>
                      <a:endParaRPr lang="zh-TW" sz="2000" kern="100" dirty="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107086902"/>
                  </a:ext>
                </a:extLst>
              </a:tr>
              <a:tr h="1334871">
                <a:tc>
                  <a:txBody>
                    <a:bodyPr/>
                    <a:lstStyle/>
                    <a:p>
                      <a:pPr>
                        <a:lnSpc>
                          <a:spcPct val="115000"/>
                        </a:lnSpc>
                        <a:spcAft>
                          <a:spcPts val="800"/>
                        </a:spcAft>
                        <a:buNone/>
                      </a:pPr>
                      <a:r>
                        <a:rPr lang="en-US" sz="2000" kern="0">
                          <a:effectLst/>
                          <a:latin typeface="+mn-ea"/>
                          <a:ea typeface="+mn-ea"/>
                        </a:rPr>
                        <a:t>IEP</a:t>
                      </a:r>
                      <a:r>
                        <a:rPr lang="zh-TW" sz="2000" kern="0">
                          <a:effectLst/>
                          <a:latin typeface="+mn-ea"/>
                          <a:ea typeface="+mn-ea"/>
                        </a:rPr>
                        <a:t>制定</a:t>
                      </a:r>
                      <a:endParaRPr lang="zh-TW" sz="2000" kern="10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依據評估結果，與家長、教師共同擬定個別化教育計畫</a:t>
                      </a:r>
                      <a:endParaRPr lang="zh-TW" sz="2000" kern="100" dirty="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依據評估結果，與家長、教師共同擬定個別化教育計畫</a:t>
                      </a:r>
                      <a:endParaRPr lang="zh-TW" sz="2000" kern="100" dirty="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2812492501"/>
                  </a:ext>
                </a:extLst>
              </a:tr>
              <a:tr h="693166">
                <a:tc>
                  <a:txBody>
                    <a:bodyPr/>
                    <a:lstStyle/>
                    <a:p>
                      <a:pPr>
                        <a:lnSpc>
                          <a:spcPct val="115000"/>
                        </a:lnSpc>
                        <a:spcAft>
                          <a:spcPts val="800"/>
                        </a:spcAft>
                        <a:buNone/>
                      </a:pPr>
                      <a:r>
                        <a:rPr lang="zh-TW" sz="2000" kern="0">
                          <a:effectLst/>
                          <a:latin typeface="+mn-ea"/>
                          <a:ea typeface="+mn-ea"/>
                        </a:rPr>
                        <a:t>轉銜輔導</a:t>
                      </a:r>
                      <a:endParaRPr lang="zh-TW" sz="2000" kern="10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a:effectLst/>
                          <a:latin typeface="+mn-ea"/>
                          <a:ea typeface="+mn-ea"/>
                        </a:rPr>
                        <a:t>提供學前至國小階段的轉銜輔導服務</a:t>
                      </a:r>
                      <a:endParaRPr lang="zh-TW" sz="2000" kern="100">
                        <a:effectLst/>
                        <a:latin typeface="+mn-ea"/>
                        <a:ea typeface="+mn-ea"/>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latin typeface="+mn-ea"/>
                          <a:ea typeface="+mn-ea"/>
                        </a:rPr>
                        <a:t>提供學前至國小階段的轉銜輔導服務</a:t>
                      </a:r>
                      <a:endParaRPr lang="zh-TW" sz="2000" kern="100" dirty="0">
                        <a:effectLst/>
                        <a:latin typeface="+mn-ea"/>
                        <a:ea typeface="+mn-ea"/>
                        <a:cs typeface="Times New Roman" panose="02020603050405020304" pitchFamily="18" charset="0"/>
                      </a:endParaRPr>
                    </a:p>
                  </a:txBody>
                  <a:tcPr marL="9525" marR="9525" marT="9525" marB="9525" anchor="ctr"/>
                </a:tc>
                <a:extLst>
                  <a:ext uri="{0D108BD9-81ED-4DB2-BD59-A6C34878D82A}">
                    <a16:rowId xmlns:a16="http://schemas.microsoft.com/office/drawing/2014/main" val="847722032"/>
                  </a:ext>
                </a:extLst>
              </a:tr>
            </a:tbl>
          </a:graphicData>
        </a:graphic>
      </p:graphicFrame>
    </p:spTree>
    <p:extLst>
      <p:ext uri="{BB962C8B-B14F-4D97-AF65-F5344CB8AC3E}">
        <p14:creationId xmlns:p14="http://schemas.microsoft.com/office/powerpoint/2010/main" val="276118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2AC9C431-73EA-5043-6F6B-F5CC43401703}"/>
              </a:ext>
            </a:extLst>
          </p:cNvPr>
          <p:cNvSpPr>
            <a:spLocks noGrp="1"/>
          </p:cNvSpPr>
          <p:nvPr>
            <p:ph type="title"/>
          </p:nvPr>
        </p:nvSpPr>
        <p:spPr>
          <a:xfrm>
            <a:off x="457200" y="274638"/>
            <a:ext cx="8229600" cy="868959"/>
          </a:xfrm>
        </p:spPr>
        <p:style>
          <a:lnRef idx="3">
            <a:schemeClr val="lt1"/>
          </a:lnRef>
          <a:fillRef idx="1">
            <a:schemeClr val="accent6"/>
          </a:fillRef>
          <a:effectRef idx="1">
            <a:schemeClr val="accent6"/>
          </a:effectRef>
          <a:fontRef idx="minor">
            <a:schemeClr val="lt1"/>
          </a:fontRef>
        </p:style>
        <p:txBody>
          <a:bodyPr>
            <a:normAutofit/>
          </a:bodyPr>
          <a:lstStyle/>
          <a:p>
            <a:r>
              <a:rPr lang="en-US" altLang="zh-TW" dirty="0">
                <a:latin typeface="標楷體" panose="03000509000000000000" pitchFamily="65" charset="-120"/>
                <a:ea typeface="標楷體" panose="03000509000000000000" pitchFamily="65" charset="-120"/>
              </a:rPr>
              <a:t>ChatGPT</a:t>
            </a:r>
            <a:r>
              <a:rPr lang="zh-TW" altLang="en-US" dirty="0">
                <a:latin typeface="標楷體" panose="03000509000000000000" pitchFamily="65" charset="-120"/>
                <a:ea typeface="標楷體" panose="03000509000000000000" pitchFamily="65" charset="-120"/>
              </a:rPr>
              <a:t>幫我的分析</a:t>
            </a:r>
          </a:p>
        </p:txBody>
      </p:sp>
      <p:pic>
        <p:nvPicPr>
          <p:cNvPr id="5" name="內容版面配置區 4">
            <a:extLst>
              <a:ext uri="{FF2B5EF4-FFF2-40B4-BE49-F238E27FC236}">
                <a16:creationId xmlns:a16="http://schemas.microsoft.com/office/drawing/2014/main" id="{F8386CF1-E248-5636-4EC0-8EC9CE53E94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57200" y="1417638"/>
            <a:ext cx="8229599" cy="5035698"/>
          </a:xfrm>
        </p:spPr>
      </p:pic>
      <p:sp>
        <p:nvSpPr>
          <p:cNvPr id="6" name="矩形 5">
            <a:extLst>
              <a:ext uri="{FF2B5EF4-FFF2-40B4-BE49-F238E27FC236}">
                <a16:creationId xmlns:a16="http://schemas.microsoft.com/office/drawing/2014/main" id="{B3004326-A394-1A7E-0967-3666C782C8A9}"/>
              </a:ext>
            </a:extLst>
          </p:cNvPr>
          <p:cNvSpPr/>
          <p:nvPr/>
        </p:nvSpPr>
        <p:spPr>
          <a:xfrm>
            <a:off x="457200" y="1263897"/>
            <a:ext cx="8229600" cy="8689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500" b="1"/>
              <a:t>📌 小結</a:t>
            </a:r>
            <a:endParaRPr lang="zh-TW" altLang="zh-TW" sz="2500" b="1" dirty="0"/>
          </a:p>
        </p:txBody>
      </p:sp>
      <p:graphicFrame>
        <p:nvGraphicFramePr>
          <p:cNvPr id="7" name="表格 6">
            <a:extLst>
              <a:ext uri="{FF2B5EF4-FFF2-40B4-BE49-F238E27FC236}">
                <a16:creationId xmlns:a16="http://schemas.microsoft.com/office/drawing/2014/main" id="{606CECCB-5FF0-C9BD-AC4E-0C51AE2FFD4F}"/>
              </a:ext>
            </a:extLst>
          </p:cNvPr>
          <p:cNvGraphicFramePr>
            <a:graphicFrameLocks noGrp="1"/>
          </p:cNvGraphicFramePr>
          <p:nvPr>
            <p:extLst>
              <p:ext uri="{D42A27DB-BD31-4B8C-83A1-F6EECF244321}">
                <p14:modId xmlns:p14="http://schemas.microsoft.com/office/powerpoint/2010/main" val="1900654075"/>
              </p:ext>
            </p:extLst>
          </p:nvPr>
        </p:nvGraphicFramePr>
        <p:xfrm>
          <a:off x="457200" y="2281734"/>
          <a:ext cx="8147247" cy="3883571"/>
        </p:xfrm>
        <a:graphic>
          <a:graphicData uri="http://schemas.openxmlformats.org/drawingml/2006/table">
            <a:tbl>
              <a:tblPr firstRow="1" firstCol="1" bandRow="1">
                <a:tableStyleId>{5C22544A-7EE6-4342-B048-85BDC9FD1C3A}</a:tableStyleId>
              </a:tblPr>
              <a:tblGrid>
                <a:gridCol w="1608738">
                  <a:extLst>
                    <a:ext uri="{9D8B030D-6E8A-4147-A177-3AD203B41FA5}">
                      <a16:colId xmlns:a16="http://schemas.microsoft.com/office/drawing/2014/main" val="349999695"/>
                    </a:ext>
                  </a:extLst>
                </a:gridCol>
                <a:gridCol w="3269254">
                  <a:extLst>
                    <a:ext uri="{9D8B030D-6E8A-4147-A177-3AD203B41FA5}">
                      <a16:colId xmlns:a16="http://schemas.microsoft.com/office/drawing/2014/main" val="1989904598"/>
                    </a:ext>
                  </a:extLst>
                </a:gridCol>
                <a:gridCol w="3269255">
                  <a:extLst>
                    <a:ext uri="{9D8B030D-6E8A-4147-A177-3AD203B41FA5}">
                      <a16:colId xmlns:a16="http://schemas.microsoft.com/office/drawing/2014/main" val="440325843"/>
                    </a:ext>
                  </a:extLst>
                </a:gridCol>
              </a:tblGrid>
              <a:tr h="787371">
                <a:tc>
                  <a:txBody>
                    <a:bodyPr/>
                    <a:lstStyle/>
                    <a:p>
                      <a:pPr algn="ctr">
                        <a:lnSpc>
                          <a:spcPct val="115000"/>
                        </a:lnSpc>
                        <a:spcAft>
                          <a:spcPts val="800"/>
                        </a:spcAft>
                        <a:buNone/>
                      </a:pPr>
                      <a:r>
                        <a:rPr lang="zh-TW" sz="2000" kern="0" dirty="0">
                          <a:effectLst/>
                        </a:rPr>
                        <a:t>項目</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a:effectLst/>
                        </a:rPr>
                        <a:t>台北市</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zh-TW" sz="2000" kern="0">
                          <a:effectLst/>
                        </a:rPr>
                        <a:t>新北市</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2678479559"/>
                  </a:ext>
                </a:extLst>
              </a:tr>
              <a:tr h="1548100">
                <a:tc>
                  <a:txBody>
                    <a:bodyPr/>
                    <a:lstStyle/>
                    <a:p>
                      <a:pPr>
                        <a:lnSpc>
                          <a:spcPct val="115000"/>
                        </a:lnSpc>
                        <a:spcAft>
                          <a:spcPts val="800"/>
                        </a:spcAft>
                        <a:buNone/>
                      </a:pPr>
                      <a:r>
                        <a:rPr lang="zh-TW" sz="2000" kern="0" dirty="0">
                          <a:effectLst/>
                        </a:rPr>
                        <a:t>優勢</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b="1" kern="0" dirty="0">
                          <a:solidFill>
                            <a:srgbClr val="FF0000"/>
                          </a:solidFill>
                          <a:effectLst/>
                        </a:rPr>
                        <a:t>結合醫療與教育評估</a:t>
                      </a:r>
                      <a:r>
                        <a:rPr lang="zh-TW" sz="2000" kern="0" dirty="0">
                          <a:effectLst/>
                        </a:rPr>
                        <a:t>，</a:t>
                      </a:r>
                      <a:r>
                        <a:rPr lang="zh-TW" sz="2000" b="1" kern="0" dirty="0">
                          <a:effectLst/>
                        </a:rPr>
                        <a:t>流程標準化</a:t>
                      </a:r>
                      <a:r>
                        <a:rPr lang="zh-TW" sz="2000" kern="0" dirty="0">
                          <a:effectLst/>
                        </a:rPr>
                        <a:t>，資訊透明，</a:t>
                      </a:r>
                      <a:r>
                        <a:rPr lang="zh-TW" sz="2000" b="1" kern="0" dirty="0">
                          <a:effectLst/>
                        </a:rPr>
                        <a:t>家長參與積極</a:t>
                      </a:r>
                      <a:endParaRPr lang="zh-TW" sz="2000" b="1"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b="1" kern="0" dirty="0">
                          <a:effectLst/>
                        </a:rPr>
                        <a:t>評估流程靈活</a:t>
                      </a:r>
                      <a:r>
                        <a:rPr lang="zh-TW" sz="2000" kern="0" dirty="0">
                          <a:effectLst/>
                        </a:rPr>
                        <a:t>，</a:t>
                      </a:r>
                      <a:r>
                        <a:rPr lang="zh-TW" sz="2000" b="1" kern="0" dirty="0">
                          <a:effectLst/>
                        </a:rPr>
                        <a:t>家長參與度高</a:t>
                      </a:r>
                      <a:r>
                        <a:rPr lang="zh-TW" sz="2000" kern="0" dirty="0">
                          <a:effectLst/>
                        </a:rPr>
                        <a:t>，資訊提供詳盡，轉銜輔導完善</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1866982706"/>
                  </a:ext>
                </a:extLst>
              </a:tr>
              <a:tr h="1548100">
                <a:tc>
                  <a:txBody>
                    <a:bodyPr/>
                    <a:lstStyle/>
                    <a:p>
                      <a:pPr>
                        <a:lnSpc>
                          <a:spcPct val="115000"/>
                        </a:lnSpc>
                        <a:spcAft>
                          <a:spcPts val="800"/>
                        </a:spcAft>
                        <a:buNone/>
                      </a:pPr>
                      <a:r>
                        <a:rPr lang="zh-TW" sz="2000" kern="0">
                          <a:effectLst/>
                        </a:rPr>
                        <a:t>持續改進空間</a:t>
                      </a:r>
                      <a:endParaRPr lang="zh-TW" sz="20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可進一步強化家長與教師間的溝通協調</a:t>
                      </a:r>
                      <a:endParaRPr lang="zh-TW" sz="20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zh-TW" sz="2000" kern="0" dirty="0">
                          <a:effectLst/>
                        </a:rPr>
                        <a:t>可</a:t>
                      </a:r>
                      <a:r>
                        <a:rPr lang="zh-TW" sz="2000" b="1" kern="0" dirty="0">
                          <a:effectLst/>
                        </a:rPr>
                        <a:t>提升評估效率</a:t>
                      </a:r>
                      <a:r>
                        <a:rPr lang="zh-TW" sz="2000" kern="0" dirty="0">
                          <a:effectLst/>
                        </a:rPr>
                        <a:t>，</a:t>
                      </a:r>
                      <a:r>
                        <a:rPr lang="zh-TW" sz="2000" b="1" kern="0" dirty="0">
                          <a:effectLst/>
                        </a:rPr>
                        <a:t>縮短等待時間，</a:t>
                      </a:r>
                      <a:r>
                        <a:rPr lang="zh-TW" sz="2000" kern="0" dirty="0">
                          <a:effectLst/>
                        </a:rPr>
                        <a:t>並提供更多</a:t>
                      </a:r>
                      <a:r>
                        <a:rPr lang="zh-TW" sz="2000" b="1" kern="0" dirty="0">
                          <a:effectLst/>
                        </a:rPr>
                        <a:t>線上資源與支援</a:t>
                      </a:r>
                      <a:endParaRPr lang="zh-TW" sz="2000" b="1"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9525" marR="9525" marT="9525" marB="9525" anchor="ctr"/>
                </a:tc>
                <a:extLst>
                  <a:ext uri="{0D108BD9-81ED-4DB2-BD59-A6C34878D82A}">
                    <a16:rowId xmlns:a16="http://schemas.microsoft.com/office/drawing/2014/main" val="985524689"/>
                  </a:ext>
                </a:extLst>
              </a:tr>
            </a:tbl>
          </a:graphicData>
        </a:graphic>
      </p:graphicFrame>
    </p:spTree>
    <p:extLst>
      <p:ext uri="{BB962C8B-B14F-4D97-AF65-F5344CB8AC3E}">
        <p14:creationId xmlns:p14="http://schemas.microsoft.com/office/powerpoint/2010/main" val="187129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33ADE362-B245-A8BD-7F98-639EFCD525DC}"/>
              </a:ext>
            </a:extLst>
          </p:cNvPr>
          <p:cNvSpPr>
            <a:spLocks noGrp="1"/>
          </p:cNvSpPr>
          <p:nvPr>
            <p:ph type="title"/>
          </p:nvPr>
        </p:nvSpPr>
        <p:spPr>
          <a:xfrm>
            <a:off x="457200" y="274638"/>
            <a:ext cx="8229600" cy="1143000"/>
          </a:xfrm>
        </p:spPr>
        <p:style>
          <a:lnRef idx="3">
            <a:schemeClr val="lt1"/>
          </a:lnRef>
          <a:fillRef idx="1">
            <a:schemeClr val="accent6"/>
          </a:fillRef>
          <a:effectRef idx="1">
            <a:schemeClr val="accent6"/>
          </a:effectRef>
          <a:fontRef idx="minor">
            <a:schemeClr val="lt1"/>
          </a:fontRef>
        </p:style>
        <p:txBody>
          <a:bodyPr>
            <a:normAutofit/>
          </a:bodyPr>
          <a:lstStyle/>
          <a:p>
            <a:r>
              <a:rPr lang="en-US" altLang="zh-TW" dirty="0">
                <a:latin typeface="標楷體" panose="03000509000000000000" pitchFamily="65" charset="-120"/>
                <a:ea typeface="標楷體" panose="03000509000000000000" pitchFamily="65" charset="-120"/>
              </a:rPr>
              <a:t>ChatGPT</a:t>
            </a:r>
            <a:r>
              <a:rPr lang="zh-TW" altLang="en-US" dirty="0">
                <a:latin typeface="標楷體" panose="03000509000000000000" pitchFamily="65" charset="-120"/>
                <a:ea typeface="標楷體" panose="03000509000000000000" pitchFamily="65" charset="-120"/>
              </a:rPr>
              <a:t>幫我的分析</a:t>
            </a:r>
          </a:p>
        </p:txBody>
      </p:sp>
      <p:pic>
        <p:nvPicPr>
          <p:cNvPr id="6" name="內容版面配置區 4">
            <a:extLst>
              <a:ext uri="{FF2B5EF4-FFF2-40B4-BE49-F238E27FC236}">
                <a16:creationId xmlns:a16="http://schemas.microsoft.com/office/drawing/2014/main" id="{D395BDC0-28CF-7AA3-04DD-5F267CB8FFE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67544" y="1431628"/>
            <a:ext cx="8229600" cy="5021708"/>
          </a:xfrm>
        </p:spPr>
      </p:pic>
      <p:sp>
        <p:nvSpPr>
          <p:cNvPr id="8" name="文字方塊 7">
            <a:extLst>
              <a:ext uri="{FF2B5EF4-FFF2-40B4-BE49-F238E27FC236}">
                <a16:creationId xmlns:a16="http://schemas.microsoft.com/office/drawing/2014/main" id="{9B6B6B51-9009-8EA3-F860-FE207D2ABB30}"/>
              </a:ext>
            </a:extLst>
          </p:cNvPr>
          <p:cNvSpPr txBox="1"/>
          <p:nvPr/>
        </p:nvSpPr>
        <p:spPr>
          <a:xfrm>
            <a:off x="467544" y="2348880"/>
            <a:ext cx="8136904" cy="3973139"/>
          </a:xfrm>
          <a:prstGeom prst="rect">
            <a:avLst/>
          </a:prstGeom>
          <a:solidFill>
            <a:schemeClr val="accent1">
              <a:lumMod val="75000"/>
            </a:schemeClr>
          </a:solidFill>
        </p:spPr>
        <p:txBody>
          <a:bodyPr wrap="square">
            <a:spAutoFit/>
          </a:bodyPr>
          <a:lstStyle/>
          <a:p>
            <a:pPr>
              <a:lnSpc>
                <a:spcPct val="115000"/>
              </a:lnSpc>
              <a:spcAft>
                <a:spcPts val="800"/>
              </a:spcAft>
              <a:buNone/>
            </a:pPr>
            <a:r>
              <a:rPr lang="zh-TW"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rPr>
              <a:t>台北市在學前特殊需求幼兒的鑑定安置過程中，</a:t>
            </a:r>
            <a:r>
              <a:rPr lang="zh-TW" altLang="zh-TW" sz="3000" kern="100" dirty="0">
                <a:solidFill>
                  <a:srgbClr val="FFC000"/>
                </a:solidFill>
                <a:effectLst/>
                <a:latin typeface="Aptos" panose="020B0004020202020204" pitchFamily="34" charset="0"/>
                <a:ea typeface="新細明體" panose="02020500000000000000" pitchFamily="18" charset="-120"/>
                <a:cs typeface="Times New Roman" panose="02020603050405020304" pitchFamily="18" charset="0"/>
              </a:rPr>
              <a:t>強調醫療與教育的整合</a:t>
            </a:r>
            <a:r>
              <a:rPr lang="zh-TW"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rPr>
              <a:t>，並注重流程的</a:t>
            </a:r>
            <a:r>
              <a:rPr lang="zh-TW" altLang="zh-TW" sz="3000" kern="100" dirty="0">
                <a:solidFill>
                  <a:srgbClr val="FFC000"/>
                </a:solidFill>
                <a:effectLst/>
                <a:latin typeface="Aptos" panose="020B0004020202020204" pitchFamily="34" charset="0"/>
                <a:ea typeface="新細明體" panose="02020500000000000000" pitchFamily="18" charset="-120"/>
                <a:cs typeface="Times New Roman" panose="02020603050405020304" pitchFamily="18" charset="0"/>
              </a:rPr>
              <a:t>標準化</a:t>
            </a:r>
            <a:r>
              <a:rPr lang="zh-TW"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rPr>
              <a:t>與資訊的透明；</a:t>
            </a:r>
            <a:endParaRPr lang="en-US"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endParaRPr>
          </a:p>
          <a:p>
            <a:pPr>
              <a:lnSpc>
                <a:spcPct val="115000"/>
              </a:lnSpc>
              <a:spcAft>
                <a:spcPts val="800"/>
              </a:spcAft>
              <a:buNone/>
            </a:pPr>
            <a:r>
              <a:rPr lang="zh-TW"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rPr>
              <a:t>而新北市則在評估流程的</a:t>
            </a:r>
            <a:r>
              <a:rPr lang="zh-TW" altLang="zh-TW" sz="3000" b="1" kern="100" dirty="0">
                <a:solidFill>
                  <a:srgbClr val="FFC000"/>
                </a:solidFill>
                <a:effectLst/>
                <a:latin typeface="Aptos" panose="020B0004020202020204" pitchFamily="34" charset="0"/>
                <a:ea typeface="新細明體" panose="02020500000000000000" pitchFamily="18" charset="-120"/>
                <a:cs typeface="Times New Roman" panose="02020603050405020304" pitchFamily="18" charset="0"/>
              </a:rPr>
              <a:t>靈活性</a:t>
            </a:r>
            <a:r>
              <a:rPr lang="zh-TW"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rPr>
              <a:t>、家長參與度及資訊提供方面展現出優勢。</a:t>
            </a:r>
            <a:endParaRPr lang="en-US"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endParaRPr>
          </a:p>
          <a:p>
            <a:pPr>
              <a:lnSpc>
                <a:spcPct val="115000"/>
              </a:lnSpc>
              <a:spcAft>
                <a:spcPts val="800"/>
              </a:spcAft>
              <a:buNone/>
            </a:pPr>
            <a:r>
              <a:rPr lang="zh-TW" altLang="zh-TW" sz="3000"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rPr>
              <a:t>兩市皆致力於提供適切的特殊教育服務，家長可根據自身需求選擇最適合的服務模式</a:t>
            </a:r>
            <a:r>
              <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rPr>
              <a:t>。</a:t>
            </a:r>
          </a:p>
        </p:txBody>
      </p:sp>
      <p:sp>
        <p:nvSpPr>
          <p:cNvPr id="9" name="矩形 8">
            <a:extLst>
              <a:ext uri="{FF2B5EF4-FFF2-40B4-BE49-F238E27FC236}">
                <a16:creationId xmlns:a16="http://schemas.microsoft.com/office/drawing/2014/main" id="{A69AD3BC-94AF-EE14-4627-EA7FFA030D81}"/>
              </a:ext>
            </a:extLst>
          </p:cNvPr>
          <p:cNvSpPr/>
          <p:nvPr/>
        </p:nvSpPr>
        <p:spPr>
          <a:xfrm>
            <a:off x="457200" y="1268760"/>
            <a:ext cx="8229600" cy="86409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zh-TW" altLang="en-US" sz="2500" b="1" dirty="0"/>
              <a:t>               </a:t>
            </a:r>
            <a:r>
              <a:rPr lang="zh-TW" altLang="en-US" sz="3000" dirty="0">
                <a:solidFill>
                  <a:schemeClr val="bg1"/>
                </a:solidFill>
              </a:rPr>
              <a:t>總結</a:t>
            </a:r>
            <a:endParaRPr lang="zh-TW" altLang="zh-TW" sz="3000" dirty="0">
              <a:solidFill>
                <a:schemeClr val="bg1"/>
              </a:solidFill>
            </a:endParaRPr>
          </a:p>
        </p:txBody>
      </p:sp>
      <p:pic>
        <p:nvPicPr>
          <p:cNvPr id="11" name="圖片 10">
            <a:extLst>
              <a:ext uri="{FF2B5EF4-FFF2-40B4-BE49-F238E27FC236}">
                <a16:creationId xmlns:a16="http://schemas.microsoft.com/office/drawing/2014/main" id="{AFF81120-6E13-B367-B696-1D91D78ED349}"/>
              </a:ext>
            </a:extLst>
          </p:cNvPr>
          <p:cNvPicPr>
            <a:picLocks noChangeAspect="1"/>
          </p:cNvPicPr>
          <p:nvPr/>
        </p:nvPicPr>
        <p:blipFill>
          <a:blip r:embed="rId4"/>
          <a:stretch>
            <a:fillRect/>
          </a:stretch>
        </p:blipFill>
        <p:spPr>
          <a:xfrm>
            <a:off x="637758" y="1356354"/>
            <a:ext cx="688908" cy="688908"/>
          </a:xfrm>
          <a:prstGeom prst="rect">
            <a:avLst/>
          </a:prstGeom>
        </p:spPr>
      </p:pic>
    </p:spTree>
    <p:extLst>
      <p:ext uri="{BB962C8B-B14F-4D97-AF65-F5344CB8AC3E}">
        <p14:creationId xmlns:p14="http://schemas.microsoft.com/office/powerpoint/2010/main" val="940036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E8C62075-3226-B216-B20D-2E21465E6533}"/>
              </a:ext>
            </a:extLst>
          </p:cNvPr>
          <p:cNvSpPr>
            <a:spLocks noGrp="1"/>
          </p:cNvSpPr>
          <p:nvPr>
            <p:ph type="title"/>
          </p:nvPr>
        </p:nvSpPr>
        <p:spPr>
          <a:xfrm>
            <a:off x="457200" y="274639"/>
            <a:ext cx="8229600" cy="706090"/>
          </a:xfrm>
          <a:solidFill>
            <a:schemeClr val="accent1">
              <a:lumMod val="20000"/>
              <a:lumOff val="80000"/>
            </a:schemeClr>
          </a:solidFill>
        </p:spPr>
        <p:txBody>
          <a:bodyPr>
            <a:normAutofit fontScale="90000"/>
          </a:bodyPr>
          <a:lstStyle/>
          <a:p>
            <a:r>
              <a:rPr lang="en-US" altLang="zh-TW" dirty="0">
                <a:latin typeface="標楷體" panose="03000509000000000000" pitchFamily="65" charset="-120"/>
                <a:ea typeface="標楷體" panose="03000509000000000000" pitchFamily="65" charset="-120"/>
              </a:rPr>
              <a:t>ChatGPT</a:t>
            </a:r>
            <a:r>
              <a:rPr lang="zh-TW" altLang="en-US" dirty="0">
                <a:latin typeface="標楷體" panose="03000509000000000000" pitchFamily="65" charset="-120"/>
                <a:ea typeface="標楷體" panose="03000509000000000000" pitchFamily="65" charset="-120"/>
              </a:rPr>
              <a:t>幫我的分析</a:t>
            </a:r>
          </a:p>
        </p:txBody>
      </p:sp>
      <p:pic>
        <p:nvPicPr>
          <p:cNvPr id="5" name="內容版面配置區 4">
            <a:extLst>
              <a:ext uri="{FF2B5EF4-FFF2-40B4-BE49-F238E27FC236}">
                <a16:creationId xmlns:a16="http://schemas.microsoft.com/office/drawing/2014/main" id="{689B3B54-71BC-5E93-3F66-34B1B8F66B7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57200" y="980729"/>
            <a:ext cx="8229599" cy="5602633"/>
          </a:xfrm>
        </p:spPr>
      </p:pic>
      <p:graphicFrame>
        <p:nvGraphicFramePr>
          <p:cNvPr id="9" name="表格 8">
            <a:extLst>
              <a:ext uri="{FF2B5EF4-FFF2-40B4-BE49-F238E27FC236}">
                <a16:creationId xmlns:a16="http://schemas.microsoft.com/office/drawing/2014/main" id="{F8570960-C41E-16C8-C6D7-00F49D907757}"/>
              </a:ext>
            </a:extLst>
          </p:cNvPr>
          <p:cNvGraphicFramePr>
            <a:graphicFrameLocks noGrp="1"/>
          </p:cNvGraphicFramePr>
          <p:nvPr>
            <p:extLst>
              <p:ext uri="{D42A27DB-BD31-4B8C-83A1-F6EECF244321}">
                <p14:modId xmlns:p14="http://schemas.microsoft.com/office/powerpoint/2010/main" val="134167900"/>
              </p:ext>
            </p:extLst>
          </p:nvPr>
        </p:nvGraphicFramePr>
        <p:xfrm>
          <a:off x="457199" y="2085276"/>
          <a:ext cx="8147248" cy="1832229"/>
        </p:xfrm>
        <a:graphic>
          <a:graphicData uri="http://schemas.openxmlformats.org/drawingml/2006/table">
            <a:tbl>
              <a:tblPr firstRow="1" firstCol="1" bandRow="1">
                <a:tableStyleId>{5C22544A-7EE6-4342-B048-85BDC9FD1C3A}</a:tableStyleId>
              </a:tblPr>
              <a:tblGrid>
                <a:gridCol w="2376265">
                  <a:extLst>
                    <a:ext uri="{9D8B030D-6E8A-4147-A177-3AD203B41FA5}">
                      <a16:colId xmlns:a16="http://schemas.microsoft.com/office/drawing/2014/main" val="1848873291"/>
                    </a:ext>
                  </a:extLst>
                </a:gridCol>
                <a:gridCol w="5770983">
                  <a:extLst>
                    <a:ext uri="{9D8B030D-6E8A-4147-A177-3AD203B41FA5}">
                      <a16:colId xmlns:a16="http://schemas.microsoft.com/office/drawing/2014/main" val="499909978"/>
                    </a:ext>
                  </a:extLst>
                </a:gridCol>
              </a:tblGrid>
              <a:tr h="1559748">
                <a:tc>
                  <a:txBody>
                    <a:bodyPr/>
                    <a:lstStyle/>
                    <a:p>
                      <a:pPr>
                        <a:lnSpc>
                          <a:spcPct val="115000"/>
                        </a:lnSpc>
                        <a:spcAft>
                          <a:spcPts val="800"/>
                        </a:spcAft>
                        <a:buNone/>
                      </a:pPr>
                      <a:r>
                        <a:rPr lang="en-US" sz="2000" b="0" kern="100" dirty="0">
                          <a:solidFill>
                            <a:schemeClr val="tx1"/>
                          </a:solidFill>
                          <a:effectLst/>
                        </a:rPr>
                        <a:t>1.</a:t>
                      </a:r>
                      <a:r>
                        <a:rPr lang="zh-TW" sz="2000" b="0" kern="100" dirty="0">
                          <a:solidFill>
                            <a:schemeClr val="tx1"/>
                          </a:solidFill>
                          <a:effectLst/>
                        </a:rPr>
                        <a:t>國立東華大學特殊教育中心</a:t>
                      </a:r>
                    </a:p>
                    <a:p>
                      <a:pPr>
                        <a:lnSpc>
                          <a:spcPct val="115000"/>
                        </a:lnSpc>
                        <a:spcAft>
                          <a:spcPts val="800"/>
                        </a:spcAft>
                        <a:buNone/>
                      </a:pPr>
                      <a:r>
                        <a:rPr lang="zh-TW" sz="2000" b="0" kern="100" dirty="0">
                          <a:solidFill>
                            <a:schemeClr val="tx1"/>
                          </a:solidFill>
                          <a:effectLst/>
                        </a:rPr>
                        <a:t>談學前特殊需求幼兒鑑定歷程之家長參與</a:t>
                      </a:r>
                      <a:endParaRPr lang="zh-TW" sz="2000" b="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bg2"/>
                    </a:solidFill>
                  </a:tcPr>
                </a:tc>
                <a:tc>
                  <a:txBody>
                    <a:bodyPr/>
                    <a:lstStyle/>
                    <a:p>
                      <a:pPr>
                        <a:lnSpc>
                          <a:spcPct val="115000"/>
                        </a:lnSpc>
                        <a:spcAft>
                          <a:spcPts val="800"/>
                        </a:spcAft>
                        <a:buNone/>
                      </a:pPr>
                      <a:r>
                        <a:rPr lang="en-US" sz="2000" b="0" kern="100" dirty="0">
                          <a:solidFill>
                            <a:schemeClr val="tx1"/>
                          </a:solidFill>
                          <a:effectLst/>
                        </a:rPr>
                        <a:t>by </a:t>
                      </a:r>
                      <a:r>
                        <a:rPr lang="zh-TW" sz="2000" b="1" kern="100" dirty="0">
                          <a:solidFill>
                            <a:srgbClr val="FF0000"/>
                          </a:solidFill>
                          <a:effectLst/>
                        </a:rPr>
                        <a:t>黃雅芳</a:t>
                      </a:r>
                      <a:r>
                        <a:rPr lang="zh-TW" sz="2000" b="0" kern="100" dirty="0">
                          <a:solidFill>
                            <a:schemeClr val="tx1"/>
                          </a:solidFill>
                          <a:effectLst/>
                        </a:rPr>
                        <a:t> — 因此評量過程中家長或是手足及主要照</a:t>
                      </a:r>
                      <a:r>
                        <a:rPr lang="en-US" sz="2000" b="0" kern="100" dirty="0">
                          <a:solidFill>
                            <a:schemeClr val="tx1"/>
                          </a:solidFill>
                          <a:effectLst/>
                        </a:rPr>
                        <a:t>. </a:t>
                      </a:r>
                      <a:r>
                        <a:rPr lang="zh-TW" sz="2000" b="0" kern="100" dirty="0">
                          <a:solidFill>
                            <a:schemeClr val="tx1"/>
                          </a:solidFill>
                          <a:effectLst/>
                        </a:rPr>
                        <a:t>顧者的參與都能讓評量完整。根據蔡昆瀛</a:t>
                      </a:r>
                      <a:r>
                        <a:rPr lang="en-US" sz="2000" b="0" kern="100" dirty="0">
                          <a:solidFill>
                            <a:schemeClr val="tx1"/>
                          </a:solidFill>
                          <a:effectLst/>
                        </a:rPr>
                        <a:t>. </a:t>
                      </a:r>
                      <a:r>
                        <a:rPr lang="zh-TW" sz="2000" b="0" kern="100" dirty="0">
                          <a:solidFill>
                            <a:schemeClr val="tx1"/>
                          </a:solidFill>
                          <a:effectLst/>
                        </a:rPr>
                        <a:t>（</a:t>
                      </a:r>
                      <a:r>
                        <a:rPr lang="en-US" sz="2000" b="0" kern="100" dirty="0">
                          <a:solidFill>
                            <a:schemeClr val="tx1"/>
                          </a:solidFill>
                          <a:effectLst/>
                        </a:rPr>
                        <a:t>2007</a:t>
                      </a:r>
                      <a:r>
                        <a:rPr lang="zh-TW" sz="2000" b="0" kern="100" dirty="0">
                          <a:solidFill>
                            <a:schemeClr val="tx1"/>
                          </a:solidFill>
                          <a:effectLst/>
                        </a:rPr>
                        <a:t>）的說法，特殊教育的過程是包含</a:t>
                      </a:r>
                      <a:r>
                        <a:rPr lang="en-US" sz="2000" b="0" kern="100" dirty="0">
                          <a:solidFill>
                            <a:schemeClr val="tx1"/>
                          </a:solidFill>
                          <a:effectLst/>
                        </a:rPr>
                        <a:t>. </a:t>
                      </a:r>
                      <a:r>
                        <a:rPr lang="zh-TW" sz="2000" b="0" kern="100" dirty="0">
                          <a:solidFill>
                            <a:schemeClr val="tx1"/>
                          </a:solidFill>
                          <a:effectLst/>
                        </a:rPr>
                        <a:t>了鑑定、安置和評鑑三個步驟，鑑定則在</a:t>
                      </a:r>
                      <a:r>
                        <a:rPr lang="en-US" sz="2000" b="0" kern="100" dirty="0">
                          <a:solidFill>
                            <a:schemeClr val="tx1"/>
                          </a:solidFill>
                          <a:effectLst/>
                        </a:rPr>
                        <a:t>. </a:t>
                      </a:r>
                      <a:r>
                        <a:rPr lang="zh-TW" sz="2000" b="0" kern="100" dirty="0">
                          <a:solidFill>
                            <a:schemeClr val="tx1"/>
                          </a:solidFill>
                          <a:effectLst/>
                        </a:rPr>
                        <a:t>確認幼兒</a:t>
                      </a:r>
                      <a:r>
                        <a:rPr lang="en-US" sz="2000" b="0" kern="100" dirty="0">
                          <a:solidFill>
                            <a:schemeClr val="tx1"/>
                          </a:solidFill>
                          <a:effectLst/>
                        </a:rPr>
                        <a:t> ...</a:t>
                      </a:r>
                      <a:endParaRPr lang="zh-TW" sz="2000" b="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685452894"/>
                  </a:ext>
                </a:extLst>
              </a:tr>
            </a:tbl>
          </a:graphicData>
        </a:graphic>
      </p:graphicFrame>
      <p:sp>
        <p:nvSpPr>
          <p:cNvPr id="10" name="矩形 9">
            <a:extLst>
              <a:ext uri="{FF2B5EF4-FFF2-40B4-BE49-F238E27FC236}">
                <a16:creationId xmlns:a16="http://schemas.microsoft.com/office/drawing/2014/main" id="{D9BD28FB-547D-5E96-DB74-90262D848E19}"/>
              </a:ext>
            </a:extLst>
          </p:cNvPr>
          <p:cNvSpPr/>
          <p:nvPr/>
        </p:nvSpPr>
        <p:spPr>
          <a:xfrm>
            <a:off x="457199" y="1077424"/>
            <a:ext cx="8229600" cy="8640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500" b="1" dirty="0">
                <a:hlinkClick r:id="rId4" action="ppaction://hlinkfile"/>
              </a:rPr>
              <a:t>    </a:t>
            </a:r>
            <a:r>
              <a:rPr lang="zh-TW" altLang="en-US" sz="3000" b="1" dirty="0">
                <a:solidFill>
                  <a:schemeClr val="bg1"/>
                </a:solidFill>
                <a:hlinkClick r:id="rId4" action="ppaction://hlinkfile"/>
              </a:rPr>
              <a:t>共蒐集</a:t>
            </a:r>
            <a:r>
              <a:rPr lang="en-US" altLang="zh-TW" sz="3000" b="1" dirty="0">
                <a:solidFill>
                  <a:schemeClr val="bg1"/>
                </a:solidFill>
                <a:hlinkClick r:id="rId4" action="ppaction://hlinkfile"/>
              </a:rPr>
              <a:t>28</a:t>
            </a:r>
            <a:r>
              <a:rPr lang="zh-TW" altLang="en-US" sz="3000" b="1" dirty="0">
                <a:solidFill>
                  <a:schemeClr val="bg1"/>
                </a:solidFill>
                <a:hlinkClick r:id="rId4" action="ppaction://hlinkfile"/>
              </a:rPr>
              <a:t>篇</a:t>
            </a:r>
            <a:endParaRPr lang="zh-TW" altLang="zh-TW" sz="3000" dirty="0">
              <a:solidFill>
                <a:schemeClr val="bg1"/>
              </a:solidFill>
            </a:endParaRPr>
          </a:p>
        </p:txBody>
      </p:sp>
      <p:graphicFrame>
        <p:nvGraphicFramePr>
          <p:cNvPr id="11" name="表格 10">
            <a:extLst>
              <a:ext uri="{FF2B5EF4-FFF2-40B4-BE49-F238E27FC236}">
                <a16:creationId xmlns:a16="http://schemas.microsoft.com/office/drawing/2014/main" id="{18509E7F-93C4-78A6-E76A-426CB23B38C2}"/>
              </a:ext>
            </a:extLst>
          </p:cNvPr>
          <p:cNvGraphicFramePr>
            <a:graphicFrameLocks noGrp="1"/>
          </p:cNvGraphicFramePr>
          <p:nvPr>
            <p:extLst>
              <p:ext uri="{D42A27DB-BD31-4B8C-83A1-F6EECF244321}">
                <p14:modId xmlns:p14="http://schemas.microsoft.com/office/powerpoint/2010/main" val="321591516"/>
              </p:ext>
            </p:extLst>
          </p:nvPr>
        </p:nvGraphicFramePr>
        <p:xfrm>
          <a:off x="457199" y="3788780"/>
          <a:ext cx="8147248" cy="1730629"/>
        </p:xfrm>
        <a:graphic>
          <a:graphicData uri="http://schemas.openxmlformats.org/drawingml/2006/table">
            <a:tbl>
              <a:tblPr firstRow="1" firstCol="1" bandRow="1">
                <a:tableStyleId>{5C22544A-7EE6-4342-B048-85BDC9FD1C3A}</a:tableStyleId>
              </a:tblPr>
              <a:tblGrid>
                <a:gridCol w="2483156">
                  <a:extLst>
                    <a:ext uri="{9D8B030D-6E8A-4147-A177-3AD203B41FA5}">
                      <a16:colId xmlns:a16="http://schemas.microsoft.com/office/drawing/2014/main" val="3859973354"/>
                    </a:ext>
                  </a:extLst>
                </a:gridCol>
                <a:gridCol w="5664092">
                  <a:extLst>
                    <a:ext uri="{9D8B030D-6E8A-4147-A177-3AD203B41FA5}">
                      <a16:colId xmlns:a16="http://schemas.microsoft.com/office/drawing/2014/main" val="1206056220"/>
                    </a:ext>
                  </a:extLst>
                </a:gridCol>
              </a:tblGrid>
              <a:tr h="1601904">
                <a:tc>
                  <a:txBody>
                    <a:bodyPr/>
                    <a:lstStyle/>
                    <a:p>
                      <a:pPr>
                        <a:lnSpc>
                          <a:spcPct val="115000"/>
                        </a:lnSpc>
                        <a:spcAft>
                          <a:spcPts val="800"/>
                        </a:spcAft>
                        <a:buNone/>
                      </a:pPr>
                      <a:r>
                        <a:rPr lang="en-US" sz="2000" kern="100" dirty="0">
                          <a:effectLst/>
                        </a:rPr>
                        <a:t>6.speccen.utaipei.edu.tw</a:t>
                      </a:r>
                      <a:endParaRPr lang="zh-TW" sz="2000" kern="100" dirty="0">
                        <a:effectLst/>
                      </a:endParaRPr>
                    </a:p>
                    <a:p>
                      <a:pPr>
                        <a:lnSpc>
                          <a:spcPct val="115000"/>
                        </a:lnSpc>
                        <a:spcAft>
                          <a:spcPts val="800"/>
                        </a:spcAft>
                        <a:buNone/>
                      </a:pPr>
                      <a:r>
                        <a:rPr lang="zh-TW" sz="2000" kern="100" dirty="0">
                          <a:effectLst/>
                        </a:rPr>
                        <a:t>特殊需求幼兒之早期篩選與鑑定</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bg2">
                        <a:lumMod val="25000"/>
                      </a:schemeClr>
                    </a:solidFill>
                  </a:tcPr>
                </a:tc>
                <a:tc>
                  <a:txBody>
                    <a:bodyPr/>
                    <a:lstStyle/>
                    <a:p>
                      <a:pPr>
                        <a:lnSpc>
                          <a:spcPct val="115000"/>
                        </a:lnSpc>
                        <a:spcAft>
                          <a:spcPts val="800"/>
                        </a:spcAft>
                        <a:buNone/>
                      </a:pPr>
                      <a:r>
                        <a:rPr lang="en-US" sz="2000" kern="100" dirty="0">
                          <a:effectLst/>
                        </a:rPr>
                        <a:t>by </a:t>
                      </a:r>
                      <a:r>
                        <a:rPr lang="zh-TW" sz="2000" kern="100" dirty="0">
                          <a:effectLst/>
                        </a:rPr>
                        <a:t>蔡昆瀛 ·</a:t>
                      </a:r>
                      <a:r>
                        <a:rPr lang="en-US" sz="2000" kern="100" dirty="0">
                          <a:effectLst/>
                        </a:rPr>
                        <a:t> Cited by 2 </a:t>
                      </a:r>
                      <a:r>
                        <a:rPr lang="zh-TW" sz="2000" kern="100" dirty="0">
                          <a:effectLst/>
                        </a:rPr>
                        <a:t>— 要言之，臺北市現行的學前特殊教育鑑</a:t>
                      </a:r>
                      <a:r>
                        <a:rPr lang="en-US" sz="2000" kern="100" dirty="0">
                          <a:effectLst/>
                        </a:rPr>
                        <a:t>. </a:t>
                      </a:r>
                      <a:r>
                        <a:rPr lang="zh-TW" sz="2000" kern="100" dirty="0">
                          <a:effectLst/>
                        </a:rPr>
                        <a:t>定做法具備數項特點：一是適度整合醫療與</a:t>
                      </a:r>
                      <a:r>
                        <a:rPr lang="en-US" sz="2000" kern="100" dirty="0">
                          <a:effectLst/>
                        </a:rPr>
                        <a:t>. </a:t>
                      </a:r>
                      <a:r>
                        <a:rPr lang="zh-TW" sz="2000" kern="100" dirty="0">
                          <a:effectLst/>
                        </a:rPr>
                        <a:t>教育評估，以維持前後評量的持續性、減少</a:t>
                      </a:r>
                      <a:r>
                        <a:rPr lang="en-US" sz="2000" kern="100" dirty="0">
                          <a:effectLst/>
                        </a:rPr>
                        <a:t>. </a:t>
                      </a:r>
                      <a:r>
                        <a:rPr lang="zh-TW" sz="2000" kern="100" dirty="0">
                          <a:effectLst/>
                        </a:rPr>
                        <a:t>幼兒重複接受測驗、提升鑑定效率，並促進</a:t>
                      </a:r>
                      <a:r>
                        <a:rPr lang="en-US" sz="2000" kern="100" dirty="0">
                          <a:effectLst/>
                        </a:rPr>
                        <a:t>. </a:t>
                      </a:r>
                      <a:r>
                        <a:rPr lang="zh-TW" sz="2000" kern="100" dirty="0">
                          <a:effectLst/>
                        </a:rPr>
                        <a:t>早期療育</a:t>
                      </a:r>
                      <a:r>
                        <a:rPr lang="en-US" sz="2000" kern="100" dirty="0">
                          <a:effectLst/>
                        </a:rPr>
                        <a:t>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bg2">
                        <a:lumMod val="25000"/>
                      </a:schemeClr>
                    </a:solidFill>
                  </a:tcPr>
                </a:tc>
                <a:extLst>
                  <a:ext uri="{0D108BD9-81ED-4DB2-BD59-A6C34878D82A}">
                    <a16:rowId xmlns:a16="http://schemas.microsoft.com/office/drawing/2014/main" val="1309784293"/>
                  </a:ext>
                </a:extLst>
              </a:tr>
            </a:tbl>
          </a:graphicData>
        </a:graphic>
      </p:graphicFrame>
      <p:sp>
        <p:nvSpPr>
          <p:cNvPr id="13" name="文字方塊 12">
            <a:extLst>
              <a:ext uri="{FF2B5EF4-FFF2-40B4-BE49-F238E27FC236}">
                <a16:creationId xmlns:a16="http://schemas.microsoft.com/office/drawing/2014/main" id="{26D6A36A-BBB4-77CA-EE7A-D04E6ABCD951}"/>
              </a:ext>
            </a:extLst>
          </p:cNvPr>
          <p:cNvSpPr txBox="1"/>
          <p:nvPr/>
        </p:nvSpPr>
        <p:spPr>
          <a:xfrm>
            <a:off x="611560" y="5604933"/>
            <a:ext cx="3503239" cy="923330"/>
          </a:xfrm>
          <a:prstGeom prst="rect">
            <a:avLst/>
          </a:prstGeom>
          <a:noFill/>
        </p:spPr>
        <p:txBody>
          <a:bodyPr wrap="square">
            <a:spAutoFit/>
          </a:bodyPr>
          <a:lstStyle/>
          <a:p>
            <a:r>
              <a:rPr lang="en-US" altLang="zh-TW" dirty="0"/>
              <a:t>2.kidedu.ntpc.edu.tw</a:t>
            </a:r>
          </a:p>
          <a:p>
            <a:r>
              <a:rPr lang="zh-TW" altLang="en-US" dirty="0"/>
              <a:t>學前特教</a:t>
            </a:r>
            <a:r>
              <a:rPr lang="en-US" altLang="zh-TW" dirty="0"/>
              <a:t>_</a:t>
            </a:r>
            <a:r>
              <a:rPr lang="zh-TW" altLang="en-US" dirty="0"/>
              <a:t>鑑定安置 </a:t>
            </a:r>
            <a:r>
              <a:rPr lang="en-US" altLang="zh-TW" dirty="0"/>
              <a:t>- </a:t>
            </a:r>
            <a:r>
              <a:rPr lang="zh-TW" altLang="en-US" dirty="0"/>
              <a:t>嬰幼兒資訊網站入口</a:t>
            </a:r>
            <a:r>
              <a:rPr lang="en-US" altLang="zh-TW" dirty="0"/>
              <a:t>- </a:t>
            </a:r>
            <a:r>
              <a:rPr lang="zh-TW" altLang="en-US" dirty="0"/>
              <a:t>新北市政府教育局</a:t>
            </a:r>
          </a:p>
        </p:txBody>
      </p:sp>
      <p:sp>
        <p:nvSpPr>
          <p:cNvPr id="15" name="文字方塊 14">
            <a:extLst>
              <a:ext uri="{FF2B5EF4-FFF2-40B4-BE49-F238E27FC236}">
                <a16:creationId xmlns:a16="http://schemas.microsoft.com/office/drawing/2014/main" id="{0B617BA0-3247-6B66-DA8E-78602B26DB98}"/>
              </a:ext>
            </a:extLst>
          </p:cNvPr>
          <p:cNvSpPr txBox="1"/>
          <p:nvPr/>
        </p:nvSpPr>
        <p:spPr>
          <a:xfrm>
            <a:off x="4041778" y="5604322"/>
            <a:ext cx="4572000" cy="923330"/>
          </a:xfrm>
          <a:prstGeom prst="rect">
            <a:avLst/>
          </a:prstGeom>
          <a:noFill/>
        </p:spPr>
        <p:txBody>
          <a:bodyPr wrap="square">
            <a:spAutoFit/>
          </a:bodyPr>
          <a:lstStyle/>
          <a:p>
            <a:r>
              <a:rPr lang="en-US" altLang="zh-TW" dirty="0"/>
              <a:t>4.sw.ntpc.gov.tw</a:t>
            </a:r>
          </a:p>
          <a:p>
            <a:r>
              <a:rPr lang="zh-TW" altLang="en-US" dirty="0"/>
              <a:t>新北市特殊教育需求幼兒優先入園鑑定安置家長</a:t>
            </a:r>
            <a:r>
              <a:rPr lang="en-US" altLang="zh-TW" dirty="0"/>
              <a:t>Q</a:t>
            </a:r>
            <a:r>
              <a:rPr lang="zh-TW" altLang="en-US" dirty="0"/>
              <a:t>＆</a:t>
            </a:r>
            <a:r>
              <a:rPr lang="en-US" altLang="zh-TW" dirty="0"/>
              <a:t>A</a:t>
            </a:r>
          </a:p>
        </p:txBody>
      </p:sp>
    </p:spTree>
    <p:extLst>
      <p:ext uri="{BB962C8B-B14F-4D97-AF65-F5344CB8AC3E}">
        <p14:creationId xmlns:p14="http://schemas.microsoft.com/office/powerpoint/2010/main" val="291039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a:normAutofit/>
          </a:bodyPr>
          <a:lstStyle/>
          <a:p>
            <a:r>
              <a:rPr lang="zh-TW" altLang="en-US" sz="3500" dirty="0">
                <a:solidFill>
                  <a:schemeClr val="tx1"/>
                </a:solidFill>
                <a:latin typeface="標楷體" panose="03000509000000000000" pitchFamily="65" charset="-120"/>
                <a:ea typeface="標楷體" panose="03000509000000000000" pitchFamily="65" charset="-120"/>
              </a:rPr>
              <a:t>一、前言</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510229" y="1186002"/>
            <a:ext cx="8208911" cy="5339342"/>
          </a:xfrm>
          <a:ln>
            <a:solidFill>
              <a:schemeClr val="bg2"/>
            </a:solidFill>
          </a:ln>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989" y="476672"/>
            <a:ext cx="42703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字方塊 10">
            <a:extLst>
              <a:ext uri="{FF2B5EF4-FFF2-40B4-BE49-F238E27FC236}">
                <a16:creationId xmlns:a16="http://schemas.microsoft.com/office/drawing/2014/main" id="{1E083B50-E760-EEC2-7A49-842F1DA1BDE3}"/>
              </a:ext>
            </a:extLst>
          </p:cNvPr>
          <p:cNvSpPr txBox="1"/>
          <p:nvPr/>
        </p:nvSpPr>
        <p:spPr>
          <a:xfrm>
            <a:off x="533600" y="1247596"/>
            <a:ext cx="8162167"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panose="05000000000000000000" pitchFamily="2" charset="2"/>
              <a:buChar char="Ø"/>
            </a:pPr>
            <a:r>
              <a:rPr lang="zh-TW" altLang="en-US" sz="3000" dirty="0">
                <a:solidFill>
                  <a:schemeClr val="tx1"/>
                </a:solidFill>
                <a:latin typeface="+mn-ea"/>
              </a:rPr>
              <a:t>有鑑於我國特殊教育法第一條</a:t>
            </a:r>
            <a:r>
              <a:rPr lang="en-US" altLang="zh-TW" sz="3000" dirty="0">
                <a:solidFill>
                  <a:schemeClr val="tx1"/>
                </a:solidFill>
                <a:latin typeface="+mn-ea"/>
              </a:rPr>
              <a:t>:</a:t>
            </a:r>
            <a:r>
              <a:rPr lang="zh-TW" altLang="en-US" sz="3000" dirty="0">
                <a:solidFill>
                  <a:schemeClr val="tx1"/>
                </a:solidFill>
                <a:latin typeface="+mn-ea"/>
              </a:rPr>
              <a:t>為使身心障礙及資賦優異之國民，均有接受適性及融合教育之權利，充分發展身心潛能，培養健全人格，增進服務社會能力，特制定本法</a:t>
            </a:r>
            <a:r>
              <a:rPr lang="zh-TW" altLang="en-US" sz="3000" b="1" dirty="0">
                <a:solidFill>
                  <a:schemeClr val="tx2"/>
                </a:solidFill>
                <a:latin typeface="+mn-ea"/>
              </a:rPr>
              <a:t>。</a:t>
            </a:r>
          </a:p>
        </p:txBody>
      </p:sp>
      <p:sp>
        <p:nvSpPr>
          <p:cNvPr id="18" name="文字方塊 17">
            <a:extLst>
              <a:ext uri="{FF2B5EF4-FFF2-40B4-BE49-F238E27FC236}">
                <a16:creationId xmlns:a16="http://schemas.microsoft.com/office/drawing/2014/main" id="{3A2C616A-BB77-8F40-93CE-673A1CFAB7DE}"/>
              </a:ext>
            </a:extLst>
          </p:cNvPr>
          <p:cNvSpPr txBox="1"/>
          <p:nvPr/>
        </p:nvSpPr>
        <p:spPr>
          <a:xfrm>
            <a:off x="503446" y="3308585"/>
            <a:ext cx="8162166" cy="43088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buFont typeface="Wingdings" panose="05000000000000000000" pitchFamily="2" charset="2"/>
              <a:buChar char="Ø"/>
            </a:pPr>
            <a:r>
              <a:rPr lang="zh-TW" altLang="en-US" sz="2200" b="1" dirty="0">
                <a:solidFill>
                  <a:schemeClr val="tx2"/>
                </a:solidFill>
              </a:rPr>
              <a:t>當今鑑定安置眾所追求的兼容並蓄</a:t>
            </a:r>
          </a:p>
        </p:txBody>
      </p:sp>
      <p:sp>
        <p:nvSpPr>
          <p:cNvPr id="20" name="文字方塊 19">
            <a:extLst>
              <a:ext uri="{FF2B5EF4-FFF2-40B4-BE49-F238E27FC236}">
                <a16:creationId xmlns:a16="http://schemas.microsoft.com/office/drawing/2014/main" id="{C48841D6-9D52-6953-2054-9E56ED1C1E41}"/>
              </a:ext>
            </a:extLst>
          </p:cNvPr>
          <p:cNvSpPr txBox="1"/>
          <p:nvPr/>
        </p:nvSpPr>
        <p:spPr>
          <a:xfrm>
            <a:off x="510232" y="3928232"/>
            <a:ext cx="8162166" cy="124649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panose="05000000000000000000" pitchFamily="2" charset="2"/>
              <a:buChar char="Ø"/>
            </a:pPr>
            <a:r>
              <a:rPr lang="zh-TW" altLang="en-US" sz="2500" b="1" dirty="0">
                <a:solidFill>
                  <a:schemeClr val="tx1"/>
                </a:solidFill>
                <a:latin typeface="+mn-ea"/>
              </a:rPr>
              <a:t>特殊教育法第二條：在中央為教育部；在直轄市為直轄市政府；在縣</a:t>
            </a:r>
            <a:r>
              <a:rPr lang="en-US" altLang="zh-TW" sz="2500" b="1" dirty="0">
                <a:solidFill>
                  <a:schemeClr val="tx1"/>
                </a:solidFill>
                <a:latin typeface="+mn-ea"/>
              </a:rPr>
              <a:t>(</a:t>
            </a:r>
            <a:r>
              <a:rPr lang="zh-TW" altLang="en-US" sz="2500" b="1" dirty="0">
                <a:solidFill>
                  <a:schemeClr val="tx1"/>
                </a:solidFill>
                <a:latin typeface="+mn-ea"/>
              </a:rPr>
              <a:t>市</a:t>
            </a:r>
            <a:r>
              <a:rPr lang="en-US" altLang="zh-TW" sz="2500" b="1" dirty="0">
                <a:solidFill>
                  <a:schemeClr val="tx1"/>
                </a:solidFill>
                <a:latin typeface="+mn-ea"/>
              </a:rPr>
              <a:t>)</a:t>
            </a:r>
            <a:r>
              <a:rPr lang="zh-TW" altLang="en-US" sz="2500" b="1" dirty="0">
                <a:solidFill>
                  <a:schemeClr val="tx1"/>
                </a:solidFill>
                <a:latin typeface="+mn-ea"/>
              </a:rPr>
              <a:t>為縣（市）政府，所定事項涉及各目的事業主管機關業務時，各該機關應配合辦理</a:t>
            </a:r>
            <a:r>
              <a:rPr lang="zh-TW" altLang="en-US" sz="2500" b="1" dirty="0">
                <a:solidFill>
                  <a:schemeClr val="tx1"/>
                </a:solidFill>
              </a:rPr>
              <a:t>。</a:t>
            </a:r>
          </a:p>
        </p:txBody>
      </p:sp>
      <p:sp>
        <p:nvSpPr>
          <p:cNvPr id="24" name="文字方塊 23">
            <a:extLst>
              <a:ext uri="{FF2B5EF4-FFF2-40B4-BE49-F238E27FC236}">
                <a16:creationId xmlns:a16="http://schemas.microsoft.com/office/drawing/2014/main" id="{CFF57383-3A31-A424-A4A3-215E92839362}"/>
              </a:ext>
            </a:extLst>
          </p:cNvPr>
          <p:cNvSpPr txBox="1"/>
          <p:nvPr/>
        </p:nvSpPr>
        <p:spPr>
          <a:xfrm>
            <a:off x="488956" y="5366682"/>
            <a:ext cx="8207898" cy="124649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marL="285750" indent="-285750">
              <a:buFont typeface="Wingdings" panose="05000000000000000000" pitchFamily="2" charset="2"/>
              <a:buChar char="Ø"/>
            </a:pPr>
            <a:r>
              <a:rPr lang="en-US" altLang="zh-TW" sz="2500" b="1" dirty="0">
                <a:solidFill>
                  <a:schemeClr val="tx1"/>
                </a:solidFill>
              </a:rPr>
              <a:t>1.</a:t>
            </a:r>
            <a:r>
              <a:rPr lang="zh-TW" altLang="en-US" sz="2500" b="1" dirty="0">
                <a:solidFill>
                  <a:schemeClr val="tx1"/>
                </a:solidFill>
              </a:rPr>
              <a:t>身心障礙幼兒鑑定及安置綜合報告 </a:t>
            </a:r>
            <a:r>
              <a:rPr lang="en-US" altLang="zh-TW" sz="2500" b="1" dirty="0">
                <a:solidFill>
                  <a:schemeClr val="tx1"/>
                </a:solidFill>
              </a:rPr>
              <a:t>2.</a:t>
            </a:r>
            <a:r>
              <a:rPr lang="zh-TW" altLang="en-US" sz="2500" b="1" dirty="0">
                <a:solidFill>
                  <a:schemeClr val="tx1"/>
                </a:solidFill>
              </a:rPr>
              <a:t>家長的晤談表</a:t>
            </a:r>
            <a:r>
              <a:rPr lang="en-US" altLang="zh-TW" sz="2500" b="1" dirty="0">
                <a:solidFill>
                  <a:schemeClr val="tx1"/>
                </a:solidFill>
              </a:rPr>
              <a:t>｣</a:t>
            </a:r>
            <a:r>
              <a:rPr lang="zh-TW" altLang="en-US" sz="2500" b="1" dirty="0">
                <a:solidFill>
                  <a:schemeClr val="tx1"/>
                </a:solidFill>
              </a:rPr>
              <a:t>的書面、</a:t>
            </a:r>
            <a:r>
              <a:rPr lang="en-US" altLang="zh-TW" sz="2500" b="1" dirty="0">
                <a:solidFill>
                  <a:schemeClr val="tx1"/>
                </a:solidFill>
              </a:rPr>
              <a:t>3.</a:t>
            </a:r>
            <a:r>
              <a:rPr lang="zh-TW" altLang="en-US" sz="2500" b="1" dirty="0">
                <a:solidFill>
                  <a:schemeClr val="tx1"/>
                </a:solidFill>
              </a:rPr>
              <a:t>心評人員評估的工具、</a:t>
            </a:r>
            <a:r>
              <a:rPr lang="en-US" altLang="zh-TW" sz="2500" b="1" dirty="0">
                <a:solidFill>
                  <a:schemeClr val="tx1"/>
                </a:solidFill>
              </a:rPr>
              <a:t>4.</a:t>
            </a:r>
            <a:r>
              <a:rPr lang="zh-TW" altLang="en-US" sz="2500" b="1" dirty="0">
                <a:solidFill>
                  <a:schemeClr val="tx1"/>
                </a:solidFill>
              </a:rPr>
              <a:t>評估費用的計算及鑑輔會委員的判決</a:t>
            </a:r>
          </a:p>
        </p:txBody>
      </p:sp>
    </p:spTree>
    <p:extLst>
      <p:ext uri="{BB962C8B-B14F-4D97-AF65-F5344CB8AC3E}">
        <p14:creationId xmlns:p14="http://schemas.microsoft.com/office/powerpoint/2010/main" val="202353548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2510</TotalTime>
  <Words>3579</Words>
  <Application>Microsoft Office PowerPoint</Application>
  <PresentationFormat>如螢幕大小 (4:3)</PresentationFormat>
  <Paragraphs>219</Paragraphs>
  <Slides>35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35</vt:i4>
      </vt:variant>
    </vt:vector>
  </HeadingPairs>
  <TitlesOfParts>
    <vt:vector size="42" baseType="lpstr">
      <vt:lpstr>標楷體</vt:lpstr>
      <vt:lpstr>Aptos</vt:lpstr>
      <vt:lpstr>Arial</vt:lpstr>
      <vt:lpstr>Calibri</vt:lpstr>
      <vt:lpstr>Times New Roman</vt:lpstr>
      <vt:lpstr>Wingdings</vt:lpstr>
      <vt:lpstr>Office 佈景主題</vt:lpstr>
      <vt:lpstr>簡述雙北市學前特殊需求幼兒鑑定安置及心評過程之比較 請翻開P176</vt:lpstr>
      <vt:lpstr>ChatGPT幫我的分析</vt:lpstr>
      <vt:lpstr>ChatGPT幫我的分析</vt:lpstr>
      <vt:lpstr>ChatGPT幫我的分析</vt:lpstr>
      <vt:lpstr>ChatGPT幫我的分析</vt:lpstr>
      <vt:lpstr>ChatGPT幫我的分析</vt:lpstr>
      <vt:lpstr>ChatGPT幫我的分析</vt:lpstr>
      <vt:lpstr>ChatGPT幫我的分析</vt:lpstr>
      <vt:lpstr>一、前言</vt:lpstr>
      <vt:lpstr>  二、雙北市鑑定安置報告書面之態狀</vt:lpstr>
      <vt:lpstr>  二、雙北市鑑定安置報告書面之態狀</vt:lpstr>
      <vt:lpstr>  二、雙北市鑑定安置報告書面之態狀</vt:lpstr>
      <vt:lpstr>  二、雙北市鑑定安置報告書面之態狀</vt:lpstr>
      <vt:lpstr>  二、雙北市鑑定安置報告書面之態狀</vt:lpstr>
      <vt:lpstr>  二、雙北市鑑定安置報告書面之態狀</vt:lpstr>
      <vt:lpstr>  二、雙北市鑑定安置報告書面之態狀</vt:lpstr>
      <vt:lpstr>  二、雙北市鑑定安置報告書面之態狀</vt:lpstr>
      <vt:lpstr>三、評析雙北市學前鑑定安置施測工具之比較</vt:lpstr>
      <vt:lpstr>三、評析雙北市學前鑑定安置施測工具之比較</vt:lpstr>
      <vt:lpstr>三、評析雙北市學前鑑定安置施測工具之比較</vt:lpstr>
      <vt:lpstr>三、評析雙北市學前鑑定安置施測工具之比較</vt:lpstr>
      <vt:lpstr>三、評析雙北市學前鑑定安置施測工具之比較</vt:lpstr>
      <vt:lpstr>四、相關專業服務需求的條件</vt:lpstr>
      <vt:lpstr>五、安置建議之理由與說明</vt:lpstr>
      <vt:lpstr>六、雙北市學前鑑定安置流程之方式</vt:lpstr>
      <vt:lpstr>六、雙北市學前鑑定安置流程之方式</vt:lpstr>
      <vt:lpstr>六、雙北市學前鑑定安置流程之方式</vt:lpstr>
      <vt:lpstr>七、計費</vt:lpstr>
      <vt:lpstr>八、鑑定安置鑑輔會委員的書審及判決</vt:lpstr>
      <vt:lpstr>八、鑑定安置鑑輔會委員的書審及判決</vt:lpstr>
      <vt:lpstr>八、鑑定安置鑑輔會委員的書審及判決</vt:lpstr>
      <vt:lpstr>鑑定安置鑑輔會委員的書審及判決</vt:lpstr>
      <vt:lpstr>九、建議與結果</vt:lpstr>
      <vt:lpstr>建議與結果</vt:lpstr>
      <vt:lpstr>十、感謝與會專家學者們的聆聽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文吟 羅</cp:lastModifiedBy>
  <cp:revision>134</cp:revision>
  <dcterms:created xsi:type="dcterms:W3CDTF">2019-06-25T11:56:17Z</dcterms:created>
  <dcterms:modified xsi:type="dcterms:W3CDTF">2025-09-02T22:25:30Z</dcterms:modified>
</cp:coreProperties>
</file>