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8288000" cy="10287000"/>
  <p:notesSz cx="6858000" cy="9144000"/>
  <p:embeddedFontLst>
    <p:embeddedFont>
      <p:font typeface="Aptos Bold" panose="02020500000000000000" charset="0"/>
      <p:regular r:id="rId31"/>
    </p:embeddedFont>
    <p:embeddedFont>
      <p:font typeface="Arimo" panose="02020500000000000000" charset="0"/>
      <p:regular r:id="rId32"/>
    </p:embeddedFont>
    <p:embeddedFont>
      <p:font typeface="Arimo Bold" panose="02020500000000000000" charset="0"/>
      <p:regular r:id="rId33"/>
    </p:embeddedFont>
    <p:embeddedFont>
      <p:font typeface="Times New Roman Bold" panose="02020803070505020304" pitchFamily="18" charset="0"/>
      <p:regular r:id="rId34"/>
      <p:bold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1268"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48640" y="1420370"/>
            <a:ext cx="17190720" cy="7639216"/>
            <a:chOff x="0" y="0"/>
            <a:chExt cx="22920960" cy="10185621"/>
          </a:xfrm>
        </p:grpSpPr>
        <p:sp>
          <p:nvSpPr>
            <p:cNvPr id="3" name="Freeform 3"/>
            <p:cNvSpPr/>
            <p:nvPr/>
          </p:nvSpPr>
          <p:spPr>
            <a:xfrm>
              <a:off x="0" y="0"/>
              <a:ext cx="22920961" cy="10185621"/>
            </a:xfrm>
            <a:custGeom>
              <a:avLst/>
              <a:gdLst/>
              <a:ahLst/>
              <a:cxnLst/>
              <a:rect l="l" t="t" r="r" b="b"/>
              <a:pathLst>
                <a:path w="22920961" h="10185621">
                  <a:moveTo>
                    <a:pt x="0" y="0"/>
                  </a:moveTo>
                  <a:lnTo>
                    <a:pt x="22920961" y="0"/>
                  </a:lnTo>
                  <a:lnTo>
                    <a:pt x="22920961" y="10185621"/>
                  </a:lnTo>
                  <a:lnTo>
                    <a:pt x="0" y="10185621"/>
                  </a:lnTo>
                  <a:close/>
                </a:path>
              </a:pathLst>
            </a:custGeom>
            <a:solidFill>
              <a:srgbClr val="000000">
                <a:alpha val="0"/>
              </a:srgbClr>
            </a:solidFill>
          </p:spPr>
          <p:txBody>
            <a:bodyPr/>
            <a:lstStyle/>
            <a:p>
              <a:endParaRPr lang="zh-TW" altLang="en-US"/>
            </a:p>
          </p:txBody>
        </p:sp>
        <p:sp>
          <p:nvSpPr>
            <p:cNvPr id="4" name="TextBox 4"/>
            <p:cNvSpPr txBox="1"/>
            <p:nvPr/>
          </p:nvSpPr>
          <p:spPr>
            <a:xfrm>
              <a:off x="0" y="28575"/>
              <a:ext cx="22920960" cy="10157046"/>
            </a:xfrm>
            <a:prstGeom prst="rect">
              <a:avLst/>
            </a:prstGeom>
          </p:spPr>
          <p:txBody>
            <a:bodyPr lIns="0" tIns="0" rIns="0" bIns="0" rtlCol="0" anchor="b"/>
            <a:lstStyle/>
            <a:p>
              <a:pPr algn="ctr">
                <a:lnSpc>
                  <a:spcPts val="5832"/>
                </a:lnSpc>
              </a:pPr>
              <a:r>
                <a:rPr lang="en-US" sz="5400">
                  <a:solidFill>
                    <a:srgbClr val="000000"/>
                  </a:solidFill>
                  <a:latin typeface="Arimo"/>
                  <a:ea typeface="Arimo"/>
                  <a:cs typeface="Arimo"/>
                  <a:sym typeface="Arimo"/>
                </a:rPr>
                <a:t>高級中等學校聾教師臺灣手語課程有效教學之調查研究</a:t>
              </a:r>
            </a:p>
            <a:p>
              <a:pPr algn="ctr">
                <a:lnSpc>
                  <a:spcPts val="6480"/>
                </a:lnSpc>
              </a:pPr>
              <a:endParaRPr lang="en-US" sz="5400">
                <a:solidFill>
                  <a:srgbClr val="000000"/>
                </a:solidFill>
                <a:latin typeface="Arimo"/>
                <a:ea typeface="Arimo"/>
                <a:cs typeface="Arimo"/>
                <a:sym typeface="Arimo"/>
              </a:endParaRPr>
            </a:p>
            <a:p>
              <a:pPr algn="ctr">
                <a:lnSpc>
                  <a:spcPts val="6480"/>
                </a:lnSpc>
              </a:pPr>
              <a:endParaRPr lang="en-US" sz="5400">
                <a:solidFill>
                  <a:srgbClr val="000000"/>
                </a:solidFill>
                <a:latin typeface="Arimo"/>
                <a:ea typeface="Arimo"/>
                <a:cs typeface="Arimo"/>
                <a:sym typeface="Arimo"/>
              </a:endParaRPr>
            </a:p>
            <a:p>
              <a:pPr algn="ctr">
                <a:lnSpc>
                  <a:spcPts val="6480"/>
                </a:lnSpc>
              </a:pPr>
              <a:r>
                <a:rPr lang="en-US" sz="6000">
                  <a:solidFill>
                    <a:srgbClr val="000000"/>
                  </a:solidFill>
                  <a:latin typeface="Arimo"/>
                  <a:ea typeface="Arimo"/>
                  <a:cs typeface="Arimo"/>
                  <a:sym typeface="Arimo"/>
                </a:rPr>
                <a:t>謝漢和</a:t>
              </a:r>
            </a:p>
            <a:p>
              <a:pPr algn="ctr">
                <a:lnSpc>
                  <a:spcPts val="6480"/>
                </a:lnSpc>
              </a:pPr>
              <a:endParaRPr lang="en-US" sz="6000">
                <a:solidFill>
                  <a:srgbClr val="000000"/>
                </a:solidFill>
                <a:latin typeface="Arimo"/>
                <a:ea typeface="Arimo"/>
                <a:cs typeface="Arimo"/>
                <a:sym typeface="Arimo"/>
              </a:endParaRPr>
            </a:p>
            <a:p>
              <a:pPr algn="ctr">
                <a:lnSpc>
                  <a:spcPts val="5184"/>
                </a:lnSpc>
              </a:pPr>
              <a:r>
                <a:rPr lang="en-US" sz="4800">
                  <a:solidFill>
                    <a:srgbClr val="000000"/>
                  </a:solidFill>
                  <a:latin typeface="Arimo"/>
                  <a:ea typeface="Arimo"/>
                  <a:cs typeface="Arimo"/>
                  <a:sym typeface="Arimo"/>
                </a:rPr>
                <a:t>國立彰化師範大學特殊教育學系</a:t>
              </a:r>
            </a:p>
            <a:p>
              <a:pPr algn="ctr">
                <a:lnSpc>
                  <a:spcPts val="5184"/>
                </a:lnSpc>
              </a:pPr>
              <a:endParaRPr lang="en-US" sz="4800">
                <a:solidFill>
                  <a:srgbClr val="000000"/>
                </a:solidFill>
                <a:latin typeface="Arimo"/>
                <a:ea typeface="Arimo"/>
                <a:cs typeface="Arimo"/>
                <a:sym typeface="Arimo"/>
              </a:endParaRPr>
            </a:p>
            <a:p>
              <a:pPr algn="ctr">
                <a:lnSpc>
                  <a:spcPts val="5184"/>
                </a:lnSpc>
              </a:pPr>
              <a:r>
                <a:rPr lang="en-US" sz="4800">
                  <a:solidFill>
                    <a:srgbClr val="000000"/>
                  </a:solidFill>
                  <a:latin typeface="Arimo"/>
                  <a:ea typeface="Arimo"/>
                  <a:cs typeface="Arimo"/>
                  <a:sym typeface="Arimo"/>
                </a:rPr>
                <a:t>博士班研究生</a:t>
              </a:r>
            </a:p>
            <a:p>
              <a:pPr algn="ctr">
                <a:lnSpc>
                  <a:spcPts val="5184"/>
                </a:lnSpc>
              </a:pPr>
              <a:endParaRPr lang="en-US" sz="4800">
                <a:solidFill>
                  <a:srgbClr val="000000"/>
                </a:solidFill>
                <a:latin typeface="Arimo"/>
                <a:ea typeface="Arimo"/>
                <a:cs typeface="Arimo"/>
                <a:sym typeface="Arimo"/>
              </a:endParaRPr>
            </a:p>
            <a:p>
              <a:pPr algn="ctr">
                <a:lnSpc>
                  <a:spcPts val="5184"/>
                </a:lnSpc>
              </a:pPr>
              <a:r>
                <a:rPr lang="en-US" sz="4800">
                  <a:solidFill>
                    <a:srgbClr val="000000"/>
                  </a:solidFill>
                  <a:latin typeface="Arimo"/>
                  <a:ea typeface="Arimo"/>
                  <a:cs typeface="Arimo"/>
                  <a:sym typeface="Arimo"/>
                </a:rPr>
                <a:t>2025年9月13日</a:t>
              </a:r>
            </a:p>
          </p:txBody>
        </p:sp>
      </p:grpSp>
      <p:sp>
        <p:nvSpPr>
          <p:cNvPr id="5" name="TextBox 5"/>
          <p:cNvSpPr txBox="1"/>
          <p:nvPr/>
        </p:nvSpPr>
        <p:spPr>
          <a:xfrm>
            <a:off x="640080" y="468018"/>
            <a:ext cx="17007838" cy="906632"/>
          </a:xfrm>
          <a:prstGeom prst="rect">
            <a:avLst/>
          </a:prstGeom>
        </p:spPr>
        <p:txBody>
          <a:bodyPr lIns="0" tIns="0" rIns="0" bIns="0" rtlCol="0" anchor="t">
            <a:spAutoFit/>
          </a:bodyPr>
          <a:lstStyle/>
          <a:p>
            <a:pPr algn="ctr">
              <a:lnSpc>
                <a:spcPts val="6480"/>
              </a:lnSpc>
            </a:pPr>
            <a:r>
              <a:rPr lang="en-US" sz="5400" b="1">
                <a:solidFill>
                  <a:srgbClr val="222222"/>
                </a:solidFill>
                <a:latin typeface="Arimo Bold"/>
                <a:ea typeface="Arimo Bold"/>
                <a:cs typeface="Arimo Bold"/>
                <a:sym typeface="Arimo Bold"/>
              </a:rPr>
              <a:t>2025中華溝通障礙教育學會年會暨學術研討會</a:t>
            </a: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82507" y="1479788"/>
            <a:ext cx="17122984" cy="9154011"/>
          </a:xfrm>
          <a:prstGeom prst="rect">
            <a:avLst/>
          </a:prstGeom>
        </p:spPr>
        <p:txBody>
          <a:bodyPr lIns="0" tIns="0" rIns="0" bIns="0" rtlCol="0" anchor="t">
            <a:spAutoFit/>
          </a:bodyPr>
          <a:lstStyle/>
          <a:p>
            <a:pPr algn="l">
              <a:lnSpc>
                <a:spcPts val="8624"/>
              </a:lnSpc>
            </a:pPr>
            <a:r>
              <a:rPr lang="en-US" sz="3885" b="1">
                <a:solidFill>
                  <a:srgbClr val="000000"/>
                </a:solidFill>
                <a:latin typeface="Arimo Bold"/>
                <a:ea typeface="Arimo Bold"/>
                <a:cs typeface="Arimo Bold"/>
                <a:sym typeface="Arimo Bold"/>
              </a:rPr>
              <a:t>1.定義</a:t>
            </a:r>
          </a:p>
          <a:p>
            <a:pPr marL="1338667" lvl="2" indent="-446222" algn="l">
              <a:lnSpc>
                <a:spcPts val="8008"/>
              </a:lnSpc>
              <a:buFont typeface="Arial"/>
              <a:buChar char="⚬"/>
            </a:pPr>
            <a:r>
              <a:rPr lang="en-US" sz="3607">
                <a:solidFill>
                  <a:srgbClr val="000000"/>
                </a:solidFill>
                <a:latin typeface="Arimo"/>
                <a:ea typeface="Arimo"/>
                <a:cs typeface="Arimo"/>
                <a:sym typeface="Arimo"/>
              </a:rPr>
              <a:t>有效教學強調明確目標、適切策略與互動，促進學生積極學習與成果達成</a:t>
            </a:r>
          </a:p>
          <a:p>
            <a:pPr algn="l">
              <a:lnSpc>
                <a:spcPts val="8624"/>
              </a:lnSpc>
            </a:pPr>
            <a:r>
              <a:rPr lang="en-US" sz="3885" b="1">
                <a:solidFill>
                  <a:srgbClr val="000000"/>
                </a:solidFill>
                <a:latin typeface="Arimo Bold"/>
                <a:ea typeface="Arimo Bold"/>
                <a:cs typeface="Arimo Bold"/>
                <a:sym typeface="Arimo Bold"/>
              </a:rPr>
              <a:t>2.核心特徵</a:t>
            </a:r>
          </a:p>
          <a:p>
            <a:pPr marL="1338667" lvl="2" indent="-446222" algn="l">
              <a:lnSpc>
                <a:spcPts val="8008"/>
              </a:lnSpc>
              <a:buFont typeface="Arial"/>
              <a:buChar char="⚬"/>
            </a:pPr>
            <a:r>
              <a:rPr lang="en-US" sz="3607">
                <a:solidFill>
                  <a:srgbClr val="000000"/>
                </a:solidFill>
                <a:latin typeface="Arimo"/>
                <a:ea typeface="Arimo"/>
                <a:cs typeface="Arimo"/>
                <a:sym typeface="Arimo"/>
              </a:rPr>
              <a:t>清晰教學目標與有組織內容</a:t>
            </a:r>
          </a:p>
          <a:p>
            <a:pPr marL="1338667" lvl="2" indent="-446222" algn="l">
              <a:lnSpc>
                <a:spcPts val="8008"/>
              </a:lnSpc>
              <a:buFont typeface="Arial"/>
              <a:buChar char="⚬"/>
            </a:pPr>
            <a:r>
              <a:rPr lang="en-US" sz="3607">
                <a:solidFill>
                  <a:srgbClr val="000000"/>
                </a:solidFill>
                <a:latin typeface="Arimo"/>
                <a:ea typeface="Arimo"/>
                <a:cs typeface="Arimo"/>
                <a:sym typeface="Arimo"/>
              </a:rPr>
              <a:t>教師示範與引導</a:t>
            </a:r>
          </a:p>
          <a:p>
            <a:pPr marL="1338667" lvl="2" indent="-446222" algn="l">
              <a:lnSpc>
                <a:spcPts val="8008"/>
              </a:lnSpc>
              <a:buFont typeface="Arial"/>
              <a:buChar char="⚬"/>
            </a:pPr>
            <a:r>
              <a:rPr lang="en-US" sz="3607">
                <a:solidFill>
                  <a:srgbClr val="000000"/>
                </a:solidFill>
                <a:latin typeface="Arimo"/>
                <a:ea typeface="Arimo"/>
                <a:cs typeface="Arimo"/>
                <a:sym typeface="Arimo"/>
              </a:rPr>
              <a:t>主動學習與師生互動</a:t>
            </a:r>
          </a:p>
          <a:p>
            <a:pPr marL="1338667" lvl="2" indent="-446222" algn="l">
              <a:lnSpc>
                <a:spcPts val="8008"/>
              </a:lnSpc>
              <a:buFont typeface="Arial"/>
              <a:buChar char="⚬"/>
            </a:pPr>
            <a:r>
              <a:rPr lang="en-US" sz="3607">
                <a:solidFill>
                  <a:srgbClr val="000000"/>
                </a:solidFill>
                <a:latin typeface="Arimo"/>
                <a:ea typeface="Arimo"/>
                <a:cs typeface="Arimo"/>
                <a:sym typeface="Arimo"/>
              </a:rPr>
              <a:t>適時評量與回饋</a:t>
            </a:r>
          </a:p>
          <a:p>
            <a:pPr marL="1338667" lvl="2" indent="-446222" algn="l">
              <a:lnSpc>
                <a:spcPts val="8008"/>
              </a:lnSpc>
              <a:buFont typeface="Arial"/>
              <a:buChar char="⚬"/>
            </a:pPr>
            <a:r>
              <a:rPr lang="en-US" sz="3607">
                <a:solidFill>
                  <a:srgbClr val="000000"/>
                </a:solidFill>
                <a:latin typeface="Arimo"/>
                <a:ea typeface="Arimo"/>
                <a:cs typeface="Arimo"/>
                <a:sym typeface="Arimo"/>
              </a:rPr>
              <a:t>支援學生學習的策略與資源</a:t>
            </a:r>
          </a:p>
          <a:p>
            <a:pPr marL="1338667" lvl="2" indent="-446222" algn="l">
              <a:lnSpc>
                <a:spcPts val="8008"/>
              </a:lnSpc>
            </a:pPr>
            <a:endParaRPr lang="en-US" sz="3607">
              <a:solidFill>
                <a:srgbClr val="000000"/>
              </a:solidFill>
              <a:latin typeface="Arimo"/>
              <a:ea typeface="Arimo"/>
              <a:cs typeface="Arimo"/>
              <a:sym typeface="Arimo"/>
            </a:endParaRPr>
          </a:p>
        </p:txBody>
      </p:sp>
      <p:sp>
        <p:nvSpPr>
          <p:cNvPr id="3" name="TextBox 3"/>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貳、文獻探討</a:t>
            </a:r>
          </a:p>
        </p:txBody>
      </p:sp>
      <p:grpSp>
        <p:nvGrpSpPr>
          <p:cNvPr id="4" name="Group 4"/>
          <p:cNvGrpSpPr/>
          <p:nvPr/>
        </p:nvGrpSpPr>
        <p:grpSpPr>
          <a:xfrm>
            <a:off x="1370661" y="744363"/>
            <a:ext cx="15546676" cy="794698"/>
            <a:chOff x="0" y="0"/>
            <a:chExt cx="20728902" cy="1059598"/>
          </a:xfrm>
        </p:grpSpPr>
        <p:sp>
          <p:nvSpPr>
            <p:cNvPr id="5" name="Freeform 5"/>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6" name="TextBox 6"/>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三、有效教學的核心構念</a:t>
              </a:r>
            </a:p>
          </p:txBody>
        </p:sp>
      </p:gr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99440" y="1852964"/>
            <a:ext cx="17089119" cy="7059296"/>
          </a:xfrm>
          <a:prstGeom prst="rect">
            <a:avLst/>
          </a:prstGeom>
        </p:spPr>
        <p:txBody>
          <a:bodyPr lIns="0" tIns="0" rIns="0" bIns="0" rtlCol="0" anchor="t">
            <a:spAutoFit/>
          </a:bodyPr>
          <a:lstStyle/>
          <a:p>
            <a:pPr algn="l">
              <a:lnSpc>
                <a:spcPts val="9499"/>
              </a:lnSpc>
            </a:pPr>
            <a:r>
              <a:rPr lang="en-US" sz="3799">
                <a:solidFill>
                  <a:srgbClr val="000000"/>
                </a:solidFill>
                <a:latin typeface="Arimo"/>
                <a:ea typeface="Arimo"/>
                <a:cs typeface="Arimo"/>
                <a:sym typeface="Arimo"/>
              </a:rPr>
              <a:t>根據 Rosenshine &amp; Stevens (1986)的研究，有效教學強調以下行為模式：</a:t>
            </a:r>
          </a:p>
          <a:p>
            <a:pPr algn="l">
              <a:lnSpc>
                <a:spcPts val="9499"/>
              </a:lnSpc>
            </a:pPr>
            <a:r>
              <a:rPr lang="en-US" sz="3799" b="1">
                <a:solidFill>
                  <a:srgbClr val="000000"/>
                </a:solidFill>
                <a:latin typeface="Arimo Bold"/>
                <a:ea typeface="Arimo Bold"/>
                <a:cs typeface="Arimo Bold"/>
                <a:sym typeface="Arimo Bold"/>
              </a:rPr>
              <a:t>1.清楚的教學目標：</a:t>
            </a:r>
            <a:r>
              <a:rPr lang="en-US" sz="3799">
                <a:solidFill>
                  <a:srgbClr val="000000"/>
                </a:solidFill>
                <a:latin typeface="Arimo"/>
                <a:ea typeface="Arimo"/>
                <a:cs typeface="Arimo"/>
                <a:sym typeface="Arimo"/>
              </a:rPr>
              <a:t>讓學生明確知道他們將要學習什麼。</a:t>
            </a:r>
          </a:p>
          <a:p>
            <a:pPr algn="l">
              <a:lnSpc>
                <a:spcPts val="9499"/>
              </a:lnSpc>
            </a:pPr>
            <a:r>
              <a:rPr lang="en-US" sz="3799" b="1">
                <a:solidFill>
                  <a:srgbClr val="000000"/>
                </a:solidFill>
                <a:latin typeface="Arimo Bold"/>
                <a:ea typeface="Arimo Bold"/>
                <a:cs typeface="Arimo Bold"/>
                <a:sym typeface="Arimo Bold"/>
              </a:rPr>
              <a:t>2.組織化的教材：</a:t>
            </a:r>
            <a:r>
              <a:rPr lang="en-US" sz="3799">
                <a:solidFill>
                  <a:srgbClr val="000000"/>
                </a:solidFill>
                <a:latin typeface="Arimo"/>
                <a:ea typeface="Arimo"/>
                <a:cs typeface="Arimo"/>
                <a:sym typeface="Arimo"/>
              </a:rPr>
              <a:t>系統地呈現教學內容，幫助學生理解。</a:t>
            </a:r>
          </a:p>
          <a:p>
            <a:pPr algn="l">
              <a:lnSpc>
                <a:spcPts val="9499"/>
              </a:lnSpc>
            </a:pPr>
            <a:r>
              <a:rPr lang="en-US" sz="3799" b="1">
                <a:solidFill>
                  <a:srgbClr val="000000"/>
                </a:solidFill>
                <a:latin typeface="Arimo Bold"/>
                <a:ea typeface="Arimo Bold"/>
                <a:cs typeface="Arimo Bold"/>
                <a:sym typeface="Arimo Bold"/>
              </a:rPr>
              <a:t>3.教師示範：</a:t>
            </a:r>
            <a:r>
              <a:rPr lang="en-US" sz="3799">
                <a:solidFill>
                  <a:srgbClr val="000000"/>
                </a:solidFill>
                <a:latin typeface="Arimo"/>
                <a:ea typeface="Arimo"/>
                <a:cs typeface="Arimo"/>
                <a:sym typeface="Arimo"/>
              </a:rPr>
              <a:t>清楚地示範如何操作或解決問題。</a:t>
            </a:r>
          </a:p>
          <a:p>
            <a:pPr algn="l">
              <a:lnSpc>
                <a:spcPts val="9499"/>
              </a:lnSpc>
            </a:pPr>
            <a:r>
              <a:rPr lang="en-US" sz="3799" b="1">
                <a:solidFill>
                  <a:srgbClr val="000000"/>
                </a:solidFill>
                <a:latin typeface="Arimo Bold"/>
                <a:ea typeface="Arimo Bold"/>
                <a:cs typeface="Arimo Bold"/>
                <a:sym typeface="Arimo Bold"/>
              </a:rPr>
              <a:t>4.學生練習：</a:t>
            </a:r>
            <a:r>
              <a:rPr lang="en-US" sz="3799">
                <a:solidFill>
                  <a:srgbClr val="000000"/>
                </a:solidFill>
                <a:latin typeface="Arimo"/>
                <a:ea typeface="Arimo"/>
                <a:cs typeface="Arimo"/>
                <a:sym typeface="Arimo"/>
              </a:rPr>
              <a:t>提供足夠的機會讓學生實際操作與練習。</a:t>
            </a:r>
          </a:p>
          <a:p>
            <a:pPr algn="l">
              <a:lnSpc>
                <a:spcPts val="9499"/>
              </a:lnSpc>
            </a:pPr>
            <a:r>
              <a:rPr lang="en-US" sz="3799" b="1">
                <a:solidFill>
                  <a:srgbClr val="000000"/>
                </a:solidFill>
                <a:latin typeface="Arimo Bold"/>
                <a:ea typeface="Arimo Bold"/>
                <a:cs typeface="Arimo Bold"/>
                <a:sym typeface="Arimo Bold"/>
              </a:rPr>
              <a:t>5.回饋與矯正：</a:t>
            </a:r>
            <a:r>
              <a:rPr lang="en-US" sz="3799">
                <a:solidFill>
                  <a:srgbClr val="000000"/>
                </a:solidFill>
                <a:latin typeface="Arimo"/>
                <a:ea typeface="Arimo"/>
                <a:cs typeface="Arimo"/>
                <a:sym typeface="Arimo"/>
              </a:rPr>
              <a:t>針對學生的表現提供即時且具體的建議，並加以修正。</a:t>
            </a:r>
          </a:p>
        </p:txBody>
      </p:sp>
      <p:sp>
        <p:nvSpPr>
          <p:cNvPr id="3" name="TextBox 3"/>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貳、文獻探討</a:t>
            </a:r>
          </a:p>
        </p:txBody>
      </p:sp>
      <p:grpSp>
        <p:nvGrpSpPr>
          <p:cNvPr id="4" name="Group 4"/>
          <p:cNvGrpSpPr/>
          <p:nvPr/>
        </p:nvGrpSpPr>
        <p:grpSpPr>
          <a:xfrm>
            <a:off x="1370661" y="744363"/>
            <a:ext cx="15546676" cy="794698"/>
            <a:chOff x="0" y="0"/>
            <a:chExt cx="20728902" cy="1059598"/>
          </a:xfrm>
        </p:grpSpPr>
        <p:sp>
          <p:nvSpPr>
            <p:cNvPr id="5" name="Freeform 5"/>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6" name="TextBox 6"/>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三、有效教學的核心構念</a:t>
              </a:r>
            </a:p>
          </p:txBody>
        </p:sp>
      </p:gr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326817" y="1788795"/>
            <a:ext cx="15590520" cy="7469505"/>
          </a:xfrm>
          <a:prstGeom prst="rect">
            <a:avLst/>
          </a:prstGeom>
        </p:spPr>
        <p:txBody>
          <a:bodyPr lIns="0" tIns="0" rIns="0" bIns="0" rtlCol="0" anchor="t">
            <a:spAutoFit/>
          </a:bodyPr>
          <a:lstStyle/>
          <a:p>
            <a:pPr algn="l">
              <a:lnSpc>
                <a:spcPts val="10500"/>
              </a:lnSpc>
            </a:pPr>
            <a:r>
              <a:rPr lang="en-US" sz="4200" b="1">
                <a:solidFill>
                  <a:srgbClr val="000000"/>
                </a:solidFill>
                <a:latin typeface="Arimo Bold"/>
                <a:ea typeface="Arimo Bold"/>
                <a:cs typeface="Arimo Bold"/>
                <a:sym typeface="Arimo Bold"/>
              </a:rPr>
              <a:t>1.法定資格：</a:t>
            </a:r>
            <a:r>
              <a:rPr lang="en-US" sz="4200">
                <a:solidFill>
                  <a:srgbClr val="000000"/>
                </a:solidFill>
                <a:latin typeface="Arimo"/>
                <a:ea typeface="Arimo"/>
                <a:cs typeface="Arimo"/>
                <a:sym typeface="Arimo"/>
              </a:rPr>
              <a:t>具備法定教師資格的聽障（聾人）專業人員</a:t>
            </a:r>
          </a:p>
          <a:p>
            <a:pPr algn="l">
              <a:lnSpc>
                <a:spcPts val="10500"/>
              </a:lnSpc>
            </a:pPr>
            <a:r>
              <a:rPr lang="en-US" sz="4200" b="1">
                <a:solidFill>
                  <a:srgbClr val="000000"/>
                </a:solidFill>
                <a:latin typeface="Arimo Bold"/>
                <a:ea typeface="Arimo Bold"/>
                <a:cs typeface="Arimo Bold"/>
                <a:sym typeface="Arimo Bold"/>
              </a:rPr>
              <a:t>2.溝通語言：</a:t>
            </a:r>
            <a:r>
              <a:rPr lang="en-US" sz="4200">
                <a:solidFill>
                  <a:srgbClr val="000000"/>
                </a:solidFill>
                <a:latin typeface="Arimo"/>
                <a:ea typeface="Arimo"/>
                <a:cs typeface="Arimo"/>
                <a:sym typeface="Arimo"/>
              </a:rPr>
              <a:t>以臺灣手語作為主要溝通與教學語言</a:t>
            </a:r>
          </a:p>
          <a:p>
            <a:pPr algn="l">
              <a:lnSpc>
                <a:spcPts val="10500"/>
              </a:lnSpc>
            </a:pPr>
            <a:r>
              <a:rPr lang="en-US" sz="4200" b="1">
                <a:solidFill>
                  <a:srgbClr val="000000"/>
                </a:solidFill>
                <a:latin typeface="Arimo Bold"/>
                <a:ea typeface="Arimo Bold"/>
                <a:cs typeface="Arimo Bold"/>
                <a:sym typeface="Arimo Bold"/>
              </a:rPr>
              <a:t>3.雙重角色：</a:t>
            </a:r>
          </a:p>
          <a:p>
            <a:pPr marL="1337310" lvl="2" indent="-445770" algn="l">
              <a:lnSpc>
                <a:spcPts val="9000"/>
              </a:lnSpc>
              <a:buFont typeface="Arial"/>
              <a:buChar char="⚬"/>
            </a:pPr>
            <a:r>
              <a:rPr lang="en-US" sz="3600" b="1">
                <a:solidFill>
                  <a:srgbClr val="000000"/>
                </a:solidFill>
                <a:latin typeface="Arimo Bold"/>
                <a:ea typeface="Arimo Bold"/>
                <a:cs typeface="Arimo Bold"/>
                <a:sym typeface="Arimo Bold"/>
              </a:rPr>
              <a:t>語言傳授者：</a:t>
            </a:r>
            <a:r>
              <a:rPr lang="en-US" sz="3600">
                <a:solidFill>
                  <a:srgbClr val="000000"/>
                </a:solidFill>
                <a:latin typeface="Arimo"/>
                <a:ea typeface="Arimo"/>
                <a:cs typeface="Arimo"/>
                <a:sym typeface="Arimo"/>
              </a:rPr>
              <a:t>傳遞手語知識</a:t>
            </a:r>
          </a:p>
          <a:p>
            <a:pPr marL="1337310" lvl="2" indent="-445770" algn="l">
              <a:lnSpc>
                <a:spcPts val="9000"/>
              </a:lnSpc>
              <a:buFont typeface="Arial"/>
              <a:buChar char="⚬"/>
            </a:pPr>
            <a:r>
              <a:rPr lang="en-US" sz="3600" b="1">
                <a:solidFill>
                  <a:srgbClr val="000000"/>
                </a:solidFill>
                <a:latin typeface="Arimo Bold"/>
                <a:ea typeface="Arimo Bold"/>
                <a:cs typeface="Arimo Bold"/>
                <a:sym typeface="Arimo Bold"/>
              </a:rPr>
              <a:t>文化傳遞者與身分認同楷模：</a:t>
            </a:r>
            <a:r>
              <a:rPr lang="en-US" sz="3600">
                <a:solidFill>
                  <a:srgbClr val="000000"/>
                </a:solidFill>
                <a:latin typeface="Arimo"/>
                <a:ea typeface="Arimo"/>
                <a:cs typeface="Arimo"/>
                <a:sym typeface="Arimo"/>
              </a:rPr>
              <a:t>傳承聾文化與正面榜樣（Powers, 2002）</a:t>
            </a:r>
          </a:p>
          <a:p>
            <a:pPr marL="1560195" lvl="2" indent="-520065" algn="l">
              <a:lnSpc>
                <a:spcPts val="10500"/>
              </a:lnSpc>
            </a:pPr>
            <a:endParaRPr lang="en-US" sz="3600">
              <a:solidFill>
                <a:srgbClr val="000000"/>
              </a:solidFill>
              <a:latin typeface="Arimo"/>
              <a:ea typeface="Arimo"/>
              <a:cs typeface="Arimo"/>
              <a:sym typeface="Arimo"/>
            </a:endParaRPr>
          </a:p>
        </p:txBody>
      </p:sp>
      <p:sp>
        <p:nvSpPr>
          <p:cNvPr id="3" name="TextBox 3"/>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貳、文獻探討</a:t>
            </a:r>
          </a:p>
        </p:txBody>
      </p:sp>
      <p:grpSp>
        <p:nvGrpSpPr>
          <p:cNvPr id="4" name="Group 4"/>
          <p:cNvGrpSpPr/>
          <p:nvPr/>
        </p:nvGrpSpPr>
        <p:grpSpPr>
          <a:xfrm>
            <a:off x="1370661" y="744363"/>
            <a:ext cx="15546676" cy="794698"/>
            <a:chOff x="0" y="0"/>
            <a:chExt cx="20728902" cy="1059598"/>
          </a:xfrm>
        </p:grpSpPr>
        <p:sp>
          <p:nvSpPr>
            <p:cNvPr id="5" name="Freeform 5"/>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6" name="TextBox 6"/>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四、聾教師的專業角色與教學特質</a:t>
              </a:r>
            </a:p>
          </p:txBody>
        </p: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99442" y="1570779"/>
            <a:ext cx="17072184" cy="8991981"/>
          </a:xfrm>
          <a:prstGeom prst="rect">
            <a:avLst/>
          </a:prstGeom>
        </p:spPr>
        <p:txBody>
          <a:bodyPr lIns="0" tIns="0" rIns="0" bIns="0" rtlCol="0" anchor="t">
            <a:spAutoFit/>
          </a:bodyPr>
          <a:lstStyle/>
          <a:p>
            <a:pPr algn="l">
              <a:lnSpc>
                <a:spcPts val="7992"/>
              </a:lnSpc>
            </a:pPr>
            <a:r>
              <a:rPr lang="en-US" sz="3600" b="1">
                <a:solidFill>
                  <a:srgbClr val="000000"/>
                </a:solidFill>
                <a:latin typeface="Arimo Bold"/>
                <a:ea typeface="Arimo Bold"/>
                <a:cs typeface="Arimo Bold"/>
                <a:sym typeface="Arimo Bold"/>
              </a:rPr>
              <a:t>1.聾文化觀點：</a:t>
            </a:r>
          </a:p>
          <a:p>
            <a:pPr marL="1337310" lvl="2" indent="-445770" algn="l">
              <a:lnSpc>
                <a:spcPts val="7992"/>
              </a:lnSpc>
              <a:buFont typeface="Arial"/>
              <a:buChar char="⚬"/>
            </a:pPr>
            <a:r>
              <a:rPr lang="en-US" sz="3600">
                <a:solidFill>
                  <a:srgbClr val="000000"/>
                </a:solidFill>
                <a:latin typeface="Arimo"/>
                <a:ea typeface="Arimo"/>
                <a:cs typeface="Arimo"/>
                <a:sym typeface="Arimo"/>
              </a:rPr>
              <a:t>聾人是語言與文化的少數族群。</a:t>
            </a:r>
          </a:p>
          <a:p>
            <a:pPr marL="1337310" lvl="2" indent="-445770" algn="l">
              <a:lnSpc>
                <a:spcPts val="7992"/>
              </a:lnSpc>
              <a:buFont typeface="Arial"/>
              <a:buChar char="⚬"/>
            </a:pPr>
            <a:r>
              <a:rPr lang="en-US" sz="3600">
                <a:solidFill>
                  <a:srgbClr val="000000"/>
                </a:solidFill>
                <a:latin typeface="Arimo"/>
                <a:ea typeface="Arimo"/>
                <a:cs typeface="Arimo"/>
                <a:sym typeface="Arimo"/>
              </a:rPr>
              <a:t>聾教師的存在有助於聾生建立</a:t>
            </a:r>
            <a:r>
              <a:rPr lang="en-US" sz="3600" b="1">
                <a:solidFill>
                  <a:srgbClr val="000000"/>
                </a:solidFill>
                <a:latin typeface="Arimo Bold"/>
                <a:ea typeface="Arimo Bold"/>
                <a:cs typeface="Arimo Bold"/>
                <a:sym typeface="Arimo Bold"/>
              </a:rPr>
              <a:t>高度認同與信任感</a:t>
            </a:r>
            <a:r>
              <a:rPr lang="en-US" sz="3600">
                <a:solidFill>
                  <a:srgbClr val="000000"/>
                </a:solidFill>
                <a:latin typeface="Arimo"/>
                <a:ea typeface="Arimo"/>
                <a:cs typeface="Arimo"/>
                <a:sym typeface="Arimo"/>
              </a:rPr>
              <a:t>。</a:t>
            </a:r>
          </a:p>
          <a:p>
            <a:pPr algn="l">
              <a:lnSpc>
                <a:spcPts val="7992"/>
              </a:lnSpc>
            </a:pPr>
            <a:r>
              <a:rPr lang="en-US" sz="3600" b="1">
                <a:solidFill>
                  <a:srgbClr val="000000"/>
                </a:solidFill>
                <a:latin typeface="Arimo Bold"/>
                <a:ea typeface="Arimo Bold"/>
                <a:cs typeface="Arimo Bold"/>
                <a:sym typeface="Arimo Bold"/>
              </a:rPr>
              <a:t>2.模範理論：</a:t>
            </a:r>
            <a:r>
              <a:rPr lang="en-US" sz="3600">
                <a:solidFill>
                  <a:srgbClr val="000000"/>
                </a:solidFill>
                <a:latin typeface="Arimo"/>
                <a:ea typeface="Arimo"/>
                <a:cs typeface="Arimo"/>
                <a:sym typeface="Arimo"/>
              </a:rPr>
              <a:t> </a:t>
            </a:r>
          </a:p>
          <a:p>
            <a:pPr marL="1554480" lvl="2" indent="-518160" algn="l">
              <a:lnSpc>
                <a:spcPts val="7992"/>
              </a:lnSpc>
              <a:buFont typeface="Arial"/>
              <a:buChar char="⚬"/>
            </a:pPr>
            <a:r>
              <a:rPr lang="en-US" sz="3600">
                <a:solidFill>
                  <a:srgbClr val="000000"/>
                </a:solidFill>
                <a:latin typeface="Arimo"/>
                <a:ea typeface="Arimo"/>
                <a:cs typeface="Arimo"/>
                <a:sym typeface="Arimo"/>
              </a:rPr>
              <a:t>聾教師能作為</a:t>
            </a:r>
            <a:r>
              <a:rPr lang="en-US" sz="3600" b="1">
                <a:solidFill>
                  <a:srgbClr val="000000"/>
                </a:solidFill>
                <a:latin typeface="Arimo Bold"/>
                <a:ea typeface="Arimo Bold"/>
                <a:cs typeface="Arimo Bold"/>
                <a:sym typeface="Arimo Bold"/>
              </a:rPr>
              <a:t>正向榜樣</a:t>
            </a:r>
            <a:r>
              <a:rPr lang="en-US" sz="3600">
                <a:solidFill>
                  <a:srgbClr val="000000"/>
                </a:solidFill>
                <a:latin typeface="Arimo"/>
                <a:ea typeface="Arimo"/>
                <a:cs typeface="Arimo"/>
                <a:sym typeface="Arimo"/>
              </a:rPr>
              <a:t>，提升學生自尊與學習動機（Clark, 2020）。</a:t>
            </a:r>
          </a:p>
          <a:p>
            <a:pPr algn="l">
              <a:lnSpc>
                <a:spcPts val="7992"/>
              </a:lnSpc>
            </a:pPr>
            <a:r>
              <a:rPr lang="en-US" sz="3600" b="1">
                <a:solidFill>
                  <a:srgbClr val="000000"/>
                </a:solidFill>
                <a:latin typeface="Arimo Bold"/>
                <a:ea typeface="Arimo Bold"/>
                <a:cs typeface="Arimo Bold"/>
                <a:sym typeface="Arimo Bold"/>
              </a:rPr>
              <a:t>3.職場挑戰：</a:t>
            </a:r>
          </a:p>
          <a:p>
            <a:pPr marL="1337310" lvl="2" indent="-445770" algn="l">
              <a:lnSpc>
                <a:spcPts val="7992"/>
              </a:lnSpc>
              <a:buFont typeface="Arial"/>
              <a:buChar char="⚬"/>
            </a:pPr>
            <a:r>
              <a:rPr lang="en-US" sz="3600">
                <a:solidFill>
                  <a:srgbClr val="000000"/>
                </a:solidFill>
                <a:latin typeface="Arimo"/>
                <a:ea typeface="Arimo"/>
                <a:cs typeface="Arimo"/>
                <a:sym typeface="Arimo"/>
              </a:rPr>
              <a:t>須證明教學能力</a:t>
            </a:r>
          </a:p>
          <a:p>
            <a:pPr marL="1337310" lvl="2" indent="-445770" algn="l">
              <a:lnSpc>
                <a:spcPts val="7992"/>
              </a:lnSpc>
              <a:buFont typeface="Arial"/>
              <a:buChar char="⚬"/>
            </a:pPr>
            <a:r>
              <a:rPr lang="en-US" sz="3600">
                <a:solidFill>
                  <a:srgbClr val="000000"/>
                </a:solidFill>
                <a:latin typeface="Arimo"/>
                <a:ea typeface="Arimo"/>
                <a:cs typeface="Arimo"/>
                <a:sym typeface="Arimo"/>
              </a:rPr>
              <a:t>須打破社會對障礙者的刻板印象（Schlehofer et al., 2011）</a:t>
            </a:r>
          </a:p>
          <a:p>
            <a:pPr marL="1337310" lvl="2" indent="-445770" algn="l">
              <a:lnSpc>
                <a:spcPts val="7992"/>
              </a:lnSpc>
            </a:pPr>
            <a:endParaRPr lang="en-US" sz="3600">
              <a:solidFill>
                <a:srgbClr val="000000"/>
              </a:solidFill>
              <a:latin typeface="Arimo"/>
              <a:ea typeface="Arimo"/>
              <a:cs typeface="Arimo"/>
              <a:sym typeface="Arimo"/>
            </a:endParaRPr>
          </a:p>
        </p:txBody>
      </p:sp>
      <p:grpSp>
        <p:nvGrpSpPr>
          <p:cNvPr id="3" name="Group 3"/>
          <p:cNvGrpSpPr/>
          <p:nvPr/>
        </p:nvGrpSpPr>
        <p:grpSpPr>
          <a:xfrm>
            <a:off x="1370661" y="744363"/>
            <a:ext cx="15546676" cy="794698"/>
            <a:chOff x="0" y="0"/>
            <a:chExt cx="20728902" cy="1059598"/>
          </a:xfrm>
        </p:grpSpPr>
        <p:sp>
          <p:nvSpPr>
            <p:cNvPr id="4" name="Freeform 4"/>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5" name="TextBox 5"/>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四、聾教師的專業角色與教學特質</a:t>
              </a:r>
            </a:p>
          </p:txBody>
        </p:sp>
      </p:grpSp>
      <p:sp>
        <p:nvSpPr>
          <p:cNvPr id="6" name="TextBox 6"/>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貳、文獻探討</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99440" y="1601470"/>
            <a:ext cx="17106052" cy="7226579"/>
          </a:xfrm>
          <a:prstGeom prst="rect">
            <a:avLst/>
          </a:prstGeom>
        </p:spPr>
        <p:txBody>
          <a:bodyPr lIns="0" tIns="0" rIns="0" bIns="0" rtlCol="0" anchor="t">
            <a:spAutoFit/>
          </a:bodyPr>
          <a:lstStyle/>
          <a:p>
            <a:pPr algn="l">
              <a:lnSpc>
                <a:spcPts val="5875"/>
              </a:lnSpc>
            </a:pPr>
            <a:r>
              <a:rPr lang="en-US" sz="3600" b="1" spc="-36">
                <a:solidFill>
                  <a:srgbClr val="000000"/>
                </a:solidFill>
                <a:latin typeface="Arimo Bold"/>
                <a:ea typeface="Arimo Bold"/>
                <a:cs typeface="Arimo Bold"/>
                <a:sym typeface="Arimo Bold"/>
              </a:rPr>
              <a:t>一、聾教師的教學優勢</a:t>
            </a:r>
          </a:p>
          <a:p>
            <a:pPr algn="l">
              <a:lnSpc>
                <a:spcPts val="5875"/>
              </a:lnSpc>
            </a:pPr>
            <a:r>
              <a:rPr lang="en-US" sz="3600" b="1">
                <a:solidFill>
                  <a:srgbClr val="000000"/>
                </a:solidFill>
                <a:latin typeface="Arimo Bold"/>
                <a:ea typeface="Arimo Bold"/>
                <a:cs typeface="Arimo Bold"/>
                <a:sym typeface="Arimo Bold"/>
              </a:rPr>
              <a:t>1.視覺教學法（Visual Pedagogy）：</a:t>
            </a:r>
          </a:p>
          <a:p>
            <a:pPr algn="l">
              <a:lnSpc>
                <a:spcPts val="5875"/>
              </a:lnSpc>
            </a:pPr>
            <a:r>
              <a:rPr lang="en-US" sz="3600">
                <a:solidFill>
                  <a:srgbClr val="000000"/>
                </a:solidFill>
                <a:latin typeface="Arimo"/>
                <a:ea typeface="Arimo"/>
                <a:cs typeface="Arimo"/>
                <a:sym typeface="Arimo"/>
              </a:rPr>
              <a:t>          透過視覺化方式促進學生理解（Humphries et al., 2014）</a:t>
            </a:r>
          </a:p>
          <a:p>
            <a:pPr algn="l">
              <a:lnSpc>
                <a:spcPts val="5875"/>
              </a:lnSpc>
            </a:pPr>
            <a:r>
              <a:rPr lang="en-US" sz="3600" b="1">
                <a:solidFill>
                  <a:srgbClr val="000000"/>
                </a:solidFill>
                <a:latin typeface="Arimo Bold"/>
                <a:ea typeface="Arimo Bold"/>
                <a:cs typeface="Arimo Bold"/>
                <a:sym typeface="Arimo Bold"/>
              </a:rPr>
              <a:t>2.全語言法(綜合溝通方法)（Total Communication Approach）：</a:t>
            </a:r>
          </a:p>
          <a:p>
            <a:pPr algn="l">
              <a:lnSpc>
                <a:spcPts val="5875"/>
              </a:lnSpc>
            </a:pPr>
            <a:r>
              <a:rPr lang="en-US" sz="3600">
                <a:solidFill>
                  <a:srgbClr val="000000"/>
                </a:solidFill>
                <a:latin typeface="Arimo"/>
                <a:ea typeface="Arimo"/>
                <a:cs typeface="Arimo"/>
                <a:sym typeface="Arimo"/>
              </a:rPr>
              <a:t>          整合多種溝通方式，提升學習成效。</a:t>
            </a:r>
          </a:p>
          <a:p>
            <a:pPr algn="l">
              <a:lnSpc>
                <a:spcPts val="5875"/>
              </a:lnSpc>
            </a:pPr>
            <a:r>
              <a:rPr lang="en-US" sz="3600" b="1">
                <a:solidFill>
                  <a:srgbClr val="000000"/>
                </a:solidFill>
                <a:latin typeface="Arimo Bold"/>
                <a:ea typeface="Arimo Bold"/>
                <a:cs typeface="Arimo Bold"/>
                <a:sym typeface="Arimo Bold"/>
              </a:rPr>
              <a:t>3.研究顯示：</a:t>
            </a:r>
          </a:p>
          <a:p>
            <a:pPr marL="1337310" lvl="2" indent="-445770" algn="l">
              <a:lnSpc>
                <a:spcPts val="5875"/>
              </a:lnSpc>
              <a:buFont typeface="Arial"/>
              <a:buChar char="⚬"/>
            </a:pPr>
            <a:r>
              <a:rPr lang="en-US" sz="3600">
                <a:solidFill>
                  <a:srgbClr val="000000"/>
                </a:solidFill>
                <a:latin typeface="Arimo"/>
                <a:ea typeface="Arimo"/>
                <a:cs typeface="Arimo"/>
                <a:sym typeface="Arimo"/>
              </a:rPr>
              <a:t>提升聾學生的</a:t>
            </a:r>
            <a:r>
              <a:rPr lang="en-US" sz="3600" b="1">
                <a:solidFill>
                  <a:srgbClr val="000000"/>
                </a:solidFill>
                <a:latin typeface="Arimo Bold"/>
                <a:ea typeface="Arimo Bold"/>
                <a:cs typeface="Arimo Bold"/>
                <a:sym typeface="Arimo Bold"/>
              </a:rPr>
              <a:t>學習動機</a:t>
            </a:r>
            <a:r>
              <a:rPr lang="en-US" sz="3600">
                <a:solidFill>
                  <a:srgbClr val="000000"/>
                </a:solidFill>
                <a:latin typeface="Arimo"/>
                <a:ea typeface="Arimo"/>
                <a:cs typeface="Arimo"/>
                <a:sym typeface="Arimo"/>
              </a:rPr>
              <a:t>與</a:t>
            </a:r>
            <a:r>
              <a:rPr lang="en-US" sz="3600" b="1">
                <a:solidFill>
                  <a:srgbClr val="000000"/>
                </a:solidFill>
                <a:latin typeface="Arimo Bold"/>
                <a:ea typeface="Arimo Bold"/>
                <a:cs typeface="Arimo Bold"/>
                <a:sym typeface="Arimo Bold"/>
              </a:rPr>
              <a:t>學業成就</a:t>
            </a:r>
            <a:r>
              <a:rPr lang="en-US" sz="3600">
                <a:solidFill>
                  <a:srgbClr val="000000"/>
                </a:solidFill>
                <a:latin typeface="Arimo"/>
                <a:ea typeface="Arimo"/>
                <a:cs typeface="Arimo"/>
                <a:sym typeface="Arimo"/>
              </a:rPr>
              <a:t>（Mayer &amp; Leigh, 2010）</a:t>
            </a:r>
          </a:p>
          <a:p>
            <a:pPr marL="1337310" lvl="2" indent="-445770" algn="l">
              <a:lnSpc>
                <a:spcPts val="5875"/>
              </a:lnSpc>
              <a:buFont typeface="Arial"/>
              <a:buChar char="⚬"/>
            </a:pPr>
            <a:r>
              <a:rPr lang="en-US" sz="3600">
                <a:solidFill>
                  <a:srgbClr val="000000"/>
                </a:solidFill>
                <a:latin typeface="Arimo"/>
                <a:ea typeface="Arimo"/>
                <a:cs typeface="Arimo"/>
                <a:sym typeface="Arimo"/>
              </a:rPr>
              <a:t>雙語雙文化（Bi-Bi）教學模式，強化語言與文化認同（Grosjean, 2010）</a:t>
            </a:r>
          </a:p>
          <a:p>
            <a:pPr marL="1337310" lvl="2" indent="-445770" algn="l">
              <a:lnSpc>
                <a:spcPts val="5875"/>
              </a:lnSpc>
              <a:buFont typeface="Arial"/>
              <a:buChar char="⚬"/>
            </a:pPr>
            <a:r>
              <a:rPr lang="en-US" sz="3600">
                <a:solidFill>
                  <a:srgbClr val="000000"/>
                </a:solidFill>
                <a:latin typeface="Arimo"/>
                <a:ea typeface="Arimo"/>
                <a:cs typeface="Arimo"/>
                <a:sym typeface="Arimo"/>
              </a:rPr>
              <a:t>提高學生的</a:t>
            </a:r>
            <a:r>
              <a:rPr lang="en-US" sz="3600" b="1">
                <a:solidFill>
                  <a:srgbClr val="000000"/>
                </a:solidFill>
                <a:latin typeface="Arimo Bold"/>
                <a:ea typeface="Arimo Bold"/>
                <a:cs typeface="Arimo Bold"/>
                <a:sym typeface="Arimo Bold"/>
              </a:rPr>
              <a:t>手語表達能力</a:t>
            </a:r>
            <a:r>
              <a:rPr lang="en-US" sz="3600">
                <a:solidFill>
                  <a:srgbClr val="000000"/>
                </a:solidFill>
                <a:latin typeface="Arimo"/>
                <a:ea typeface="Arimo"/>
                <a:cs typeface="Arimo"/>
                <a:sym typeface="Arimo"/>
              </a:rPr>
              <a:t>與</a:t>
            </a:r>
            <a:r>
              <a:rPr lang="en-US" sz="3600" b="1">
                <a:solidFill>
                  <a:srgbClr val="000000"/>
                </a:solidFill>
                <a:latin typeface="Arimo Bold"/>
                <a:ea typeface="Arimo Bold"/>
                <a:cs typeface="Arimo Bold"/>
                <a:sym typeface="Arimo Bold"/>
              </a:rPr>
              <a:t>閱讀理解能力</a:t>
            </a:r>
            <a:r>
              <a:rPr lang="en-US" sz="3600">
                <a:solidFill>
                  <a:srgbClr val="000000"/>
                </a:solidFill>
                <a:latin typeface="Arimo"/>
                <a:ea typeface="Arimo"/>
                <a:cs typeface="Arimo"/>
                <a:sym typeface="Arimo"/>
              </a:rPr>
              <a:t>（Marschark &amp; Spencer, 2009）</a:t>
            </a:r>
          </a:p>
          <a:p>
            <a:pPr marL="1337310" lvl="2" indent="-445770" algn="l">
              <a:lnSpc>
                <a:spcPts val="3110"/>
              </a:lnSpc>
            </a:pPr>
            <a:endParaRPr lang="en-US" sz="3600">
              <a:solidFill>
                <a:srgbClr val="000000"/>
              </a:solidFill>
              <a:latin typeface="Arimo"/>
              <a:ea typeface="Arimo"/>
              <a:cs typeface="Arimo"/>
              <a:sym typeface="Arimo"/>
            </a:endParaRPr>
          </a:p>
        </p:txBody>
      </p:sp>
      <p:sp>
        <p:nvSpPr>
          <p:cNvPr id="3" name="TextBox 3"/>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貳、文獻探討</a:t>
            </a:r>
          </a:p>
        </p:txBody>
      </p:sp>
      <p:grpSp>
        <p:nvGrpSpPr>
          <p:cNvPr id="4" name="Group 4"/>
          <p:cNvGrpSpPr/>
          <p:nvPr/>
        </p:nvGrpSpPr>
        <p:grpSpPr>
          <a:xfrm>
            <a:off x="1370661" y="744363"/>
            <a:ext cx="15546676" cy="794698"/>
            <a:chOff x="0" y="0"/>
            <a:chExt cx="20728902" cy="1059598"/>
          </a:xfrm>
        </p:grpSpPr>
        <p:sp>
          <p:nvSpPr>
            <p:cNvPr id="5" name="Freeform 5"/>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6" name="TextBox 6"/>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四、聾教師的專業角色與教學特質</a:t>
              </a:r>
            </a:p>
          </p:txBody>
        </p:sp>
      </p:gr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參、研究方法</a:t>
            </a:r>
          </a:p>
        </p:txBody>
      </p:sp>
      <p:grpSp>
        <p:nvGrpSpPr>
          <p:cNvPr id="3" name="Group 3"/>
          <p:cNvGrpSpPr/>
          <p:nvPr/>
        </p:nvGrpSpPr>
        <p:grpSpPr>
          <a:xfrm rot="-10800000">
            <a:off x="7410294" y="928408"/>
            <a:ext cx="5819422" cy="1036766"/>
            <a:chOff x="0" y="0"/>
            <a:chExt cx="7759230" cy="1382354"/>
          </a:xfrm>
        </p:grpSpPr>
        <p:sp>
          <p:nvSpPr>
            <p:cNvPr id="4" name="Freeform 4"/>
            <p:cNvSpPr/>
            <p:nvPr/>
          </p:nvSpPr>
          <p:spPr>
            <a:xfrm>
              <a:off x="19050" y="19050"/>
              <a:ext cx="7721219" cy="1344168"/>
            </a:xfrm>
            <a:custGeom>
              <a:avLst/>
              <a:gdLst/>
              <a:ahLst/>
              <a:cxnLst/>
              <a:rect l="l" t="t" r="r" b="b"/>
              <a:pathLst>
                <a:path w="7721219" h="1344168">
                  <a:moveTo>
                    <a:pt x="0" y="0"/>
                  </a:moveTo>
                  <a:lnTo>
                    <a:pt x="7033387" y="0"/>
                  </a:lnTo>
                  <a:lnTo>
                    <a:pt x="7721219" y="672084"/>
                  </a:lnTo>
                  <a:lnTo>
                    <a:pt x="7033387" y="1344168"/>
                  </a:lnTo>
                  <a:lnTo>
                    <a:pt x="0" y="1344168"/>
                  </a:lnTo>
                  <a:close/>
                </a:path>
              </a:pathLst>
            </a:custGeom>
            <a:solidFill>
              <a:srgbClr val="156082"/>
            </a:solidFill>
          </p:spPr>
          <p:txBody>
            <a:bodyPr/>
            <a:lstStyle/>
            <a:p>
              <a:endParaRPr lang="zh-TW" altLang="en-US"/>
            </a:p>
          </p:txBody>
        </p:sp>
        <p:sp>
          <p:nvSpPr>
            <p:cNvPr id="5" name="Freeform 5"/>
            <p:cNvSpPr/>
            <p:nvPr/>
          </p:nvSpPr>
          <p:spPr>
            <a:xfrm>
              <a:off x="0" y="0"/>
              <a:ext cx="7759319" cy="1382268"/>
            </a:xfrm>
            <a:custGeom>
              <a:avLst/>
              <a:gdLst/>
              <a:ahLst/>
              <a:cxnLst/>
              <a:rect l="l" t="t" r="r" b="b"/>
              <a:pathLst>
                <a:path w="7759319" h="1382268">
                  <a:moveTo>
                    <a:pt x="19050" y="0"/>
                  </a:moveTo>
                  <a:lnTo>
                    <a:pt x="7052437" y="0"/>
                  </a:lnTo>
                  <a:cubicBezTo>
                    <a:pt x="7057390" y="0"/>
                    <a:pt x="7062216" y="1905"/>
                    <a:pt x="7065772" y="5461"/>
                  </a:cubicBezTo>
                  <a:lnTo>
                    <a:pt x="7753604" y="677545"/>
                  </a:lnTo>
                  <a:cubicBezTo>
                    <a:pt x="7757287" y="681101"/>
                    <a:pt x="7759319" y="686054"/>
                    <a:pt x="7759319" y="691134"/>
                  </a:cubicBezTo>
                  <a:cubicBezTo>
                    <a:pt x="7759319" y="696214"/>
                    <a:pt x="7757287" y="701167"/>
                    <a:pt x="7753604" y="704723"/>
                  </a:cubicBezTo>
                  <a:lnTo>
                    <a:pt x="7065772" y="1376807"/>
                  </a:lnTo>
                  <a:cubicBezTo>
                    <a:pt x="7062216" y="1380236"/>
                    <a:pt x="7057390" y="1382268"/>
                    <a:pt x="7052437" y="1382268"/>
                  </a:cubicBezTo>
                  <a:lnTo>
                    <a:pt x="19050" y="1382268"/>
                  </a:lnTo>
                  <a:cubicBezTo>
                    <a:pt x="8509" y="1382268"/>
                    <a:pt x="0" y="1373759"/>
                    <a:pt x="0" y="1363218"/>
                  </a:cubicBezTo>
                  <a:lnTo>
                    <a:pt x="0" y="19050"/>
                  </a:lnTo>
                  <a:cubicBezTo>
                    <a:pt x="0" y="8509"/>
                    <a:pt x="8509" y="0"/>
                    <a:pt x="19050" y="0"/>
                  </a:cubicBezTo>
                  <a:moveTo>
                    <a:pt x="19050" y="38100"/>
                  </a:moveTo>
                  <a:lnTo>
                    <a:pt x="19050" y="19050"/>
                  </a:lnTo>
                  <a:lnTo>
                    <a:pt x="38100" y="19050"/>
                  </a:lnTo>
                  <a:lnTo>
                    <a:pt x="38100" y="1363345"/>
                  </a:lnTo>
                  <a:lnTo>
                    <a:pt x="19050" y="1363345"/>
                  </a:lnTo>
                  <a:lnTo>
                    <a:pt x="19050" y="1344295"/>
                  </a:lnTo>
                  <a:lnTo>
                    <a:pt x="7052437" y="1344295"/>
                  </a:lnTo>
                  <a:lnTo>
                    <a:pt x="7052437" y="1363345"/>
                  </a:lnTo>
                  <a:lnTo>
                    <a:pt x="7039102" y="1349756"/>
                  </a:lnTo>
                  <a:lnTo>
                    <a:pt x="7726934" y="677672"/>
                  </a:lnTo>
                  <a:lnTo>
                    <a:pt x="7740269" y="691261"/>
                  </a:lnTo>
                  <a:lnTo>
                    <a:pt x="7726934" y="704850"/>
                  </a:lnTo>
                  <a:lnTo>
                    <a:pt x="7039102" y="32639"/>
                  </a:lnTo>
                  <a:lnTo>
                    <a:pt x="7052437" y="19050"/>
                  </a:lnTo>
                  <a:lnTo>
                    <a:pt x="7052437" y="38100"/>
                  </a:lnTo>
                  <a:lnTo>
                    <a:pt x="19050" y="38100"/>
                  </a:ln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6" name="Group 6"/>
          <p:cNvGrpSpPr/>
          <p:nvPr/>
        </p:nvGrpSpPr>
        <p:grpSpPr>
          <a:xfrm>
            <a:off x="7662342" y="928408"/>
            <a:ext cx="5567374" cy="1036765"/>
            <a:chOff x="0" y="0"/>
            <a:chExt cx="7423166" cy="1382354"/>
          </a:xfrm>
        </p:grpSpPr>
        <p:sp>
          <p:nvSpPr>
            <p:cNvPr id="7" name="Freeform 7"/>
            <p:cNvSpPr/>
            <p:nvPr/>
          </p:nvSpPr>
          <p:spPr>
            <a:xfrm>
              <a:off x="0" y="0"/>
              <a:ext cx="7423166" cy="1382354"/>
            </a:xfrm>
            <a:custGeom>
              <a:avLst/>
              <a:gdLst/>
              <a:ahLst/>
              <a:cxnLst/>
              <a:rect l="l" t="t" r="r" b="b"/>
              <a:pathLst>
                <a:path w="7423166" h="1382354">
                  <a:moveTo>
                    <a:pt x="0" y="0"/>
                  </a:moveTo>
                  <a:lnTo>
                    <a:pt x="7423166" y="0"/>
                  </a:lnTo>
                  <a:lnTo>
                    <a:pt x="7423166" y="1382354"/>
                  </a:lnTo>
                  <a:lnTo>
                    <a:pt x="0" y="1382354"/>
                  </a:lnTo>
                  <a:close/>
                </a:path>
              </a:pathLst>
            </a:custGeom>
            <a:solidFill>
              <a:srgbClr val="000000">
                <a:alpha val="0"/>
              </a:srgbClr>
            </a:solidFill>
          </p:spPr>
          <p:txBody>
            <a:bodyPr/>
            <a:lstStyle/>
            <a:p>
              <a:endParaRPr lang="zh-TW" altLang="en-US"/>
            </a:p>
          </p:txBody>
        </p:sp>
        <p:sp>
          <p:nvSpPr>
            <p:cNvPr id="8" name="TextBox 8"/>
            <p:cNvSpPr txBox="1"/>
            <p:nvPr/>
          </p:nvSpPr>
          <p:spPr>
            <a:xfrm>
              <a:off x="0" y="57150"/>
              <a:ext cx="7423166" cy="1325204"/>
            </a:xfrm>
            <a:prstGeom prst="rect">
              <a:avLst/>
            </a:prstGeom>
          </p:spPr>
          <p:txBody>
            <a:bodyPr lIns="0" tIns="0" rIns="0" bIns="0" rtlCol="0" anchor="ctr"/>
            <a:lstStyle/>
            <a:p>
              <a:pPr algn="ctr">
                <a:lnSpc>
                  <a:spcPts val="4374"/>
                </a:lnSpc>
              </a:pPr>
              <a:r>
                <a:rPr lang="en-US" sz="4050">
                  <a:solidFill>
                    <a:srgbClr val="FFFFFF"/>
                  </a:solidFill>
                  <a:latin typeface="Aptos"/>
                  <a:ea typeface="Aptos"/>
                  <a:cs typeface="Aptos"/>
                  <a:sym typeface="Aptos"/>
                </a:rPr>
                <a:t>確立研究主題與目的</a:t>
              </a:r>
            </a:p>
          </p:txBody>
        </p:sp>
      </p:grpSp>
      <p:grpSp>
        <p:nvGrpSpPr>
          <p:cNvPr id="9" name="Group 9"/>
          <p:cNvGrpSpPr/>
          <p:nvPr/>
        </p:nvGrpSpPr>
        <p:grpSpPr>
          <a:xfrm>
            <a:off x="7020525" y="923408"/>
            <a:ext cx="1036766" cy="1036766"/>
            <a:chOff x="0" y="0"/>
            <a:chExt cx="1382354" cy="1382354"/>
          </a:xfrm>
        </p:grpSpPr>
        <p:sp>
          <p:nvSpPr>
            <p:cNvPr id="10" name="Freeform 10"/>
            <p:cNvSpPr/>
            <p:nvPr/>
          </p:nvSpPr>
          <p:spPr>
            <a:xfrm>
              <a:off x="19050" y="19050"/>
              <a:ext cx="1344168" cy="1344168"/>
            </a:xfrm>
            <a:custGeom>
              <a:avLst/>
              <a:gdLst/>
              <a:ahLst/>
              <a:cxnLst/>
              <a:rect l="l" t="t" r="r" b="b"/>
              <a:pathLst>
                <a:path w="1344168" h="1344168">
                  <a:moveTo>
                    <a:pt x="0" y="672084"/>
                  </a:moveTo>
                  <a:cubicBezTo>
                    <a:pt x="0" y="300863"/>
                    <a:pt x="300863" y="0"/>
                    <a:pt x="672084" y="0"/>
                  </a:cubicBezTo>
                  <a:cubicBezTo>
                    <a:pt x="1043305" y="0"/>
                    <a:pt x="1344168" y="300863"/>
                    <a:pt x="1344168" y="672084"/>
                  </a:cubicBezTo>
                  <a:cubicBezTo>
                    <a:pt x="1344168" y="1043305"/>
                    <a:pt x="1043305" y="1344168"/>
                    <a:pt x="672084" y="1344168"/>
                  </a:cubicBezTo>
                  <a:cubicBezTo>
                    <a:pt x="300863" y="1344168"/>
                    <a:pt x="0" y="1043305"/>
                    <a:pt x="0" y="672084"/>
                  </a:cubicBezTo>
                  <a:close/>
                </a:path>
              </a:pathLst>
            </a:custGeom>
            <a:solidFill>
              <a:srgbClr val="BCC5CD"/>
            </a:solidFill>
          </p:spPr>
          <p:txBody>
            <a:bodyPr/>
            <a:lstStyle/>
            <a:p>
              <a:endParaRPr lang="zh-TW" altLang="en-US"/>
            </a:p>
          </p:txBody>
        </p:sp>
        <p:sp>
          <p:nvSpPr>
            <p:cNvPr id="11" name="Freeform 11"/>
            <p:cNvSpPr/>
            <p:nvPr/>
          </p:nvSpPr>
          <p:spPr>
            <a:xfrm>
              <a:off x="0" y="0"/>
              <a:ext cx="1382268" cy="1382395"/>
            </a:xfrm>
            <a:custGeom>
              <a:avLst/>
              <a:gdLst/>
              <a:ahLst/>
              <a:cxnLst/>
              <a:rect l="l" t="t" r="r" b="b"/>
              <a:pathLst>
                <a:path w="1382268" h="1382395">
                  <a:moveTo>
                    <a:pt x="0" y="691134"/>
                  </a:moveTo>
                  <a:cubicBezTo>
                    <a:pt x="0" y="309499"/>
                    <a:pt x="309499" y="0"/>
                    <a:pt x="691134" y="0"/>
                  </a:cubicBezTo>
                  <a:lnTo>
                    <a:pt x="691134" y="19050"/>
                  </a:lnTo>
                  <a:lnTo>
                    <a:pt x="691134" y="0"/>
                  </a:lnTo>
                  <a:cubicBezTo>
                    <a:pt x="1072896" y="0"/>
                    <a:pt x="1382268" y="309499"/>
                    <a:pt x="1382268" y="691134"/>
                  </a:cubicBezTo>
                  <a:lnTo>
                    <a:pt x="1363218" y="691134"/>
                  </a:lnTo>
                  <a:lnTo>
                    <a:pt x="1382268" y="691134"/>
                  </a:lnTo>
                  <a:cubicBezTo>
                    <a:pt x="1382268" y="1072896"/>
                    <a:pt x="1072769" y="1382268"/>
                    <a:pt x="691134" y="1382268"/>
                  </a:cubicBezTo>
                  <a:lnTo>
                    <a:pt x="691134" y="1363218"/>
                  </a:lnTo>
                  <a:lnTo>
                    <a:pt x="691134" y="1382268"/>
                  </a:lnTo>
                  <a:cubicBezTo>
                    <a:pt x="309499" y="1382395"/>
                    <a:pt x="0" y="1072896"/>
                    <a:pt x="0" y="691134"/>
                  </a:cubicBezTo>
                  <a:lnTo>
                    <a:pt x="19050" y="691134"/>
                  </a:lnTo>
                  <a:lnTo>
                    <a:pt x="38100" y="691134"/>
                  </a:lnTo>
                  <a:lnTo>
                    <a:pt x="19050" y="691134"/>
                  </a:lnTo>
                  <a:lnTo>
                    <a:pt x="0" y="691134"/>
                  </a:lnTo>
                  <a:moveTo>
                    <a:pt x="38100" y="691134"/>
                  </a:moveTo>
                  <a:cubicBezTo>
                    <a:pt x="38100" y="701675"/>
                    <a:pt x="29591" y="710184"/>
                    <a:pt x="19050" y="710184"/>
                  </a:cubicBezTo>
                  <a:cubicBezTo>
                    <a:pt x="8509" y="710184"/>
                    <a:pt x="0" y="701675"/>
                    <a:pt x="0" y="691134"/>
                  </a:cubicBezTo>
                  <a:cubicBezTo>
                    <a:pt x="0" y="680593"/>
                    <a:pt x="8509" y="672084"/>
                    <a:pt x="19050" y="672084"/>
                  </a:cubicBezTo>
                  <a:cubicBezTo>
                    <a:pt x="29591" y="672084"/>
                    <a:pt x="38100" y="680593"/>
                    <a:pt x="38100" y="691134"/>
                  </a:cubicBezTo>
                  <a:cubicBezTo>
                    <a:pt x="38100" y="1051814"/>
                    <a:pt x="330454" y="1344168"/>
                    <a:pt x="691134" y="1344168"/>
                  </a:cubicBezTo>
                  <a:cubicBezTo>
                    <a:pt x="1051814" y="1344168"/>
                    <a:pt x="1344168" y="1051814"/>
                    <a:pt x="1344168" y="691134"/>
                  </a:cubicBezTo>
                  <a:cubicBezTo>
                    <a:pt x="1344168" y="330454"/>
                    <a:pt x="1051814" y="38100"/>
                    <a:pt x="691134" y="38100"/>
                  </a:cubicBezTo>
                  <a:lnTo>
                    <a:pt x="691134" y="19050"/>
                  </a:lnTo>
                  <a:lnTo>
                    <a:pt x="691134" y="38100"/>
                  </a:lnTo>
                  <a:cubicBezTo>
                    <a:pt x="330454" y="38100"/>
                    <a:pt x="38100" y="330454"/>
                    <a:pt x="38100" y="691134"/>
                  </a:cubicBez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12" name="Group 12"/>
          <p:cNvGrpSpPr/>
          <p:nvPr/>
        </p:nvGrpSpPr>
        <p:grpSpPr>
          <a:xfrm rot="-10800000">
            <a:off x="7410294" y="2237553"/>
            <a:ext cx="5819422" cy="1036766"/>
            <a:chOff x="0" y="0"/>
            <a:chExt cx="7759230" cy="1382354"/>
          </a:xfrm>
        </p:grpSpPr>
        <p:sp>
          <p:nvSpPr>
            <p:cNvPr id="13" name="Freeform 13"/>
            <p:cNvSpPr/>
            <p:nvPr/>
          </p:nvSpPr>
          <p:spPr>
            <a:xfrm>
              <a:off x="19050" y="19050"/>
              <a:ext cx="7721219" cy="1344168"/>
            </a:xfrm>
            <a:custGeom>
              <a:avLst/>
              <a:gdLst/>
              <a:ahLst/>
              <a:cxnLst/>
              <a:rect l="l" t="t" r="r" b="b"/>
              <a:pathLst>
                <a:path w="7721219" h="1344168">
                  <a:moveTo>
                    <a:pt x="0" y="0"/>
                  </a:moveTo>
                  <a:lnTo>
                    <a:pt x="7033387" y="0"/>
                  </a:lnTo>
                  <a:lnTo>
                    <a:pt x="7721219" y="672084"/>
                  </a:lnTo>
                  <a:lnTo>
                    <a:pt x="7033387" y="1344168"/>
                  </a:lnTo>
                  <a:lnTo>
                    <a:pt x="0" y="1344168"/>
                  </a:lnTo>
                  <a:close/>
                </a:path>
              </a:pathLst>
            </a:custGeom>
            <a:solidFill>
              <a:srgbClr val="156082"/>
            </a:solidFill>
          </p:spPr>
          <p:txBody>
            <a:bodyPr/>
            <a:lstStyle/>
            <a:p>
              <a:endParaRPr lang="zh-TW" altLang="en-US"/>
            </a:p>
          </p:txBody>
        </p:sp>
        <p:sp>
          <p:nvSpPr>
            <p:cNvPr id="14" name="Freeform 14"/>
            <p:cNvSpPr/>
            <p:nvPr/>
          </p:nvSpPr>
          <p:spPr>
            <a:xfrm>
              <a:off x="0" y="0"/>
              <a:ext cx="7759319" cy="1382268"/>
            </a:xfrm>
            <a:custGeom>
              <a:avLst/>
              <a:gdLst/>
              <a:ahLst/>
              <a:cxnLst/>
              <a:rect l="l" t="t" r="r" b="b"/>
              <a:pathLst>
                <a:path w="7759319" h="1382268">
                  <a:moveTo>
                    <a:pt x="19050" y="0"/>
                  </a:moveTo>
                  <a:lnTo>
                    <a:pt x="7052437" y="0"/>
                  </a:lnTo>
                  <a:cubicBezTo>
                    <a:pt x="7057390" y="0"/>
                    <a:pt x="7062216" y="1905"/>
                    <a:pt x="7065772" y="5461"/>
                  </a:cubicBezTo>
                  <a:lnTo>
                    <a:pt x="7753604" y="677545"/>
                  </a:lnTo>
                  <a:cubicBezTo>
                    <a:pt x="7757287" y="681101"/>
                    <a:pt x="7759319" y="686054"/>
                    <a:pt x="7759319" y="691134"/>
                  </a:cubicBezTo>
                  <a:cubicBezTo>
                    <a:pt x="7759319" y="696214"/>
                    <a:pt x="7757287" y="701167"/>
                    <a:pt x="7753604" y="704723"/>
                  </a:cubicBezTo>
                  <a:lnTo>
                    <a:pt x="7065772" y="1376807"/>
                  </a:lnTo>
                  <a:cubicBezTo>
                    <a:pt x="7062216" y="1380236"/>
                    <a:pt x="7057390" y="1382268"/>
                    <a:pt x="7052437" y="1382268"/>
                  </a:cubicBezTo>
                  <a:lnTo>
                    <a:pt x="19050" y="1382268"/>
                  </a:lnTo>
                  <a:cubicBezTo>
                    <a:pt x="8509" y="1382268"/>
                    <a:pt x="0" y="1373759"/>
                    <a:pt x="0" y="1363218"/>
                  </a:cubicBezTo>
                  <a:lnTo>
                    <a:pt x="0" y="19050"/>
                  </a:lnTo>
                  <a:cubicBezTo>
                    <a:pt x="0" y="8509"/>
                    <a:pt x="8509" y="0"/>
                    <a:pt x="19050" y="0"/>
                  </a:cubicBezTo>
                  <a:moveTo>
                    <a:pt x="19050" y="38100"/>
                  </a:moveTo>
                  <a:lnTo>
                    <a:pt x="19050" y="19050"/>
                  </a:lnTo>
                  <a:lnTo>
                    <a:pt x="38100" y="19050"/>
                  </a:lnTo>
                  <a:lnTo>
                    <a:pt x="38100" y="1363345"/>
                  </a:lnTo>
                  <a:lnTo>
                    <a:pt x="19050" y="1363345"/>
                  </a:lnTo>
                  <a:lnTo>
                    <a:pt x="19050" y="1344295"/>
                  </a:lnTo>
                  <a:lnTo>
                    <a:pt x="7052437" y="1344295"/>
                  </a:lnTo>
                  <a:lnTo>
                    <a:pt x="7052437" y="1363345"/>
                  </a:lnTo>
                  <a:lnTo>
                    <a:pt x="7039102" y="1349756"/>
                  </a:lnTo>
                  <a:lnTo>
                    <a:pt x="7726934" y="677672"/>
                  </a:lnTo>
                  <a:lnTo>
                    <a:pt x="7740269" y="691261"/>
                  </a:lnTo>
                  <a:lnTo>
                    <a:pt x="7726934" y="704850"/>
                  </a:lnTo>
                  <a:lnTo>
                    <a:pt x="7039102" y="32639"/>
                  </a:lnTo>
                  <a:lnTo>
                    <a:pt x="7052437" y="19050"/>
                  </a:lnTo>
                  <a:lnTo>
                    <a:pt x="7052437" y="38100"/>
                  </a:lnTo>
                  <a:lnTo>
                    <a:pt x="19050" y="38100"/>
                  </a:ln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15" name="Group 15"/>
          <p:cNvGrpSpPr/>
          <p:nvPr/>
        </p:nvGrpSpPr>
        <p:grpSpPr>
          <a:xfrm>
            <a:off x="7662342" y="2237553"/>
            <a:ext cx="5567374" cy="1036766"/>
            <a:chOff x="0" y="0"/>
            <a:chExt cx="7423166" cy="1382354"/>
          </a:xfrm>
        </p:grpSpPr>
        <p:sp>
          <p:nvSpPr>
            <p:cNvPr id="16" name="Freeform 16"/>
            <p:cNvSpPr/>
            <p:nvPr/>
          </p:nvSpPr>
          <p:spPr>
            <a:xfrm>
              <a:off x="0" y="0"/>
              <a:ext cx="7423166" cy="1382354"/>
            </a:xfrm>
            <a:custGeom>
              <a:avLst/>
              <a:gdLst/>
              <a:ahLst/>
              <a:cxnLst/>
              <a:rect l="l" t="t" r="r" b="b"/>
              <a:pathLst>
                <a:path w="7423166" h="1382354">
                  <a:moveTo>
                    <a:pt x="0" y="0"/>
                  </a:moveTo>
                  <a:lnTo>
                    <a:pt x="7423166" y="0"/>
                  </a:lnTo>
                  <a:lnTo>
                    <a:pt x="7423166" y="1382354"/>
                  </a:lnTo>
                  <a:lnTo>
                    <a:pt x="0" y="1382354"/>
                  </a:lnTo>
                  <a:close/>
                </a:path>
              </a:pathLst>
            </a:custGeom>
            <a:solidFill>
              <a:srgbClr val="000000">
                <a:alpha val="0"/>
              </a:srgbClr>
            </a:solidFill>
          </p:spPr>
          <p:txBody>
            <a:bodyPr/>
            <a:lstStyle/>
            <a:p>
              <a:endParaRPr lang="zh-TW" altLang="en-US"/>
            </a:p>
          </p:txBody>
        </p:sp>
        <p:sp>
          <p:nvSpPr>
            <p:cNvPr id="17" name="TextBox 17"/>
            <p:cNvSpPr txBox="1"/>
            <p:nvPr/>
          </p:nvSpPr>
          <p:spPr>
            <a:xfrm>
              <a:off x="0" y="57150"/>
              <a:ext cx="7423166" cy="1325204"/>
            </a:xfrm>
            <a:prstGeom prst="rect">
              <a:avLst/>
            </a:prstGeom>
          </p:spPr>
          <p:txBody>
            <a:bodyPr lIns="0" tIns="0" rIns="0" bIns="0" rtlCol="0" anchor="ctr"/>
            <a:lstStyle/>
            <a:p>
              <a:pPr algn="ctr">
                <a:lnSpc>
                  <a:spcPts val="4374"/>
                </a:lnSpc>
              </a:pPr>
              <a:r>
                <a:rPr lang="en-US" sz="4050">
                  <a:solidFill>
                    <a:srgbClr val="FFFFFF"/>
                  </a:solidFill>
                  <a:latin typeface="Aptos"/>
                  <a:ea typeface="Aptos"/>
                  <a:cs typeface="Aptos"/>
                  <a:sym typeface="Aptos"/>
                </a:rPr>
                <a:t>文獻回顧探討</a:t>
              </a:r>
            </a:p>
          </p:txBody>
        </p:sp>
      </p:grpSp>
      <p:grpSp>
        <p:nvGrpSpPr>
          <p:cNvPr id="18" name="Group 18"/>
          <p:cNvGrpSpPr/>
          <p:nvPr/>
        </p:nvGrpSpPr>
        <p:grpSpPr>
          <a:xfrm>
            <a:off x="7003638" y="2186750"/>
            <a:ext cx="1036766" cy="1036766"/>
            <a:chOff x="0" y="0"/>
            <a:chExt cx="1382354" cy="1382354"/>
          </a:xfrm>
        </p:grpSpPr>
        <p:sp>
          <p:nvSpPr>
            <p:cNvPr id="19" name="Freeform 19"/>
            <p:cNvSpPr/>
            <p:nvPr/>
          </p:nvSpPr>
          <p:spPr>
            <a:xfrm>
              <a:off x="19050" y="19050"/>
              <a:ext cx="1344168" cy="1344168"/>
            </a:xfrm>
            <a:custGeom>
              <a:avLst/>
              <a:gdLst/>
              <a:ahLst/>
              <a:cxnLst/>
              <a:rect l="l" t="t" r="r" b="b"/>
              <a:pathLst>
                <a:path w="1344168" h="1344168">
                  <a:moveTo>
                    <a:pt x="0" y="672084"/>
                  </a:moveTo>
                  <a:cubicBezTo>
                    <a:pt x="0" y="300863"/>
                    <a:pt x="300863" y="0"/>
                    <a:pt x="672084" y="0"/>
                  </a:cubicBezTo>
                  <a:cubicBezTo>
                    <a:pt x="1043305" y="0"/>
                    <a:pt x="1344168" y="300863"/>
                    <a:pt x="1344168" y="672084"/>
                  </a:cubicBezTo>
                  <a:cubicBezTo>
                    <a:pt x="1344168" y="1043305"/>
                    <a:pt x="1043305" y="1344168"/>
                    <a:pt x="672084" y="1344168"/>
                  </a:cubicBezTo>
                  <a:cubicBezTo>
                    <a:pt x="300863" y="1344168"/>
                    <a:pt x="0" y="1043305"/>
                    <a:pt x="0" y="672084"/>
                  </a:cubicBezTo>
                  <a:close/>
                </a:path>
              </a:pathLst>
            </a:custGeom>
            <a:solidFill>
              <a:srgbClr val="BCC5CD"/>
            </a:solidFill>
          </p:spPr>
          <p:txBody>
            <a:bodyPr/>
            <a:lstStyle/>
            <a:p>
              <a:endParaRPr lang="zh-TW" altLang="en-US"/>
            </a:p>
          </p:txBody>
        </p:sp>
        <p:sp>
          <p:nvSpPr>
            <p:cNvPr id="20" name="Freeform 20"/>
            <p:cNvSpPr/>
            <p:nvPr/>
          </p:nvSpPr>
          <p:spPr>
            <a:xfrm>
              <a:off x="0" y="0"/>
              <a:ext cx="1382268" cy="1382395"/>
            </a:xfrm>
            <a:custGeom>
              <a:avLst/>
              <a:gdLst/>
              <a:ahLst/>
              <a:cxnLst/>
              <a:rect l="l" t="t" r="r" b="b"/>
              <a:pathLst>
                <a:path w="1382268" h="1382395">
                  <a:moveTo>
                    <a:pt x="0" y="691134"/>
                  </a:moveTo>
                  <a:cubicBezTo>
                    <a:pt x="0" y="309499"/>
                    <a:pt x="309499" y="0"/>
                    <a:pt x="691134" y="0"/>
                  </a:cubicBezTo>
                  <a:lnTo>
                    <a:pt x="691134" y="19050"/>
                  </a:lnTo>
                  <a:lnTo>
                    <a:pt x="691134" y="0"/>
                  </a:lnTo>
                  <a:cubicBezTo>
                    <a:pt x="1072896" y="0"/>
                    <a:pt x="1382268" y="309499"/>
                    <a:pt x="1382268" y="691134"/>
                  </a:cubicBezTo>
                  <a:lnTo>
                    <a:pt x="1363218" y="691134"/>
                  </a:lnTo>
                  <a:lnTo>
                    <a:pt x="1382268" y="691134"/>
                  </a:lnTo>
                  <a:cubicBezTo>
                    <a:pt x="1382268" y="1072896"/>
                    <a:pt x="1072769" y="1382268"/>
                    <a:pt x="691134" y="1382268"/>
                  </a:cubicBezTo>
                  <a:lnTo>
                    <a:pt x="691134" y="1363218"/>
                  </a:lnTo>
                  <a:lnTo>
                    <a:pt x="691134" y="1382268"/>
                  </a:lnTo>
                  <a:cubicBezTo>
                    <a:pt x="309499" y="1382395"/>
                    <a:pt x="0" y="1072896"/>
                    <a:pt x="0" y="691134"/>
                  </a:cubicBezTo>
                  <a:lnTo>
                    <a:pt x="19050" y="691134"/>
                  </a:lnTo>
                  <a:lnTo>
                    <a:pt x="38100" y="691134"/>
                  </a:lnTo>
                  <a:lnTo>
                    <a:pt x="19050" y="691134"/>
                  </a:lnTo>
                  <a:lnTo>
                    <a:pt x="0" y="691134"/>
                  </a:lnTo>
                  <a:moveTo>
                    <a:pt x="38100" y="691134"/>
                  </a:moveTo>
                  <a:cubicBezTo>
                    <a:pt x="38100" y="701675"/>
                    <a:pt x="29591" y="710184"/>
                    <a:pt x="19050" y="710184"/>
                  </a:cubicBezTo>
                  <a:cubicBezTo>
                    <a:pt x="8509" y="710184"/>
                    <a:pt x="0" y="701675"/>
                    <a:pt x="0" y="691134"/>
                  </a:cubicBezTo>
                  <a:cubicBezTo>
                    <a:pt x="0" y="680593"/>
                    <a:pt x="8509" y="672084"/>
                    <a:pt x="19050" y="672084"/>
                  </a:cubicBezTo>
                  <a:cubicBezTo>
                    <a:pt x="29591" y="672084"/>
                    <a:pt x="38100" y="680593"/>
                    <a:pt x="38100" y="691134"/>
                  </a:cubicBezTo>
                  <a:cubicBezTo>
                    <a:pt x="38100" y="1051814"/>
                    <a:pt x="330454" y="1344168"/>
                    <a:pt x="691134" y="1344168"/>
                  </a:cubicBezTo>
                  <a:cubicBezTo>
                    <a:pt x="1051814" y="1344168"/>
                    <a:pt x="1344168" y="1051814"/>
                    <a:pt x="1344168" y="691134"/>
                  </a:cubicBezTo>
                  <a:cubicBezTo>
                    <a:pt x="1344168" y="330454"/>
                    <a:pt x="1051814" y="38100"/>
                    <a:pt x="691134" y="38100"/>
                  </a:cubicBezTo>
                  <a:lnTo>
                    <a:pt x="691134" y="19050"/>
                  </a:lnTo>
                  <a:lnTo>
                    <a:pt x="691134" y="38100"/>
                  </a:lnTo>
                  <a:cubicBezTo>
                    <a:pt x="330454" y="38100"/>
                    <a:pt x="38100" y="330454"/>
                    <a:pt x="38100" y="691134"/>
                  </a:cubicBez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21" name="Group 21"/>
          <p:cNvGrpSpPr/>
          <p:nvPr/>
        </p:nvGrpSpPr>
        <p:grpSpPr>
          <a:xfrm rot="-10800000">
            <a:off x="7410294" y="3546698"/>
            <a:ext cx="5819422" cy="1036766"/>
            <a:chOff x="0" y="0"/>
            <a:chExt cx="7759230" cy="1382354"/>
          </a:xfrm>
        </p:grpSpPr>
        <p:sp>
          <p:nvSpPr>
            <p:cNvPr id="22" name="Freeform 22"/>
            <p:cNvSpPr/>
            <p:nvPr/>
          </p:nvSpPr>
          <p:spPr>
            <a:xfrm>
              <a:off x="19050" y="19050"/>
              <a:ext cx="7721219" cy="1344168"/>
            </a:xfrm>
            <a:custGeom>
              <a:avLst/>
              <a:gdLst/>
              <a:ahLst/>
              <a:cxnLst/>
              <a:rect l="l" t="t" r="r" b="b"/>
              <a:pathLst>
                <a:path w="7721219" h="1344168">
                  <a:moveTo>
                    <a:pt x="0" y="0"/>
                  </a:moveTo>
                  <a:lnTo>
                    <a:pt x="7033387" y="0"/>
                  </a:lnTo>
                  <a:lnTo>
                    <a:pt x="7721219" y="672084"/>
                  </a:lnTo>
                  <a:lnTo>
                    <a:pt x="7033387" y="1344168"/>
                  </a:lnTo>
                  <a:lnTo>
                    <a:pt x="0" y="1344168"/>
                  </a:lnTo>
                  <a:close/>
                </a:path>
              </a:pathLst>
            </a:custGeom>
            <a:solidFill>
              <a:srgbClr val="156082"/>
            </a:solidFill>
          </p:spPr>
          <p:txBody>
            <a:bodyPr/>
            <a:lstStyle/>
            <a:p>
              <a:endParaRPr lang="zh-TW" altLang="en-US"/>
            </a:p>
          </p:txBody>
        </p:sp>
        <p:sp>
          <p:nvSpPr>
            <p:cNvPr id="23" name="Freeform 23"/>
            <p:cNvSpPr/>
            <p:nvPr/>
          </p:nvSpPr>
          <p:spPr>
            <a:xfrm>
              <a:off x="0" y="0"/>
              <a:ext cx="7759319" cy="1382268"/>
            </a:xfrm>
            <a:custGeom>
              <a:avLst/>
              <a:gdLst/>
              <a:ahLst/>
              <a:cxnLst/>
              <a:rect l="l" t="t" r="r" b="b"/>
              <a:pathLst>
                <a:path w="7759319" h="1382268">
                  <a:moveTo>
                    <a:pt x="19050" y="0"/>
                  </a:moveTo>
                  <a:lnTo>
                    <a:pt x="7052437" y="0"/>
                  </a:lnTo>
                  <a:cubicBezTo>
                    <a:pt x="7057390" y="0"/>
                    <a:pt x="7062216" y="1905"/>
                    <a:pt x="7065772" y="5461"/>
                  </a:cubicBezTo>
                  <a:lnTo>
                    <a:pt x="7753604" y="677545"/>
                  </a:lnTo>
                  <a:cubicBezTo>
                    <a:pt x="7757287" y="681101"/>
                    <a:pt x="7759319" y="686054"/>
                    <a:pt x="7759319" y="691134"/>
                  </a:cubicBezTo>
                  <a:cubicBezTo>
                    <a:pt x="7759319" y="696214"/>
                    <a:pt x="7757287" y="701167"/>
                    <a:pt x="7753604" y="704723"/>
                  </a:cubicBezTo>
                  <a:lnTo>
                    <a:pt x="7065772" y="1376807"/>
                  </a:lnTo>
                  <a:cubicBezTo>
                    <a:pt x="7062216" y="1380236"/>
                    <a:pt x="7057390" y="1382268"/>
                    <a:pt x="7052437" y="1382268"/>
                  </a:cubicBezTo>
                  <a:lnTo>
                    <a:pt x="19050" y="1382268"/>
                  </a:lnTo>
                  <a:cubicBezTo>
                    <a:pt x="8509" y="1382268"/>
                    <a:pt x="0" y="1373759"/>
                    <a:pt x="0" y="1363218"/>
                  </a:cubicBezTo>
                  <a:lnTo>
                    <a:pt x="0" y="19050"/>
                  </a:lnTo>
                  <a:cubicBezTo>
                    <a:pt x="0" y="8509"/>
                    <a:pt x="8509" y="0"/>
                    <a:pt x="19050" y="0"/>
                  </a:cubicBezTo>
                  <a:moveTo>
                    <a:pt x="19050" y="38100"/>
                  </a:moveTo>
                  <a:lnTo>
                    <a:pt x="19050" y="19050"/>
                  </a:lnTo>
                  <a:lnTo>
                    <a:pt x="38100" y="19050"/>
                  </a:lnTo>
                  <a:lnTo>
                    <a:pt x="38100" y="1363345"/>
                  </a:lnTo>
                  <a:lnTo>
                    <a:pt x="19050" y="1363345"/>
                  </a:lnTo>
                  <a:lnTo>
                    <a:pt x="19050" y="1344295"/>
                  </a:lnTo>
                  <a:lnTo>
                    <a:pt x="7052437" y="1344295"/>
                  </a:lnTo>
                  <a:lnTo>
                    <a:pt x="7052437" y="1363345"/>
                  </a:lnTo>
                  <a:lnTo>
                    <a:pt x="7039102" y="1349756"/>
                  </a:lnTo>
                  <a:lnTo>
                    <a:pt x="7726934" y="677672"/>
                  </a:lnTo>
                  <a:lnTo>
                    <a:pt x="7740269" y="691261"/>
                  </a:lnTo>
                  <a:lnTo>
                    <a:pt x="7726934" y="704850"/>
                  </a:lnTo>
                  <a:lnTo>
                    <a:pt x="7039102" y="32639"/>
                  </a:lnTo>
                  <a:lnTo>
                    <a:pt x="7052437" y="19050"/>
                  </a:lnTo>
                  <a:lnTo>
                    <a:pt x="7052437" y="38100"/>
                  </a:lnTo>
                  <a:lnTo>
                    <a:pt x="19050" y="38100"/>
                  </a:ln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24" name="Group 24"/>
          <p:cNvGrpSpPr/>
          <p:nvPr/>
        </p:nvGrpSpPr>
        <p:grpSpPr>
          <a:xfrm>
            <a:off x="7662342" y="3546698"/>
            <a:ext cx="5567374" cy="1036766"/>
            <a:chOff x="0" y="0"/>
            <a:chExt cx="7423166" cy="1382354"/>
          </a:xfrm>
        </p:grpSpPr>
        <p:sp>
          <p:nvSpPr>
            <p:cNvPr id="25" name="Freeform 25"/>
            <p:cNvSpPr/>
            <p:nvPr/>
          </p:nvSpPr>
          <p:spPr>
            <a:xfrm>
              <a:off x="0" y="0"/>
              <a:ext cx="7423166" cy="1382354"/>
            </a:xfrm>
            <a:custGeom>
              <a:avLst/>
              <a:gdLst/>
              <a:ahLst/>
              <a:cxnLst/>
              <a:rect l="l" t="t" r="r" b="b"/>
              <a:pathLst>
                <a:path w="7423166" h="1382354">
                  <a:moveTo>
                    <a:pt x="0" y="0"/>
                  </a:moveTo>
                  <a:lnTo>
                    <a:pt x="7423166" y="0"/>
                  </a:lnTo>
                  <a:lnTo>
                    <a:pt x="7423166" y="1382354"/>
                  </a:lnTo>
                  <a:lnTo>
                    <a:pt x="0" y="1382354"/>
                  </a:lnTo>
                  <a:close/>
                </a:path>
              </a:pathLst>
            </a:custGeom>
            <a:solidFill>
              <a:srgbClr val="000000">
                <a:alpha val="0"/>
              </a:srgbClr>
            </a:solidFill>
          </p:spPr>
          <p:txBody>
            <a:bodyPr/>
            <a:lstStyle/>
            <a:p>
              <a:endParaRPr lang="zh-TW" altLang="en-US"/>
            </a:p>
          </p:txBody>
        </p:sp>
        <p:sp>
          <p:nvSpPr>
            <p:cNvPr id="26" name="TextBox 26"/>
            <p:cNvSpPr txBox="1"/>
            <p:nvPr/>
          </p:nvSpPr>
          <p:spPr>
            <a:xfrm>
              <a:off x="0" y="57150"/>
              <a:ext cx="7423166" cy="1325204"/>
            </a:xfrm>
            <a:prstGeom prst="rect">
              <a:avLst/>
            </a:prstGeom>
          </p:spPr>
          <p:txBody>
            <a:bodyPr lIns="0" tIns="0" rIns="0" bIns="0" rtlCol="0" anchor="ctr"/>
            <a:lstStyle/>
            <a:p>
              <a:pPr algn="ctr">
                <a:lnSpc>
                  <a:spcPts val="4374"/>
                </a:lnSpc>
              </a:pPr>
              <a:r>
                <a:rPr lang="en-US" sz="4050">
                  <a:solidFill>
                    <a:srgbClr val="FFFFFF"/>
                  </a:solidFill>
                  <a:latin typeface="Aptos"/>
                  <a:ea typeface="Aptos"/>
                  <a:cs typeface="Aptos"/>
                  <a:sym typeface="Aptos"/>
                </a:rPr>
                <a:t>問卷設計</a:t>
              </a:r>
            </a:p>
          </p:txBody>
        </p:sp>
      </p:grpSp>
      <p:grpSp>
        <p:nvGrpSpPr>
          <p:cNvPr id="27" name="Group 27"/>
          <p:cNvGrpSpPr/>
          <p:nvPr/>
        </p:nvGrpSpPr>
        <p:grpSpPr>
          <a:xfrm>
            <a:off x="7003638" y="3495894"/>
            <a:ext cx="1036766" cy="1036766"/>
            <a:chOff x="0" y="0"/>
            <a:chExt cx="1382354" cy="1382354"/>
          </a:xfrm>
        </p:grpSpPr>
        <p:sp>
          <p:nvSpPr>
            <p:cNvPr id="28" name="Freeform 28"/>
            <p:cNvSpPr/>
            <p:nvPr/>
          </p:nvSpPr>
          <p:spPr>
            <a:xfrm>
              <a:off x="19050" y="19050"/>
              <a:ext cx="1344168" cy="1344168"/>
            </a:xfrm>
            <a:custGeom>
              <a:avLst/>
              <a:gdLst/>
              <a:ahLst/>
              <a:cxnLst/>
              <a:rect l="l" t="t" r="r" b="b"/>
              <a:pathLst>
                <a:path w="1344168" h="1344168">
                  <a:moveTo>
                    <a:pt x="0" y="672084"/>
                  </a:moveTo>
                  <a:cubicBezTo>
                    <a:pt x="0" y="300863"/>
                    <a:pt x="300863" y="0"/>
                    <a:pt x="672084" y="0"/>
                  </a:cubicBezTo>
                  <a:cubicBezTo>
                    <a:pt x="1043305" y="0"/>
                    <a:pt x="1344168" y="300863"/>
                    <a:pt x="1344168" y="672084"/>
                  </a:cubicBezTo>
                  <a:cubicBezTo>
                    <a:pt x="1344168" y="1043305"/>
                    <a:pt x="1043305" y="1344168"/>
                    <a:pt x="672084" y="1344168"/>
                  </a:cubicBezTo>
                  <a:cubicBezTo>
                    <a:pt x="300863" y="1344168"/>
                    <a:pt x="0" y="1043305"/>
                    <a:pt x="0" y="672084"/>
                  </a:cubicBezTo>
                  <a:close/>
                </a:path>
              </a:pathLst>
            </a:custGeom>
            <a:solidFill>
              <a:srgbClr val="BCC5CD"/>
            </a:solidFill>
          </p:spPr>
          <p:txBody>
            <a:bodyPr/>
            <a:lstStyle/>
            <a:p>
              <a:endParaRPr lang="zh-TW" altLang="en-US"/>
            </a:p>
          </p:txBody>
        </p:sp>
        <p:sp>
          <p:nvSpPr>
            <p:cNvPr id="29" name="Freeform 29"/>
            <p:cNvSpPr/>
            <p:nvPr/>
          </p:nvSpPr>
          <p:spPr>
            <a:xfrm>
              <a:off x="0" y="0"/>
              <a:ext cx="1382268" cy="1382395"/>
            </a:xfrm>
            <a:custGeom>
              <a:avLst/>
              <a:gdLst/>
              <a:ahLst/>
              <a:cxnLst/>
              <a:rect l="l" t="t" r="r" b="b"/>
              <a:pathLst>
                <a:path w="1382268" h="1382395">
                  <a:moveTo>
                    <a:pt x="0" y="691134"/>
                  </a:moveTo>
                  <a:cubicBezTo>
                    <a:pt x="0" y="309499"/>
                    <a:pt x="309499" y="0"/>
                    <a:pt x="691134" y="0"/>
                  </a:cubicBezTo>
                  <a:lnTo>
                    <a:pt x="691134" y="19050"/>
                  </a:lnTo>
                  <a:lnTo>
                    <a:pt x="691134" y="0"/>
                  </a:lnTo>
                  <a:cubicBezTo>
                    <a:pt x="1072896" y="0"/>
                    <a:pt x="1382268" y="309499"/>
                    <a:pt x="1382268" y="691134"/>
                  </a:cubicBezTo>
                  <a:lnTo>
                    <a:pt x="1363218" y="691134"/>
                  </a:lnTo>
                  <a:lnTo>
                    <a:pt x="1382268" y="691134"/>
                  </a:lnTo>
                  <a:cubicBezTo>
                    <a:pt x="1382268" y="1072896"/>
                    <a:pt x="1072769" y="1382268"/>
                    <a:pt x="691134" y="1382268"/>
                  </a:cubicBezTo>
                  <a:lnTo>
                    <a:pt x="691134" y="1363218"/>
                  </a:lnTo>
                  <a:lnTo>
                    <a:pt x="691134" y="1382268"/>
                  </a:lnTo>
                  <a:cubicBezTo>
                    <a:pt x="309499" y="1382395"/>
                    <a:pt x="0" y="1072896"/>
                    <a:pt x="0" y="691134"/>
                  </a:cubicBezTo>
                  <a:lnTo>
                    <a:pt x="19050" y="691134"/>
                  </a:lnTo>
                  <a:lnTo>
                    <a:pt x="38100" y="691134"/>
                  </a:lnTo>
                  <a:lnTo>
                    <a:pt x="19050" y="691134"/>
                  </a:lnTo>
                  <a:lnTo>
                    <a:pt x="0" y="691134"/>
                  </a:lnTo>
                  <a:moveTo>
                    <a:pt x="38100" y="691134"/>
                  </a:moveTo>
                  <a:cubicBezTo>
                    <a:pt x="38100" y="701675"/>
                    <a:pt x="29591" y="710184"/>
                    <a:pt x="19050" y="710184"/>
                  </a:cubicBezTo>
                  <a:cubicBezTo>
                    <a:pt x="8509" y="710184"/>
                    <a:pt x="0" y="701675"/>
                    <a:pt x="0" y="691134"/>
                  </a:cubicBezTo>
                  <a:cubicBezTo>
                    <a:pt x="0" y="680593"/>
                    <a:pt x="8509" y="672084"/>
                    <a:pt x="19050" y="672084"/>
                  </a:cubicBezTo>
                  <a:cubicBezTo>
                    <a:pt x="29591" y="672084"/>
                    <a:pt x="38100" y="680593"/>
                    <a:pt x="38100" y="691134"/>
                  </a:cubicBezTo>
                  <a:cubicBezTo>
                    <a:pt x="38100" y="1051814"/>
                    <a:pt x="330454" y="1344168"/>
                    <a:pt x="691134" y="1344168"/>
                  </a:cubicBezTo>
                  <a:cubicBezTo>
                    <a:pt x="1051814" y="1344168"/>
                    <a:pt x="1344168" y="1051814"/>
                    <a:pt x="1344168" y="691134"/>
                  </a:cubicBezTo>
                  <a:cubicBezTo>
                    <a:pt x="1344168" y="330454"/>
                    <a:pt x="1051814" y="38100"/>
                    <a:pt x="691134" y="38100"/>
                  </a:cubicBezTo>
                  <a:lnTo>
                    <a:pt x="691134" y="19050"/>
                  </a:lnTo>
                  <a:lnTo>
                    <a:pt x="691134" y="38100"/>
                  </a:lnTo>
                  <a:cubicBezTo>
                    <a:pt x="330454" y="38100"/>
                    <a:pt x="38100" y="330454"/>
                    <a:pt x="38100" y="691134"/>
                  </a:cubicBez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30" name="Group 30"/>
          <p:cNvGrpSpPr/>
          <p:nvPr/>
        </p:nvGrpSpPr>
        <p:grpSpPr>
          <a:xfrm rot="-10800000">
            <a:off x="7410294" y="4855842"/>
            <a:ext cx="5819422" cy="1036766"/>
            <a:chOff x="0" y="0"/>
            <a:chExt cx="7759230" cy="1382354"/>
          </a:xfrm>
        </p:grpSpPr>
        <p:sp>
          <p:nvSpPr>
            <p:cNvPr id="31" name="Freeform 31"/>
            <p:cNvSpPr/>
            <p:nvPr/>
          </p:nvSpPr>
          <p:spPr>
            <a:xfrm>
              <a:off x="19050" y="19050"/>
              <a:ext cx="7721219" cy="1344168"/>
            </a:xfrm>
            <a:custGeom>
              <a:avLst/>
              <a:gdLst/>
              <a:ahLst/>
              <a:cxnLst/>
              <a:rect l="l" t="t" r="r" b="b"/>
              <a:pathLst>
                <a:path w="7721219" h="1344168">
                  <a:moveTo>
                    <a:pt x="0" y="0"/>
                  </a:moveTo>
                  <a:lnTo>
                    <a:pt x="7033387" y="0"/>
                  </a:lnTo>
                  <a:lnTo>
                    <a:pt x="7721219" y="672084"/>
                  </a:lnTo>
                  <a:lnTo>
                    <a:pt x="7033387" y="1344168"/>
                  </a:lnTo>
                  <a:lnTo>
                    <a:pt x="0" y="1344168"/>
                  </a:lnTo>
                  <a:close/>
                </a:path>
              </a:pathLst>
            </a:custGeom>
            <a:solidFill>
              <a:srgbClr val="156082"/>
            </a:solidFill>
          </p:spPr>
          <p:txBody>
            <a:bodyPr/>
            <a:lstStyle/>
            <a:p>
              <a:endParaRPr lang="zh-TW" altLang="en-US"/>
            </a:p>
          </p:txBody>
        </p:sp>
        <p:sp>
          <p:nvSpPr>
            <p:cNvPr id="32" name="Freeform 32"/>
            <p:cNvSpPr/>
            <p:nvPr/>
          </p:nvSpPr>
          <p:spPr>
            <a:xfrm>
              <a:off x="0" y="0"/>
              <a:ext cx="7759319" cy="1382268"/>
            </a:xfrm>
            <a:custGeom>
              <a:avLst/>
              <a:gdLst/>
              <a:ahLst/>
              <a:cxnLst/>
              <a:rect l="l" t="t" r="r" b="b"/>
              <a:pathLst>
                <a:path w="7759319" h="1382268">
                  <a:moveTo>
                    <a:pt x="19050" y="0"/>
                  </a:moveTo>
                  <a:lnTo>
                    <a:pt x="7052437" y="0"/>
                  </a:lnTo>
                  <a:cubicBezTo>
                    <a:pt x="7057390" y="0"/>
                    <a:pt x="7062216" y="1905"/>
                    <a:pt x="7065772" y="5461"/>
                  </a:cubicBezTo>
                  <a:lnTo>
                    <a:pt x="7753604" y="677545"/>
                  </a:lnTo>
                  <a:cubicBezTo>
                    <a:pt x="7757287" y="681101"/>
                    <a:pt x="7759319" y="686054"/>
                    <a:pt x="7759319" y="691134"/>
                  </a:cubicBezTo>
                  <a:cubicBezTo>
                    <a:pt x="7759319" y="696214"/>
                    <a:pt x="7757287" y="701167"/>
                    <a:pt x="7753604" y="704723"/>
                  </a:cubicBezTo>
                  <a:lnTo>
                    <a:pt x="7065772" y="1376807"/>
                  </a:lnTo>
                  <a:cubicBezTo>
                    <a:pt x="7062216" y="1380236"/>
                    <a:pt x="7057390" y="1382268"/>
                    <a:pt x="7052437" y="1382268"/>
                  </a:cubicBezTo>
                  <a:lnTo>
                    <a:pt x="19050" y="1382268"/>
                  </a:lnTo>
                  <a:cubicBezTo>
                    <a:pt x="8509" y="1382268"/>
                    <a:pt x="0" y="1373759"/>
                    <a:pt x="0" y="1363218"/>
                  </a:cubicBezTo>
                  <a:lnTo>
                    <a:pt x="0" y="19050"/>
                  </a:lnTo>
                  <a:cubicBezTo>
                    <a:pt x="0" y="8509"/>
                    <a:pt x="8509" y="0"/>
                    <a:pt x="19050" y="0"/>
                  </a:cubicBezTo>
                  <a:moveTo>
                    <a:pt x="19050" y="38100"/>
                  </a:moveTo>
                  <a:lnTo>
                    <a:pt x="19050" y="19050"/>
                  </a:lnTo>
                  <a:lnTo>
                    <a:pt x="38100" y="19050"/>
                  </a:lnTo>
                  <a:lnTo>
                    <a:pt x="38100" y="1363345"/>
                  </a:lnTo>
                  <a:lnTo>
                    <a:pt x="19050" y="1363345"/>
                  </a:lnTo>
                  <a:lnTo>
                    <a:pt x="19050" y="1344295"/>
                  </a:lnTo>
                  <a:lnTo>
                    <a:pt x="7052437" y="1344295"/>
                  </a:lnTo>
                  <a:lnTo>
                    <a:pt x="7052437" y="1363345"/>
                  </a:lnTo>
                  <a:lnTo>
                    <a:pt x="7039102" y="1349756"/>
                  </a:lnTo>
                  <a:lnTo>
                    <a:pt x="7726934" y="677672"/>
                  </a:lnTo>
                  <a:lnTo>
                    <a:pt x="7740269" y="691261"/>
                  </a:lnTo>
                  <a:lnTo>
                    <a:pt x="7726934" y="704850"/>
                  </a:lnTo>
                  <a:lnTo>
                    <a:pt x="7039102" y="32639"/>
                  </a:lnTo>
                  <a:lnTo>
                    <a:pt x="7052437" y="19050"/>
                  </a:lnTo>
                  <a:lnTo>
                    <a:pt x="7052437" y="38100"/>
                  </a:lnTo>
                  <a:lnTo>
                    <a:pt x="19050" y="38100"/>
                  </a:ln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33" name="Group 33"/>
          <p:cNvGrpSpPr/>
          <p:nvPr/>
        </p:nvGrpSpPr>
        <p:grpSpPr>
          <a:xfrm>
            <a:off x="7662342" y="4855842"/>
            <a:ext cx="5567374" cy="1036766"/>
            <a:chOff x="0" y="0"/>
            <a:chExt cx="7423166" cy="1382354"/>
          </a:xfrm>
        </p:grpSpPr>
        <p:sp>
          <p:nvSpPr>
            <p:cNvPr id="34" name="Freeform 34"/>
            <p:cNvSpPr/>
            <p:nvPr/>
          </p:nvSpPr>
          <p:spPr>
            <a:xfrm>
              <a:off x="0" y="0"/>
              <a:ext cx="7423166" cy="1382354"/>
            </a:xfrm>
            <a:custGeom>
              <a:avLst/>
              <a:gdLst/>
              <a:ahLst/>
              <a:cxnLst/>
              <a:rect l="l" t="t" r="r" b="b"/>
              <a:pathLst>
                <a:path w="7423166" h="1382354">
                  <a:moveTo>
                    <a:pt x="0" y="0"/>
                  </a:moveTo>
                  <a:lnTo>
                    <a:pt x="7423166" y="0"/>
                  </a:lnTo>
                  <a:lnTo>
                    <a:pt x="7423166" y="1382354"/>
                  </a:lnTo>
                  <a:lnTo>
                    <a:pt x="0" y="1382354"/>
                  </a:lnTo>
                  <a:close/>
                </a:path>
              </a:pathLst>
            </a:custGeom>
            <a:solidFill>
              <a:srgbClr val="000000">
                <a:alpha val="0"/>
              </a:srgbClr>
            </a:solidFill>
          </p:spPr>
          <p:txBody>
            <a:bodyPr/>
            <a:lstStyle/>
            <a:p>
              <a:endParaRPr lang="zh-TW" altLang="en-US"/>
            </a:p>
          </p:txBody>
        </p:sp>
        <p:sp>
          <p:nvSpPr>
            <p:cNvPr id="35" name="TextBox 35"/>
            <p:cNvSpPr txBox="1"/>
            <p:nvPr/>
          </p:nvSpPr>
          <p:spPr>
            <a:xfrm>
              <a:off x="0" y="57150"/>
              <a:ext cx="7423166" cy="1325204"/>
            </a:xfrm>
            <a:prstGeom prst="rect">
              <a:avLst/>
            </a:prstGeom>
          </p:spPr>
          <p:txBody>
            <a:bodyPr lIns="0" tIns="0" rIns="0" bIns="0" rtlCol="0" anchor="ctr"/>
            <a:lstStyle/>
            <a:p>
              <a:pPr algn="ctr">
                <a:lnSpc>
                  <a:spcPts val="4374"/>
                </a:lnSpc>
              </a:pPr>
              <a:r>
                <a:rPr lang="en-US" sz="4050">
                  <a:solidFill>
                    <a:srgbClr val="FFFFFF"/>
                  </a:solidFill>
                  <a:latin typeface="Aptos"/>
                  <a:ea typeface="Aptos"/>
                  <a:cs typeface="Aptos"/>
                  <a:sym typeface="Aptos"/>
                </a:rPr>
                <a:t>問卷發放</a:t>
              </a:r>
            </a:p>
          </p:txBody>
        </p:sp>
      </p:grpSp>
      <p:grpSp>
        <p:nvGrpSpPr>
          <p:cNvPr id="36" name="Group 36"/>
          <p:cNvGrpSpPr/>
          <p:nvPr/>
        </p:nvGrpSpPr>
        <p:grpSpPr>
          <a:xfrm>
            <a:off x="7003638" y="4805040"/>
            <a:ext cx="1036766" cy="1036765"/>
            <a:chOff x="0" y="0"/>
            <a:chExt cx="1382354" cy="1382354"/>
          </a:xfrm>
        </p:grpSpPr>
        <p:sp>
          <p:nvSpPr>
            <p:cNvPr id="37" name="Freeform 37"/>
            <p:cNvSpPr/>
            <p:nvPr/>
          </p:nvSpPr>
          <p:spPr>
            <a:xfrm>
              <a:off x="19050" y="19050"/>
              <a:ext cx="1344168" cy="1344168"/>
            </a:xfrm>
            <a:custGeom>
              <a:avLst/>
              <a:gdLst/>
              <a:ahLst/>
              <a:cxnLst/>
              <a:rect l="l" t="t" r="r" b="b"/>
              <a:pathLst>
                <a:path w="1344168" h="1344168">
                  <a:moveTo>
                    <a:pt x="0" y="672084"/>
                  </a:moveTo>
                  <a:cubicBezTo>
                    <a:pt x="0" y="300863"/>
                    <a:pt x="300863" y="0"/>
                    <a:pt x="672084" y="0"/>
                  </a:cubicBezTo>
                  <a:cubicBezTo>
                    <a:pt x="1043305" y="0"/>
                    <a:pt x="1344168" y="300863"/>
                    <a:pt x="1344168" y="672084"/>
                  </a:cubicBezTo>
                  <a:cubicBezTo>
                    <a:pt x="1344168" y="1043305"/>
                    <a:pt x="1043305" y="1344168"/>
                    <a:pt x="672084" y="1344168"/>
                  </a:cubicBezTo>
                  <a:cubicBezTo>
                    <a:pt x="300863" y="1344168"/>
                    <a:pt x="0" y="1043305"/>
                    <a:pt x="0" y="672084"/>
                  </a:cubicBezTo>
                  <a:close/>
                </a:path>
              </a:pathLst>
            </a:custGeom>
            <a:solidFill>
              <a:srgbClr val="BCC5CD"/>
            </a:solidFill>
          </p:spPr>
          <p:txBody>
            <a:bodyPr/>
            <a:lstStyle/>
            <a:p>
              <a:endParaRPr lang="zh-TW" altLang="en-US"/>
            </a:p>
          </p:txBody>
        </p:sp>
        <p:sp>
          <p:nvSpPr>
            <p:cNvPr id="38" name="Freeform 38"/>
            <p:cNvSpPr/>
            <p:nvPr/>
          </p:nvSpPr>
          <p:spPr>
            <a:xfrm>
              <a:off x="0" y="0"/>
              <a:ext cx="1382268" cy="1382395"/>
            </a:xfrm>
            <a:custGeom>
              <a:avLst/>
              <a:gdLst/>
              <a:ahLst/>
              <a:cxnLst/>
              <a:rect l="l" t="t" r="r" b="b"/>
              <a:pathLst>
                <a:path w="1382268" h="1382395">
                  <a:moveTo>
                    <a:pt x="0" y="691134"/>
                  </a:moveTo>
                  <a:cubicBezTo>
                    <a:pt x="0" y="309499"/>
                    <a:pt x="309499" y="0"/>
                    <a:pt x="691134" y="0"/>
                  </a:cubicBezTo>
                  <a:lnTo>
                    <a:pt x="691134" y="19050"/>
                  </a:lnTo>
                  <a:lnTo>
                    <a:pt x="691134" y="0"/>
                  </a:lnTo>
                  <a:cubicBezTo>
                    <a:pt x="1072896" y="0"/>
                    <a:pt x="1382268" y="309499"/>
                    <a:pt x="1382268" y="691134"/>
                  </a:cubicBezTo>
                  <a:lnTo>
                    <a:pt x="1363218" y="691134"/>
                  </a:lnTo>
                  <a:lnTo>
                    <a:pt x="1382268" y="691134"/>
                  </a:lnTo>
                  <a:cubicBezTo>
                    <a:pt x="1382268" y="1072896"/>
                    <a:pt x="1072769" y="1382268"/>
                    <a:pt x="691134" y="1382268"/>
                  </a:cubicBezTo>
                  <a:lnTo>
                    <a:pt x="691134" y="1363218"/>
                  </a:lnTo>
                  <a:lnTo>
                    <a:pt x="691134" y="1382268"/>
                  </a:lnTo>
                  <a:cubicBezTo>
                    <a:pt x="309499" y="1382395"/>
                    <a:pt x="0" y="1072896"/>
                    <a:pt x="0" y="691134"/>
                  </a:cubicBezTo>
                  <a:lnTo>
                    <a:pt x="19050" y="691134"/>
                  </a:lnTo>
                  <a:lnTo>
                    <a:pt x="38100" y="691134"/>
                  </a:lnTo>
                  <a:lnTo>
                    <a:pt x="19050" y="691134"/>
                  </a:lnTo>
                  <a:lnTo>
                    <a:pt x="0" y="691134"/>
                  </a:lnTo>
                  <a:moveTo>
                    <a:pt x="38100" y="691134"/>
                  </a:moveTo>
                  <a:cubicBezTo>
                    <a:pt x="38100" y="701675"/>
                    <a:pt x="29591" y="710184"/>
                    <a:pt x="19050" y="710184"/>
                  </a:cubicBezTo>
                  <a:cubicBezTo>
                    <a:pt x="8509" y="710184"/>
                    <a:pt x="0" y="701675"/>
                    <a:pt x="0" y="691134"/>
                  </a:cubicBezTo>
                  <a:cubicBezTo>
                    <a:pt x="0" y="680593"/>
                    <a:pt x="8509" y="672084"/>
                    <a:pt x="19050" y="672084"/>
                  </a:cubicBezTo>
                  <a:cubicBezTo>
                    <a:pt x="29591" y="672084"/>
                    <a:pt x="38100" y="680593"/>
                    <a:pt x="38100" y="691134"/>
                  </a:cubicBezTo>
                  <a:cubicBezTo>
                    <a:pt x="38100" y="1051814"/>
                    <a:pt x="330454" y="1344168"/>
                    <a:pt x="691134" y="1344168"/>
                  </a:cubicBezTo>
                  <a:cubicBezTo>
                    <a:pt x="1051814" y="1344168"/>
                    <a:pt x="1344168" y="1051814"/>
                    <a:pt x="1344168" y="691134"/>
                  </a:cubicBezTo>
                  <a:cubicBezTo>
                    <a:pt x="1344168" y="330454"/>
                    <a:pt x="1051814" y="38100"/>
                    <a:pt x="691134" y="38100"/>
                  </a:cubicBezTo>
                  <a:lnTo>
                    <a:pt x="691134" y="19050"/>
                  </a:lnTo>
                  <a:lnTo>
                    <a:pt x="691134" y="38100"/>
                  </a:lnTo>
                  <a:cubicBezTo>
                    <a:pt x="330454" y="38100"/>
                    <a:pt x="38100" y="330454"/>
                    <a:pt x="38100" y="691134"/>
                  </a:cubicBez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39" name="Group 39"/>
          <p:cNvGrpSpPr/>
          <p:nvPr/>
        </p:nvGrpSpPr>
        <p:grpSpPr>
          <a:xfrm rot="-10800000">
            <a:off x="7410294" y="6164986"/>
            <a:ext cx="5819422" cy="1036766"/>
            <a:chOff x="0" y="0"/>
            <a:chExt cx="7759230" cy="1382354"/>
          </a:xfrm>
        </p:grpSpPr>
        <p:sp>
          <p:nvSpPr>
            <p:cNvPr id="40" name="Freeform 40"/>
            <p:cNvSpPr/>
            <p:nvPr/>
          </p:nvSpPr>
          <p:spPr>
            <a:xfrm>
              <a:off x="19050" y="19050"/>
              <a:ext cx="7721219" cy="1344168"/>
            </a:xfrm>
            <a:custGeom>
              <a:avLst/>
              <a:gdLst/>
              <a:ahLst/>
              <a:cxnLst/>
              <a:rect l="l" t="t" r="r" b="b"/>
              <a:pathLst>
                <a:path w="7721219" h="1344168">
                  <a:moveTo>
                    <a:pt x="0" y="0"/>
                  </a:moveTo>
                  <a:lnTo>
                    <a:pt x="7033387" y="0"/>
                  </a:lnTo>
                  <a:lnTo>
                    <a:pt x="7721219" y="672084"/>
                  </a:lnTo>
                  <a:lnTo>
                    <a:pt x="7033387" y="1344168"/>
                  </a:lnTo>
                  <a:lnTo>
                    <a:pt x="0" y="1344168"/>
                  </a:lnTo>
                  <a:close/>
                </a:path>
              </a:pathLst>
            </a:custGeom>
            <a:solidFill>
              <a:srgbClr val="156082"/>
            </a:solidFill>
          </p:spPr>
          <p:txBody>
            <a:bodyPr/>
            <a:lstStyle/>
            <a:p>
              <a:endParaRPr lang="zh-TW" altLang="en-US"/>
            </a:p>
          </p:txBody>
        </p:sp>
        <p:sp>
          <p:nvSpPr>
            <p:cNvPr id="41" name="Freeform 41"/>
            <p:cNvSpPr/>
            <p:nvPr/>
          </p:nvSpPr>
          <p:spPr>
            <a:xfrm>
              <a:off x="0" y="0"/>
              <a:ext cx="7759319" cy="1382268"/>
            </a:xfrm>
            <a:custGeom>
              <a:avLst/>
              <a:gdLst/>
              <a:ahLst/>
              <a:cxnLst/>
              <a:rect l="l" t="t" r="r" b="b"/>
              <a:pathLst>
                <a:path w="7759319" h="1382268">
                  <a:moveTo>
                    <a:pt x="19050" y="0"/>
                  </a:moveTo>
                  <a:lnTo>
                    <a:pt x="7052437" y="0"/>
                  </a:lnTo>
                  <a:cubicBezTo>
                    <a:pt x="7057390" y="0"/>
                    <a:pt x="7062216" y="1905"/>
                    <a:pt x="7065772" y="5461"/>
                  </a:cubicBezTo>
                  <a:lnTo>
                    <a:pt x="7753604" y="677545"/>
                  </a:lnTo>
                  <a:cubicBezTo>
                    <a:pt x="7757287" y="681101"/>
                    <a:pt x="7759319" y="686054"/>
                    <a:pt x="7759319" y="691134"/>
                  </a:cubicBezTo>
                  <a:cubicBezTo>
                    <a:pt x="7759319" y="696214"/>
                    <a:pt x="7757287" y="701167"/>
                    <a:pt x="7753604" y="704723"/>
                  </a:cubicBezTo>
                  <a:lnTo>
                    <a:pt x="7065772" y="1376807"/>
                  </a:lnTo>
                  <a:cubicBezTo>
                    <a:pt x="7062216" y="1380236"/>
                    <a:pt x="7057390" y="1382268"/>
                    <a:pt x="7052437" y="1382268"/>
                  </a:cubicBezTo>
                  <a:lnTo>
                    <a:pt x="19050" y="1382268"/>
                  </a:lnTo>
                  <a:cubicBezTo>
                    <a:pt x="8509" y="1382268"/>
                    <a:pt x="0" y="1373759"/>
                    <a:pt x="0" y="1363218"/>
                  </a:cubicBezTo>
                  <a:lnTo>
                    <a:pt x="0" y="19050"/>
                  </a:lnTo>
                  <a:cubicBezTo>
                    <a:pt x="0" y="8509"/>
                    <a:pt x="8509" y="0"/>
                    <a:pt x="19050" y="0"/>
                  </a:cubicBezTo>
                  <a:moveTo>
                    <a:pt x="19050" y="38100"/>
                  </a:moveTo>
                  <a:lnTo>
                    <a:pt x="19050" y="19050"/>
                  </a:lnTo>
                  <a:lnTo>
                    <a:pt x="38100" y="19050"/>
                  </a:lnTo>
                  <a:lnTo>
                    <a:pt x="38100" y="1363345"/>
                  </a:lnTo>
                  <a:lnTo>
                    <a:pt x="19050" y="1363345"/>
                  </a:lnTo>
                  <a:lnTo>
                    <a:pt x="19050" y="1344295"/>
                  </a:lnTo>
                  <a:lnTo>
                    <a:pt x="7052437" y="1344295"/>
                  </a:lnTo>
                  <a:lnTo>
                    <a:pt x="7052437" y="1363345"/>
                  </a:lnTo>
                  <a:lnTo>
                    <a:pt x="7039102" y="1349756"/>
                  </a:lnTo>
                  <a:lnTo>
                    <a:pt x="7726934" y="677672"/>
                  </a:lnTo>
                  <a:lnTo>
                    <a:pt x="7740269" y="691261"/>
                  </a:lnTo>
                  <a:lnTo>
                    <a:pt x="7726934" y="704850"/>
                  </a:lnTo>
                  <a:lnTo>
                    <a:pt x="7039102" y="32639"/>
                  </a:lnTo>
                  <a:lnTo>
                    <a:pt x="7052437" y="19050"/>
                  </a:lnTo>
                  <a:lnTo>
                    <a:pt x="7052437" y="38100"/>
                  </a:lnTo>
                  <a:lnTo>
                    <a:pt x="19050" y="38100"/>
                  </a:ln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42" name="Group 42"/>
          <p:cNvGrpSpPr/>
          <p:nvPr/>
        </p:nvGrpSpPr>
        <p:grpSpPr>
          <a:xfrm>
            <a:off x="7662342" y="6164986"/>
            <a:ext cx="5567374" cy="1036766"/>
            <a:chOff x="0" y="0"/>
            <a:chExt cx="7423166" cy="1382354"/>
          </a:xfrm>
        </p:grpSpPr>
        <p:sp>
          <p:nvSpPr>
            <p:cNvPr id="43" name="Freeform 43"/>
            <p:cNvSpPr/>
            <p:nvPr/>
          </p:nvSpPr>
          <p:spPr>
            <a:xfrm>
              <a:off x="0" y="0"/>
              <a:ext cx="7423166" cy="1382354"/>
            </a:xfrm>
            <a:custGeom>
              <a:avLst/>
              <a:gdLst/>
              <a:ahLst/>
              <a:cxnLst/>
              <a:rect l="l" t="t" r="r" b="b"/>
              <a:pathLst>
                <a:path w="7423166" h="1382354">
                  <a:moveTo>
                    <a:pt x="0" y="0"/>
                  </a:moveTo>
                  <a:lnTo>
                    <a:pt x="7423166" y="0"/>
                  </a:lnTo>
                  <a:lnTo>
                    <a:pt x="7423166" y="1382354"/>
                  </a:lnTo>
                  <a:lnTo>
                    <a:pt x="0" y="1382354"/>
                  </a:lnTo>
                  <a:close/>
                </a:path>
              </a:pathLst>
            </a:custGeom>
            <a:solidFill>
              <a:srgbClr val="000000">
                <a:alpha val="0"/>
              </a:srgbClr>
            </a:solidFill>
          </p:spPr>
          <p:txBody>
            <a:bodyPr/>
            <a:lstStyle/>
            <a:p>
              <a:endParaRPr lang="zh-TW" altLang="en-US"/>
            </a:p>
          </p:txBody>
        </p:sp>
        <p:sp>
          <p:nvSpPr>
            <p:cNvPr id="44" name="TextBox 44"/>
            <p:cNvSpPr txBox="1"/>
            <p:nvPr/>
          </p:nvSpPr>
          <p:spPr>
            <a:xfrm>
              <a:off x="0" y="57150"/>
              <a:ext cx="7423166" cy="1325204"/>
            </a:xfrm>
            <a:prstGeom prst="rect">
              <a:avLst/>
            </a:prstGeom>
          </p:spPr>
          <p:txBody>
            <a:bodyPr lIns="0" tIns="0" rIns="0" bIns="0" rtlCol="0" anchor="ctr"/>
            <a:lstStyle/>
            <a:p>
              <a:pPr algn="ctr">
                <a:lnSpc>
                  <a:spcPts val="4374"/>
                </a:lnSpc>
              </a:pPr>
              <a:r>
                <a:rPr lang="en-US" sz="4050">
                  <a:solidFill>
                    <a:srgbClr val="FFFFFF"/>
                  </a:solidFill>
                  <a:latin typeface="Aptos"/>
                  <a:ea typeface="Aptos"/>
                  <a:cs typeface="Aptos"/>
                  <a:sym typeface="Aptos"/>
                </a:rPr>
                <a:t>問卷彙整</a:t>
              </a:r>
            </a:p>
          </p:txBody>
        </p:sp>
      </p:grpSp>
      <p:grpSp>
        <p:nvGrpSpPr>
          <p:cNvPr id="45" name="Group 45"/>
          <p:cNvGrpSpPr/>
          <p:nvPr/>
        </p:nvGrpSpPr>
        <p:grpSpPr>
          <a:xfrm>
            <a:off x="7003638" y="6114184"/>
            <a:ext cx="1036766" cy="1036766"/>
            <a:chOff x="0" y="0"/>
            <a:chExt cx="1382354" cy="1382354"/>
          </a:xfrm>
        </p:grpSpPr>
        <p:sp>
          <p:nvSpPr>
            <p:cNvPr id="46" name="Freeform 46"/>
            <p:cNvSpPr/>
            <p:nvPr/>
          </p:nvSpPr>
          <p:spPr>
            <a:xfrm>
              <a:off x="19050" y="19050"/>
              <a:ext cx="1344168" cy="1344168"/>
            </a:xfrm>
            <a:custGeom>
              <a:avLst/>
              <a:gdLst/>
              <a:ahLst/>
              <a:cxnLst/>
              <a:rect l="l" t="t" r="r" b="b"/>
              <a:pathLst>
                <a:path w="1344168" h="1344168">
                  <a:moveTo>
                    <a:pt x="0" y="672084"/>
                  </a:moveTo>
                  <a:cubicBezTo>
                    <a:pt x="0" y="300863"/>
                    <a:pt x="300863" y="0"/>
                    <a:pt x="672084" y="0"/>
                  </a:cubicBezTo>
                  <a:cubicBezTo>
                    <a:pt x="1043305" y="0"/>
                    <a:pt x="1344168" y="300863"/>
                    <a:pt x="1344168" y="672084"/>
                  </a:cubicBezTo>
                  <a:cubicBezTo>
                    <a:pt x="1344168" y="1043305"/>
                    <a:pt x="1043305" y="1344168"/>
                    <a:pt x="672084" y="1344168"/>
                  </a:cubicBezTo>
                  <a:cubicBezTo>
                    <a:pt x="300863" y="1344168"/>
                    <a:pt x="0" y="1043305"/>
                    <a:pt x="0" y="672084"/>
                  </a:cubicBezTo>
                  <a:close/>
                </a:path>
              </a:pathLst>
            </a:custGeom>
            <a:solidFill>
              <a:srgbClr val="BCC5CD"/>
            </a:solidFill>
          </p:spPr>
          <p:txBody>
            <a:bodyPr/>
            <a:lstStyle/>
            <a:p>
              <a:endParaRPr lang="zh-TW" altLang="en-US"/>
            </a:p>
          </p:txBody>
        </p:sp>
        <p:sp>
          <p:nvSpPr>
            <p:cNvPr id="47" name="Freeform 47"/>
            <p:cNvSpPr/>
            <p:nvPr/>
          </p:nvSpPr>
          <p:spPr>
            <a:xfrm>
              <a:off x="0" y="0"/>
              <a:ext cx="1382268" cy="1382395"/>
            </a:xfrm>
            <a:custGeom>
              <a:avLst/>
              <a:gdLst/>
              <a:ahLst/>
              <a:cxnLst/>
              <a:rect l="l" t="t" r="r" b="b"/>
              <a:pathLst>
                <a:path w="1382268" h="1382395">
                  <a:moveTo>
                    <a:pt x="0" y="691134"/>
                  </a:moveTo>
                  <a:cubicBezTo>
                    <a:pt x="0" y="309499"/>
                    <a:pt x="309499" y="0"/>
                    <a:pt x="691134" y="0"/>
                  </a:cubicBezTo>
                  <a:lnTo>
                    <a:pt x="691134" y="19050"/>
                  </a:lnTo>
                  <a:lnTo>
                    <a:pt x="691134" y="0"/>
                  </a:lnTo>
                  <a:cubicBezTo>
                    <a:pt x="1072896" y="0"/>
                    <a:pt x="1382268" y="309499"/>
                    <a:pt x="1382268" y="691134"/>
                  </a:cubicBezTo>
                  <a:lnTo>
                    <a:pt x="1363218" y="691134"/>
                  </a:lnTo>
                  <a:lnTo>
                    <a:pt x="1382268" y="691134"/>
                  </a:lnTo>
                  <a:cubicBezTo>
                    <a:pt x="1382268" y="1072896"/>
                    <a:pt x="1072769" y="1382268"/>
                    <a:pt x="691134" y="1382268"/>
                  </a:cubicBezTo>
                  <a:lnTo>
                    <a:pt x="691134" y="1363218"/>
                  </a:lnTo>
                  <a:lnTo>
                    <a:pt x="691134" y="1382268"/>
                  </a:lnTo>
                  <a:cubicBezTo>
                    <a:pt x="309499" y="1382395"/>
                    <a:pt x="0" y="1072896"/>
                    <a:pt x="0" y="691134"/>
                  </a:cubicBezTo>
                  <a:lnTo>
                    <a:pt x="19050" y="691134"/>
                  </a:lnTo>
                  <a:lnTo>
                    <a:pt x="38100" y="691134"/>
                  </a:lnTo>
                  <a:lnTo>
                    <a:pt x="19050" y="691134"/>
                  </a:lnTo>
                  <a:lnTo>
                    <a:pt x="0" y="691134"/>
                  </a:lnTo>
                  <a:moveTo>
                    <a:pt x="38100" y="691134"/>
                  </a:moveTo>
                  <a:cubicBezTo>
                    <a:pt x="38100" y="701675"/>
                    <a:pt x="29591" y="710184"/>
                    <a:pt x="19050" y="710184"/>
                  </a:cubicBezTo>
                  <a:cubicBezTo>
                    <a:pt x="8509" y="710184"/>
                    <a:pt x="0" y="701675"/>
                    <a:pt x="0" y="691134"/>
                  </a:cubicBezTo>
                  <a:cubicBezTo>
                    <a:pt x="0" y="680593"/>
                    <a:pt x="8509" y="672084"/>
                    <a:pt x="19050" y="672084"/>
                  </a:cubicBezTo>
                  <a:cubicBezTo>
                    <a:pt x="29591" y="672084"/>
                    <a:pt x="38100" y="680593"/>
                    <a:pt x="38100" y="691134"/>
                  </a:cubicBezTo>
                  <a:cubicBezTo>
                    <a:pt x="38100" y="1051814"/>
                    <a:pt x="330454" y="1344168"/>
                    <a:pt x="691134" y="1344168"/>
                  </a:cubicBezTo>
                  <a:cubicBezTo>
                    <a:pt x="1051814" y="1344168"/>
                    <a:pt x="1344168" y="1051814"/>
                    <a:pt x="1344168" y="691134"/>
                  </a:cubicBezTo>
                  <a:cubicBezTo>
                    <a:pt x="1344168" y="330454"/>
                    <a:pt x="1051814" y="38100"/>
                    <a:pt x="691134" y="38100"/>
                  </a:cubicBezTo>
                  <a:lnTo>
                    <a:pt x="691134" y="19050"/>
                  </a:lnTo>
                  <a:lnTo>
                    <a:pt x="691134" y="38100"/>
                  </a:lnTo>
                  <a:cubicBezTo>
                    <a:pt x="330454" y="38100"/>
                    <a:pt x="38100" y="330454"/>
                    <a:pt x="38100" y="691134"/>
                  </a:cubicBez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48" name="Group 48"/>
          <p:cNvGrpSpPr/>
          <p:nvPr/>
        </p:nvGrpSpPr>
        <p:grpSpPr>
          <a:xfrm rot="-10800000">
            <a:off x="7410294" y="7474131"/>
            <a:ext cx="5819422" cy="1036766"/>
            <a:chOff x="0" y="0"/>
            <a:chExt cx="7759230" cy="1382354"/>
          </a:xfrm>
        </p:grpSpPr>
        <p:sp>
          <p:nvSpPr>
            <p:cNvPr id="49" name="Freeform 49"/>
            <p:cNvSpPr/>
            <p:nvPr/>
          </p:nvSpPr>
          <p:spPr>
            <a:xfrm>
              <a:off x="19050" y="19050"/>
              <a:ext cx="7721219" cy="1344168"/>
            </a:xfrm>
            <a:custGeom>
              <a:avLst/>
              <a:gdLst/>
              <a:ahLst/>
              <a:cxnLst/>
              <a:rect l="l" t="t" r="r" b="b"/>
              <a:pathLst>
                <a:path w="7721219" h="1344168">
                  <a:moveTo>
                    <a:pt x="0" y="0"/>
                  </a:moveTo>
                  <a:lnTo>
                    <a:pt x="7033387" y="0"/>
                  </a:lnTo>
                  <a:lnTo>
                    <a:pt x="7721219" y="672084"/>
                  </a:lnTo>
                  <a:lnTo>
                    <a:pt x="7033387" y="1344168"/>
                  </a:lnTo>
                  <a:lnTo>
                    <a:pt x="0" y="1344168"/>
                  </a:lnTo>
                  <a:close/>
                </a:path>
              </a:pathLst>
            </a:custGeom>
            <a:solidFill>
              <a:srgbClr val="156082"/>
            </a:solidFill>
          </p:spPr>
          <p:txBody>
            <a:bodyPr/>
            <a:lstStyle/>
            <a:p>
              <a:endParaRPr lang="zh-TW" altLang="en-US"/>
            </a:p>
          </p:txBody>
        </p:sp>
        <p:sp>
          <p:nvSpPr>
            <p:cNvPr id="50" name="Freeform 50"/>
            <p:cNvSpPr/>
            <p:nvPr/>
          </p:nvSpPr>
          <p:spPr>
            <a:xfrm>
              <a:off x="0" y="0"/>
              <a:ext cx="7759319" cy="1382268"/>
            </a:xfrm>
            <a:custGeom>
              <a:avLst/>
              <a:gdLst/>
              <a:ahLst/>
              <a:cxnLst/>
              <a:rect l="l" t="t" r="r" b="b"/>
              <a:pathLst>
                <a:path w="7759319" h="1382268">
                  <a:moveTo>
                    <a:pt x="19050" y="0"/>
                  </a:moveTo>
                  <a:lnTo>
                    <a:pt x="7052437" y="0"/>
                  </a:lnTo>
                  <a:cubicBezTo>
                    <a:pt x="7057390" y="0"/>
                    <a:pt x="7062216" y="1905"/>
                    <a:pt x="7065772" y="5461"/>
                  </a:cubicBezTo>
                  <a:lnTo>
                    <a:pt x="7753604" y="677545"/>
                  </a:lnTo>
                  <a:cubicBezTo>
                    <a:pt x="7757287" y="681101"/>
                    <a:pt x="7759319" y="686054"/>
                    <a:pt x="7759319" y="691134"/>
                  </a:cubicBezTo>
                  <a:cubicBezTo>
                    <a:pt x="7759319" y="696214"/>
                    <a:pt x="7757287" y="701167"/>
                    <a:pt x="7753604" y="704723"/>
                  </a:cubicBezTo>
                  <a:lnTo>
                    <a:pt x="7065772" y="1376807"/>
                  </a:lnTo>
                  <a:cubicBezTo>
                    <a:pt x="7062216" y="1380236"/>
                    <a:pt x="7057390" y="1382268"/>
                    <a:pt x="7052437" y="1382268"/>
                  </a:cubicBezTo>
                  <a:lnTo>
                    <a:pt x="19050" y="1382268"/>
                  </a:lnTo>
                  <a:cubicBezTo>
                    <a:pt x="8509" y="1382268"/>
                    <a:pt x="0" y="1373759"/>
                    <a:pt x="0" y="1363218"/>
                  </a:cubicBezTo>
                  <a:lnTo>
                    <a:pt x="0" y="19050"/>
                  </a:lnTo>
                  <a:cubicBezTo>
                    <a:pt x="0" y="8509"/>
                    <a:pt x="8509" y="0"/>
                    <a:pt x="19050" y="0"/>
                  </a:cubicBezTo>
                  <a:moveTo>
                    <a:pt x="19050" y="38100"/>
                  </a:moveTo>
                  <a:lnTo>
                    <a:pt x="19050" y="19050"/>
                  </a:lnTo>
                  <a:lnTo>
                    <a:pt x="38100" y="19050"/>
                  </a:lnTo>
                  <a:lnTo>
                    <a:pt x="38100" y="1363345"/>
                  </a:lnTo>
                  <a:lnTo>
                    <a:pt x="19050" y="1363345"/>
                  </a:lnTo>
                  <a:lnTo>
                    <a:pt x="19050" y="1344295"/>
                  </a:lnTo>
                  <a:lnTo>
                    <a:pt x="7052437" y="1344295"/>
                  </a:lnTo>
                  <a:lnTo>
                    <a:pt x="7052437" y="1363345"/>
                  </a:lnTo>
                  <a:lnTo>
                    <a:pt x="7039102" y="1349756"/>
                  </a:lnTo>
                  <a:lnTo>
                    <a:pt x="7726934" y="677672"/>
                  </a:lnTo>
                  <a:lnTo>
                    <a:pt x="7740269" y="691261"/>
                  </a:lnTo>
                  <a:lnTo>
                    <a:pt x="7726934" y="704850"/>
                  </a:lnTo>
                  <a:lnTo>
                    <a:pt x="7039102" y="32639"/>
                  </a:lnTo>
                  <a:lnTo>
                    <a:pt x="7052437" y="19050"/>
                  </a:lnTo>
                  <a:lnTo>
                    <a:pt x="7052437" y="38100"/>
                  </a:lnTo>
                  <a:lnTo>
                    <a:pt x="19050" y="38100"/>
                  </a:ln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51" name="Group 51"/>
          <p:cNvGrpSpPr/>
          <p:nvPr/>
        </p:nvGrpSpPr>
        <p:grpSpPr>
          <a:xfrm>
            <a:off x="7662342" y="7474131"/>
            <a:ext cx="5567374" cy="1036766"/>
            <a:chOff x="0" y="0"/>
            <a:chExt cx="7423166" cy="1382354"/>
          </a:xfrm>
        </p:grpSpPr>
        <p:sp>
          <p:nvSpPr>
            <p:cNvPr id="52" name="Freeform 52"/>
            <p:cNvSpPr/>
            <p:nvPr/>
          </p:nvSpPr>
          <p:spPr>
            <a:xfrm>
              <a:off x="0" y="0"/>
              <a:ext cx="7423166" cy="1382354"/>
            </a:xfrm>
            <a:custGeom>
              <a:avLst/>
              <a:gdLst/>
              <a:ahLst/>
              <a:cxnLst/>
              <a:rect l="l" t="t" r="r" b="b"/>
              <a:pathLst>
                <a:path w="7423166" h="1382354">
                  <a:moveTo>
                    <a:pt x="0" y="0"/>
                  </a:moveTo>
                  <a:lnTo>
                    <a:pt x="7423166" y="0"/>
                  </a:lnTo>
                  <a:lnTo>
                    <a:pt x="7423166" y="1382354"/>
                  </a:lnTo>
                  <a:lnTo>
                    <a:pt x="0" y="1382354"/>
                  </a:lnTo>
                  <a:close/>
                </a:path>
              </a:pathLst>
            </a:custGeom>
            <a:solidFill>
              <a:srgbClr val="000000">
                <a:alpha val="0"/>
              </a:srgbClr>
            </a:solidFill>
          </p:spPr>
          <p:txBody>
            <a:bodyPr/>
            <a:lstStyle/>
            <a:p>
              <a:endParaRPr lang="zh-TW" altLang="en-US"/>
            </a:p>
          </p:txBody>
        </p:sp>
        <p:sp>
          <p:nvSpPr>
            <p:cNvPr id="53" name="TextBox 53"/>
            <p:cNvSpPr txBox="1"/>
            <p:nvPr/>
          </p:nvSpPr>
          <p:spPr>
            <a:xfrm>
              <a:off x="0" y="57150"/>
              <a:ext cx="7423166" cy="1325204"/>
            </a:xfrm>
            <a:prstGeom prst="rect">
              <a:avLst/>
            </a:prstGeom>
          </p:spPr>
          <p:txBody>
            <a:bodyPr lIns="0" tIns="0" rIns="0" bIns="0" rtlCol="0" anchor="ctr"/>
            <a:lstStyle/>
            <a:p>
              <a:pPr algn="ctr">
                <a:lnSpc>
                  <a:spcPts val="4374"/>
                </a:lnSpc>
              </a:pPr>
              <a:r>
                <a:rPr lang="en-US" sz="4050">
                  <a:solidFill>
                    <a:srgbClr val="FFFFFF"/>
                  </a:solidFill>
                  <a:latin typeface="Aptos"/>
                  <a:ea typeface="Aptos"/>
                  <a:cs typeface="Aptos"/>
                  <a:sym typeface="Aptos"/>
                </a:rPr>
                <a:t>資料統計與分析</a:t>
              </a:r>
            </a:p>
          </p:txBody>
        </p:sp>
      </p:grpSp>
      <p:grpSp>
        <p:nvGrpSpPr>
          <p:cNvPr id="54" name="Group 54"/>
          <p:cNvGrpSpPr/>
          <p:nvPr/>
        </p:nvGrpSpPr>
        <p:grpSpPr>
          <a:xfrm>
            <a:off x="7003638" y="7423329"/>
            <a:ext cx="1036766" cy="1036766"/>
            <a:chOff x="0" y="0"/>
            <a:chExt cx="1382354" cy="1382354"/>
          </a:xfrm>
        </p:grpSpPr>
        <p:sp>
          <p:nvSpPr>
            <p:cNvPr id="55" name="Freeform 55"/>
            <p:cNvSpPr/>
            <p:nvPr/>
          </p:nvSpPr>
          <p:spPr>
            <a:xfrm>
              <a:off x="19050" y="19050"/>
              <a:ext cx="1344168" cy="1344168"/>
            </a:xfrm>
            <a:custGeom>
              <a:avLst/>
              <a:gdLst/>
              <a:ahLst/>
              <a:cxnLst/>
              <a:rect l="l" t="t" r="r" b="b"/>
              <a:pathLst>
                <a:path w="1344168" h="1344168">
                  <a:moveTo>
                    <a:pt x="0" y="672084"/>
                  </a:moveTo>
                  <a:cubicBezTo>
                    <a:pt x="0" y="300863"/>
                    <a:pt x="300863" y="0"/>
                    <a:pt x="672084" y="0"/>
                  </a:cubicBezTo>
                  <a:cubicBezTo>
                    <a:pt x="1043305" y="0"/>
                    <a:pt x="1344168" y="300863"/>
                    <a:pt x="1344168" y="672084"/>
                  </a:cubicBezTo>
                  <a:cubicBezTo>
                    <a:pt x="1344168" y="1043305"/>
                    <a:pt x="1043305" y="1344168"/>
                    <a:pt x="672084" y="1344168"/>
                  </a:cubicBezTo>
                  <a:cubicBezTo>
                    <a:pt x="300863" y="1344168"/>
                    <a:pt x="0" y="1043305"/>
                    <a:pt x="0" y="672084"/>
                  </a:cubicBezTo>
                  <a:close/>
                </a:path>
              </a:pathLst>
            </a:custGeom>
            <a:solidFill>
              <a:srgbClr val="BCC5CD"/>
            </a:solidFill>
          </p:spPr>
          <p:txBody>
            <a:bodyPr/>
            <a:lstStyle/>
            <a:p>
              <a:endParaRPr lang="zh-TW" altLang="en-US"/>
            </a:p>
          </p:txBody>
        </p:sp>
        <p:sp>
          <p:nvSpPr>
            <p:cNvPr id="56" name="Freeform 56"/>
            <p:cNvSpPr/>
            <p:nvPr/>
          </p:nvSpPr>
          <p:spPr>
            <a:xfrm>
              <a:off x="0" y="0"/>
              <a:ext cx="1382268" cy="1382395"/>
            </a:xfrm>
            <a:custGeom>
              <a:avLst/>
              <a:gdLst/>
              <a:ahLst/>
              <a:cxnLst/>
              <a:rect l="l" t="t" r="r" b="b"/>
              <a:pathLst>
                <a:path w="1382268" h="1382395">
                  <a:moveTo>
                    <a:pt x="0" y="691134"/>
                  </a:moveTo>
                  <a:cubicBezTo>
                    <a:pt x="0" y="309499"/>
                    <a:pt x="309499" y="0"/>
                    <a:pt x="691134" y="0"/>
                  </a:cubicBezTo>
                  <a:lnTo>
                    <a:pt x="691134" y="19050"/>
                  </a:lnTo>
                  <a:lnTo>
                    <a:pt x="691134" y="0"/>
                  </a:lnTo>
                  <a:cubicBezTo>
                    <a:pt x="1072896" y="0"/>
                    <a:pt x="1382268" y="309499"/>
                    <a:pt x="1382268" y="691134"/>
                  </a:cubicBezTo>
                  <a:lnTo>
                    <a:pt x="1363218" y="691134"/>
                  </a:lnTo>
                  <a:lnTo>
                    <a:pt x="1382268" y="691134"/>
                  </a:lnTo>
                  <a:cubicBezTo>
                    <a:pt x="1382268" y="1072896"/>
                    <a:pt x="1072769" y="1382268"/>
                    <a:pt x="691134" y="1382268"/>
                  </a:cubicBezTo>
                  <a:lnTo>
                    <a:pt x="691134" y="1363218"/>
                  </a:lnTo>
                  <a:lnTo>
                    <a:pt x="691134" y="1382268"/>
                  </a:lnTo>
                  <a:cubicBezTo>
                    <a:pt x="309499" y="1382395"/>
                    <a:pt x="0" y="1072896"/>
                    <a:pt x="0" y="691134"/>
                  </a:cubicBezTo>
                  <a:lnTo>
                    <a:pt x="19050" y="691134"/>
                  </a:lnTo>
                  <a:lnTo>
                    <a:pt x="38100" y="691134"/>
                  </a:lnTo>
                  <a:lnTo>
                    <a:pt x="19050" y="691134"/>
                  </a:lnTo>
                  <a:lnTo>
                    <a:pt x="0" y="691134"/>
                  </a:lnTo>
                  <a:moveTo>
                    <a:pt x="38100" y="691134"/>
                  </a:moveTo>
                  <a:cubicBezTo>
                    <a:pt x="38100" y="701675"/>
                    <a:pt x="29591" y="710184"/>
                    <a:pt x="19050" y="710184"/>
                  </a:cubicBezTo>
                  <a:cubicBezTo>
                    <a:pt x="8509" y="710184"/>
                    <a:pt x="0" y="701675"/>
                    <a:pt x="0" y="691134"/>
                  </a:cubicBezTo>
                  <a:cubicBezTo>
                    <a:pt x="0" y="680593"/>
                    <a:pt x="8509" y="672084"/>
                    <a:pt x="19050" y="672084"/>
                  </a:cubicBezTo>
                  <a:cubicBezTo>
                    <a:pt x="29591" y="672084"/>
                    <a:pt x="38100" y="680593"/>
                    <a:pt x="38100" y="691134"/>
                  </a:cubicBezTo>
                  <a:cubicBezTo>
                    <a:pt x="38100" y="1051814"/>
                    <a:pt x="330454" y="1344168"/>
                    <a:pt x="691134" y="1344168"/>
                  </a:cubicBezTo>
                  <a:cubicBezTo>
                    <a:pt x="1051814" y="1344168"/>
                    <a:pt x="1344168" y="1051814"/>
                    <a:pt x="1344168" y="691134"/>
                  </a:cubicBezTo>
                  <a:cubicBezTo>
                    <a:pt x="1344168" y="330454"/>
                    <a:pt x="1051814" y="38100"/>
                    <a:pt x="691134" y="38100"/>
                  </a:cubicBezTo>
                  <a:lnTo>
                    <a:pt x="691134" y="19050"/>
                  </a:lnTo>
                  <a:lnTo>
                    <a:pt x="691134" y="38100"/>
                  </a:lnTo>
                  <a:cubicBezTo>
                    <a:pt x="330454" y="38100"/>
                    <a:pt x="38100" y="330454"/>
                    <a:pt x="38100" y="691134"/>
                  </a:cubicBez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57" name="Group 57"/>
          <p:cNvGrpSpPr/>
          <p:nvPr/>
        </p:nvGrpSpPr>
        <p:grpSpPr>
          <a:xfrm rot="-10800000">
            <a:off x="7410294" y="8783276"/>
            <a:ext cx="5819422" cy="1036766"/>
            <a:chOff x="0" y="0"/>
            <a:chExt cx="7759230" cy="1382354"/>
          </a:xfrm>
        </p:grpSpPr>
        <p:sp>
          <p:nvSpPr>
            <p:cNvPr id="58" name="Freeform 58"/>
            <p:cNvSpPr/>
            <p:nvPr/>
          </p:nvSpPr>
          <p:spPr>
            <a:xfrm>
              <a:off x="19050" y="19050"/>
              <a:ext cx="7721219" cy="1344168"/>
            </a:xfrm>
            <a:custGeom>
              <a:avLst/>
              <a:gdLst/>
              <a:ahLst/>
              <a:cxnLst/>
              <a:rect l="l" t="t" r="r" b="b"/>
              <a:pathLst>
                <a:path w="7721219" h="1344168">
                  <a:moveTo>
                    <a:pt x="0" y="0"/>
                  </a:moveTo>
                  <a:lnTo>
                    <a:pt x="7033387" y="0"/>
                  </a:lnTo>
                  <a:lnTo>
                    <a:pt x="7721219" y="672084"/>
                  </a:lnTo>
                  <a:lnTo>
                    <a:pt x="7033387" y="1344168"/>
                  </a:lnTo>
                  <a:lnTo>
                    <a:pt x="0" y="1344168"/>
                  </a:lnTo>
                  <a:close/>
                </a:path>
              </a:pathLst>
            </a:custGeom>
            <a:solidFill>
              <a:srgbClr val="156082"/>
            </a:solidFill>
          </p:spPr>
          <p:txBody>
            <a:bodyPr/>
            <a:lstStyle/>
            <a:p>
              <a:endParaRPr lang="zh-TW" altLang="en-US"/>
            </a:p>
          </p:txBody>
        </p:sp>
        <p:sp>
          <p:nvSpPr>
            <p:cNvPr id="59" name="Freeform 59"/>
            <p:cNvSpPr/>
            <p:nvPr/>
          </p:nvSpPr>
          <p:spPr>
            <a:xfrm>
              <a:off x="0" y="0"/>
              <a:ext cx="7759319" cy="1382268"/>
            </a:xfrm>
            <a:custGeom>
              <a:avLst/>
              <a:gdLst/>
              <a:ahLst/>
              <a:cxnLst/>
              <a:rect l="l" t="t" r="r" b="b"/>
              <a:pathLst>
                <a:path w="7759319" h="1382268">
                  <a:moveTo>
                    <a:pt x="19050" y="0"/>
                  </a:moveTo>
                  <a:lnTo>
                    <a:pt x="7052437" y="0"/>
                  </a:lnTo>
                  <a:cubicBezTo>
                    <a:pt x="7057390" y="0"/>
                    <a:pt x="7062216" y="1905"/>
                    <a:pt x="7065772" y="5461"/>
                  </a:cubicBezTo>
                  <a:lnTo>
                    <a:pt x="7753604" y="677545"/>
                  </a:lnTo>
                  <a:cubicBezTo>
                    <a:pt x="7757287" y="681101"/>
                    <a:pt x="7759319" y="686054"/>
                    <a:pt x="7759319" y="691134"/>
                  </a:cubicBezTo>
                  <a:cubicBezTo>
                    <a:pt x="7759319" y="696214"/>
                    <a:pt x="7757287" y="701167"/>
                    <a:pt x="7753604" y="704723"/>
                  </a:cubicBezTo>
                  <a:lnTo>
                    <a:pt x="7065772" y="1376807"/>
                  </a:lnTo>
                  <a:cubicBezTo>
                    <a:pt x="7062216" y="1380236"/>
                    <a:pt x="7057390" y="1382268"/>
                    <a:pt x="7052437" y="1382268"/>
                  </a:cubicBezTo>
                  <a:lnTo>
                    <a:pt x="19050" y="1382268"/>
                  </a:lnTo>
                  <a:cubicBezTo>
                    <a:pt x="8509" y="1382268"/>
                    <a:pt x="0" y="1373759"/>
                    <a:pt x="0" y="1363218"/>
                  </a:cubicBezTo>
                  <a:lnTo>
                    <a:pt x="0" y="19050"/>
                  </a:lnTo>
                  <a:cubicBezTo>
                    <a:pt x="0" y="8509"/>
                    <a:pt x="8509" y="0"/>
                    <a:pt x="19050" y="0"/>
                  </a:cubicBezTo>
                  <a:moveTo>
                    <a:pt x="19050" y="38100"/>
                  </a:moveTo>
                  <a:lnTo>
                    <a:pt x="19050" y="19050"/>
                  </a:lnTo>
                  <a:lnTo>
                    <a:pt x="38100" y="19050"/>
                  </a:lnTo>
                  <a:lnTo>
                    <a:pt x="38100" y="1363345"/>
                  </a:lnTo>
                  <a:lnTo>
                    <a:pt x="19050" y="1363345"/>
                  </a:lnTo>
                  <a:lnTo>
                    <a:pt x="19050" y="1344295"/>
                  </a:lnTo>
                  <a:lnTo>
                    <a:pt x="7052437" y="1344295"/>
                  </a:lnTo>
                  <a:lnTo>
                    <a:pt x="7052437" y="1363345"/>
                  </a:lnTo>
                  <a:lnTo>
                    <a:pt x="7039102" y="1349756"/>
                  </a:lnTo>
                  <a:lnTo>
                    <a:pt x="7726934" y="677672"/>
                  </a:lnTo>
                  <a:lnTo>
                    <a:pt x="7740269" y="691261"/>
                  </a:lnTo>
                  <a:lnTo>
                    <a:pt x="7726934" y="704850"/>
                  </a:lnTo>
                  <a:lnTo>
                    <a:pt x="7039102" y="32639"/>
                  </a:lnTo>
                  <a:lnTo>
                    <a:pt x="7052437" y="19050"/>
                  </a:lnTo>
                  <a:lnTo>
                    <a:pt x="7052437" y="38100"/>
                  </a:lnTo>
                  <a:lnTo>
                    <a:pt x="19050" y="38100"/>
                  </a:ln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grpSp>
        <p:nvGrpSpPr>
          <p:cNvPr id="60" name="Group 60"/>
          <p:cNvGrpSpPr/>
          <p:nvPr/>
        </p:nvGrpSpPr>
        <p:grpSpPr>
          <a:xfrm>
            <a:off x="7662342" y="8783276"/>
            <a:ext cx="5567374" cy="1036765"/>
            <a:chOff x="0" y="0"/>
            <a:chExt cx="7423166" cy="1382354"/>
          </a:xfrm>
        </p:grpSpPr>
        <p:sp>
          <p:nvSpPr>
            <p:cNvPr id="61" name="Freeform 61"/>
            <p:cNvSpPr/>
            <p:nvPr/>
          </p:nvSpPr>
          <p:spPr>
            <a:xfrm>
              <a:off x="0" y="0"/>
              <a:ext cx="7423166" cy="1382354"/>
            </a:xfrm>
            <a:custGeom>
              <a:avLst/>
              <a:gdLst/>
              <a:ahLst/>
              <a:cxnLst/>
              <a:rect l="l" t="t" r="r" b="b"/>
              <a:pathLst>
                <a:path w="7423166" h="1382354">
                  <a:moveTo>
                    <a:pt x="0" y="0"/>
                  </a:moveTo>
                  <a:lnTo>
                    <a:pt x="7423166" y="0"/>
                  </a:lnTo>
                  <a:lnTo>
                    <a:pt x="7423166" y="1382354"/>
                  </a:lnTo>
                  <a:lnTo>
                    <a:pt x="0" y="1382354"/>
                  </a:lnTo>
                  <a:close/>
                </a:path>
              </a:pathLst>
            </a:custGeom>
            <a:solidFill>
              <a:srgbClr val="000000">
                <a:alpha val="0"/>
              </a:srgbClr>
            </a:solidFill>
          </p:spPr>
          <p:txBody>
            <a:bodyPr/>
            <a:lstStyle/>
            <a:p>
              <a:endParaRPr lang="zh-TW" altLang="en-US"/>
            </a:p>
          </p:txBody>
        </p:sp>
        <p:sp>
          <p:nvSpPr>
            <p:cNvPr id="62" name="TextBox 62"/>
            <p:cNvSpPr txBox="1"/>
            <p:nvPr/>
          </p:nvSpPr>
          <p:spPr>
            <a:xfrm>
              <a:off x="0" y="57150"/>
              <a:ext cx="7423166" cy="1325204"/>
            </a:xfrm>
            <a:prstGeom prst="rect">
              <a:avLst/>
            </a:prstGeom>
          </p:spPr>
          <p:txBody>
            <a:bodyPr lIns="0" tIns="0" rIns="0" bIns="0" rtlCol="0" anchor="ctr"/>
            <a:lstStyle/>
            <a:p>
              <a:pPr algn="ctr">
                <a:lnSpc>
                  <a:spcPts val="4374"/>
                </a:lnSpc>
              </a:pPr>
              <a:r>
                <a:rPr lang="en-US" sz="4050">
                  <a:solidFill>
                    <a:srgbClr val="FFFFFF"/>
                  </a:solidFill>
                  <a:latin typeface="Aptos"/>
                  <a:ea typeface="Aptos"/>
                  <a:cs typeface="Aptos"/>
                  <a:sym typeface="Aptos"/>
                </a:rPr>
                <a:t>結論與建議</a:t>
              </a:r>
            </a:p>
          </p:txBody>
        </p:sp>
      </p:grpSp>
      <p:grpSp>
        <p:nvGrpSpPr>
          <p:cNvPr id="63" name="Group 63"/>
          <p:cNvGrpSpPr/>
          <p:nvPr/>
        </p:nvGrpSpPr>
        <p:grpSpPr>
          <a:xfrm>
            <a:off x="7003638" y="8732474"/>
            <a:ext cx="1036766" cy="1036766"/>
            <a:chOff x="0" y="0"/>
            <a:chExt cx="1382354" cy="1382354"/>
          </a:xfrm>
        </p:grpSpPr>
        <p:sp>
          <p:nvSpPr>
            <p:cNvPr id="64" name="Freeform 64"/>
            <p:cNvSpPr/>
            <p:nvPr/>
          </p:nvSpPr>
          <p:spPr>
            <a:xfrm>
              <a:off x="19050" y="19050"/>
              <a:ext cx="1344168" cy="1344168"/>
            </a:xfrm>
            <a:custGeom>
              <a:avLst/>
              <a:gdLst/>
              <a:ahLst/>
              <a:cxnLst/>
              <a:rect l="l" t="t" r="r" b="b"/>
              <a:pathLst>
                <a:path w="1344168" h="1344168">
                  <a:moveTo>
                    <a:pt x="0" y="672084"/>
                  </a:moveTo>
                  <a:cubicBezTo>
                    <a:pt x="0" y="300863"/>
                    <a:pt x="300863" y="0"/>
                    <a:pt x="672084" y="0"/>
                  </a:cubicBezTo>
                  <a:cubicBezTo>
                    <a:pt x="1043305" y="0"/>
                    <a:pt x="1344168" y="300863"/>
                    <a:pt x="1344168" y="672084"/>
                  </a:cubicBezTo>
                  <a:cubicBezTo>
                    <a:pt x="1344168" y="1043305"/>
                    <a:pt x="1043305" y="1344168"/>
                    <a:pt x="672084" y="1344168"/>
                  </a:cubicBezTo>
                  <a:cubicBezTo>
                    <a:pt x="300863" y="1344168"/>
                    <a:pt x="0" y="1043305"/>
                    <a:pt x="0" y="672084"/>
                  </a:cubicBezTo>
                  <a:close/>
                </a:path>
              </a:pathLst>
            </a:custGeom>
            <a:solidFill>
              <a:srgbClr val="BCC5CD"/>
            </a:solidFill>
          </p:spPr>
          <p:txBody>
            <a:bodyPr/>
            <a:lstStyle/>
            <a:p>
              <a:endParaRPr lang="zh-TW" altLang="en-US"/>
            </a:p>
          </p:txBody>
        </p:sp>
        <p:sp>
          <p:nvSpPr>
            <p:cNvPr id="65" name="Freeform 65"/>
            <p:cNvSpPr/>
            <p:nvPr/>
          </p:nvSpPr>
          <p:spPr>
            <a:xfrm>
              <a:off x="0" y="0"/>
              <a:ext cx="1382268" cy="1382395"/>
            </a:xfrm>
            <a:custGeom>
              <a:avLst/>
              <a:gdLst/>
              <a:ahLst/>
              <a:cxnLst/>
              <a:rect l="l" t="t" r="r" b="b"/>
              <a:pathLst>
                <a:path w="1382268" h="1382395">
                  <a:moveTo>
                    <a:pt x="0" y="691134"/>
                  </a:moveTo>
                  <a:cubicBezTo>
                    <a:pt x="0" y="309499"/>
                    <a:pt x="309499" y="0"/>
                    <a:pt x="691134" y="0"/>
                  </a:cubicBezTo>
                  <a:lnTo>
                    <a:pt x="691134" y="19050"/>
                  </a:lnTo>
                  <a:lnTo>
                    <a:pt x="691134" y="0"/>
                  </a:lnTo>
                  <a:cubicBezTo>
                    <a:pt x="1072896" y="0"/>
                    <a:pt x="1382268" y="309499"/>
                    <a:pt x="1382268" y="691134"/>
                  </a:cubicBezTo>
                  <a:lnTo>
                    <a:pt x="1363218" y="691134"/>
                  </a:lnTo>
                  <a:lnTo>
                    <a:pt x="1382268" y="691134"/>
                  </a:lnTo>
                  <a:cubicBezTo>
                    <a:pt x="1382268" y="1072896"/>
                    <a:pt x="1072769" y="1382268"/>
                    <a:pt x="691134" y="1382268"/>
                  </a:cubicBezTo>
                  <a:lnTo>
                    <a:pt x="691134" y="1363218"/>
                  </a:lnTo>
                  <a:lnTo>
                    <a:pt x="691134" y="1382268"/>
                  </a:lnTo>
                  <a:cubicBezTo>
                    <a:pt x="309499" y="1382395"/>
                    <a:pt x="0" y="1072896"/>
                    <a:pt x="0" y="691134"/>
                  </a:cubicBezTo>
                  <a:lnTo>
                    <a:pt x="19050" y="691134"/>
                  </a:lnTo>
                  <a:lnTo>
                    <a:pt x="38100" y="691134"/>
                  </a:lnTo>
                  <a:lnTo>
                    <a:pt x="19050" y="691134"/>
                  </a:lnTo>
                  <a:lnTo>
                    <a:pt x="0" y="691134"/>
                  </a:lnTo>
                  <a:moveTo>
                    <a:pt x="38100" y="691134"/>
                  </a:moveTo>
                  <a:cubicBezTo>
                    <a:pt x="38100" y="701675"/>
                    <a:pt x="29591" y="710184"/>
                    <a:pt x="19050" y="710184"/>
                  </a:cubicBezTo>
                  <a:cubicBezTo>
                    <a:pt x="8509" y="710184"/>
                    <a:pt x="0" y="701675"/>
                    <a:pt x="0" y="691134"/>
                  </a:cubicBezTo>
                  <a:cubicBezTo>
                    <a:pt x="0" y="680593"/>
                    <a:pt x="8509" y="672084"/>
                    <a:pt x="19050" y="672084"/>
                  </a:cubicBezTo>
                  <a:cubicBezTo>
                    <a:pt x="29591" y="672084"/>
                    <a:pt x="38100" y="680593"/>
                    <a:pt x="38100" y="691134"/>
                  </a:cubicBezTo>
                  <a:cubicBezTo>
                    <a:pt x="38100" y="1051814"/>
                    <a:pt x="330454" y="1344168"/>
                    <a:pt x="691134" y="1344168"/>
                  </a:cubicBezTo>
                  <a:cubicBezTo>
                    <a:pt x="1051814" y="1344168"/>
                    <a:pt x="1344168" y="1051814"/>
                    <a:pt x="1344168" y="691134"/>
                  </a:cubicBezTo>
                  <a:cubicBezTo>
                    <a:pt x="1344168" y="330454"/>
                    <a:pt x="1051814" y="38100"/>
                    <a:pt x="691134" y="38100"/>
                  </a:cubicBezTo>
                  <a:lnTo>
                    <a:pt x="691134" y="19050"/>
                  </a:lnTo>
                  <a:lnTo>
                    <a:pt x="691134" y="38100"/>
                  </a:lnTo>
                  <a:cubicBezTo>
                    <a:pt x="330454" y="38100"/>
                    <a:pt x="38100" y="330454"/>
                    <a:pt x="38100" y="691134"/>
                  </a:cubicBezTo>
                  <a:close/>
                </a:path>
              </a:pathLst>
            </a:custGeom>
            <a:gradFill rotWithShape="1">
              <a:gsLst>
                <a:gs pos="0">
                  <a:srgbClr val="C2F6FD">
                    <a:alpha val="100000"/>
                  </a:srgbClr>
                </a:gs>
                <a:gs pos="100000">
                  <a:srgbClr val="97D2FD">
                    <a:alpha val="100000"/>
                  </a:srgbClr>
                </a:gs>
              </a:gsLst>
              <a:lin ang="0"/>
            </a:gradFill>
          </p:spPr>
          <p:txBody>
            <a:bodyPr/>
            <a:lstStyle/>
            <a:p>
              <a:endParaRPr lang="zh-TW" altLang="en-US"/>
            </a:p>
          </p:txBody>
        </p:sp>
      </p:grpSp>
      <p:sp>
        <p:nvSpPr>
          <p:cNvPr id="66" name="TextBox 66"/>
          <p:cNvSpPr txBox="1"/>
          <p:nvPr/>
        </p:nvSpPr>
        <p:spPr>
          <a:xfrm>
            <a:off x="656522" y="3356182"/>
            <a:ext cx="4704770" cy="1490358"/>
          </a:xfrm>
          <a:prstGeom prst="rect">
            <a:avLst/>
          </a:prstGeom>
        </p:spPr>
        <p:txBody>
          <a:bodyPr lIns="0" tIns="0" rIns="0" bIns="0" rtlCol="0" anchor="t">
            <a:spAutoFit/>
          </a:bodyPr>
          <a:lstStyle/>
          <a:p>
            <a:pPr algn="ctr">
              <a:lnSpc>
                <a:spcPts val="9720"/>
              </a:lnSpc>
            </a:pPr>
            <a:r>
              <a:rPr lang="en-US" sz="5400" b="1">
                <a:solidFill>
                  <a:srgbClr val="000000"/>
                </a:solidFill>
                <a:latin typeface="Arimo Bold"/>
                <a:ea typeface="Arimo Bold"/>
                <a:cs typeface="Arimo Bold"/>
                <a:sym typeface="Arimo Bold"/>
              </a:rPr>
              <a:t>研究流程</a:t>
            </a:r>
          </a:p>
        </p:txBody>
      </p:sp>
      <p:grpSp>
        <p:nvGrpSpPr>
          <p:cNvPr id="67" name="Group 67"/>
          <p:cNvGrpSpPr/>
          <p:nvPr/>
        </p:nvGrpSpPr>
        <p:grpSpPr>
          <a:xfrm>
            <a:off x="10382780" y="1865313"/>
            <a:ext cx="333375" cy="519642"/>
            <a:chOff x="0" y="0"/>
            <a:chExt cx="444500" cy="692856"/>
          </a:xfrm>
        </p:grpSpPr>
        <p:sp>
          <p:nvSpPr>
            <p:cNvPr id="68" name="Freeform 68"/>
            <p:cNvSpPr/>
            <p:nvPr/>
          </p:nvSpPr>
          <p:spPr>
            <a:xfrm>
              <a:off x="19050" y="19050"/>
              <a:ext cx="406400" cy="654812"/>
            </a:xfrm>
            <a:custGeom>
              <a:avLst/>
              <a:gdLst/>
              <a:ahLst/>
              <a:cxnLst/>
              <a:rect l="l" t="t" r="r" b="b"/>
              <a:pathLst>
                <a:path w="406400" h="654812">
                  <a:moveTo>
                    <a:pt x="0" y="444754"/>
                  </a:moveTo>
                  <a:lnTo>
                    <a:pt x="101600" y="444754"/>
                  </a:lnTo>
                  <a:lnTo>
                    <a:pt x="101600" y="0"/>
                  </a:lnTo>
                  <a:lnTo>
                    <a:pt x="304800" y="0"/>
                  </a:lnTo>
                  <a:lnTo>
                    <a:pt x="304800" y="444754"/>
                  </a:lnTo>
                  <a:lnTo>
                    <a:pt x="406400" y="444754"/>
                  </a:lnTo>
                  <a:lnTo>
                    <a:pt x="203200" y="654812"/>
                  </a:lnTo>
                  <a:close/>
                </a:path>
              </a:pathLst>
            </a:custGeom>
            <a:solidFill>
              <a:srgbClr val="4EA72E"/>
            </a:solidFill>
          </p:spPr>
          <p:txBody>
            <a:bodyPr/>
            <a:lstStyle/>
            <a:p>
              <a:endParaRPr lang="zh-TW" altLang="en-US"/>
            </a:p>
          </p:txBody>
        </p:sp>
        <p:sp>
          <p:nvSpPr>
            <p:cNvPr id="69" name="Freeform 69"/>
            <p:cNvSpPr/>
            <p:nvPr/>
          </p:nvSpPr>
          <p:spPr>
            <a:xfrm>
              <a:off x="-1524" y="0"/>
              <a:ext cx="447421" cy="692912"/>
            </a:xfrm>
            <a:custGeom>
              <a:avLst/>
              <a:gdLst/>
              <a:ahLst/>
              <a:cxnLst/>
              <a:rect l="l" t="t" r="r" b="b"/>
              <a:pathLst>
                <a:path w="447421" h="692912">
                  <a:moveTo>
                    <a:pt x="20574" y="444754"/>
                  </a:moveTo>
                  <a:lnTo>
                    <a:pt x="122174" y="444754"/>
                  </a:lnTo>
                  <a:lnTo>
                    <a:pt x="122174" y="463804"/>
                  </a:lnTo>
                  <a:lnTo>
                    <a:pt x="103124" y="463804"/>
                  </a:lnTo>
                  <a:lnTo>
                    <a:pt x="103124" y="19050"/>
                  </a:lnTo>
                  <a:cubicBezTo>
                    <a:pt x="103124" y="8509"/>
                    <a:pt x="111633" y="0"/>
                    <a:pt x="122174" y="0"/>
                  </a:cubicBezTo>
                  <a:lnTo>
                    <a:pt x="325374" y="0"/>
                  </a:lnTo>
                  <a:cubicBezTo>
                    <a:pt x="335915" y="0"/>
                    <a:pt x="344424" y="8509"/>
                    <a:pt x="344424" y="19050"/>
                  </a:cubicBezTo>
                  <a:lnTo>
                    <a:pt x="344424" y="463804"/>
                  </a:lnTo>
                  <a:lnTo>
                    <a:pt x="325374" y="463804"/>
                  </a:lnTo>
                  <a:lnTo>
                    <a:pt x="325374" y="444754"/>
                  </a:lnTo>
                  <a:lnTo>
                    <a:pt x="426974" y="444754"/>
                  </a:lnTo>
                  <a:cubicBezTo>
                    <a:pt x="434594" y="444754"/>
                    <a:pt x="441579" y="449326"/>
                    <a:pt x="444500" y="456311"/>
                  </a:cubicBezTo>
                  <a:cubicBezTo>
                    <a:pt x="447421" y="463296"/>
                    <a:pt x="446024" y="471551"/>
                    <a:pt x="440690" y="477012"/>
                  </a:cubicBezTo>
                  <a:lnTo>
                    <a:pt x="237490" y="687070"/>
                  </a:lnTo>
                  <a:cubicBezTo>
                    <a:pt x="233934" y="690753"/>
                    <a:pt x="228981" y="692912"/>
                    <a:pt x="223774" y="692912"/>
                  </a:cubicBezTo>
                  <a:cubicBezTo>
                    <a:pt x="218567" y="692912"/>
                    <a:pt x="213614" y="690880"/>
                    <a:pt x="210058" y="687070"/>
                  </a:cubicBezTo>
                  <a:lnTo>
                    <a:pt x="6858" y="477012"/>
                  </a:lnTo>
                  <a:cubicBezTo>
                    <a:pt x="1524" y="471551"/>
                    <a:pt x="0" y="463423"/>
                    <a:pt x="3048" y="456311"/>
                  </a:cubicBezTo>
                  <a:cubicBezTo>
                    <a:pt x="6096" y="449199"/>
                    <a:pt x="12954" y="444754"/>
                    <a:pt x="20574" y="444754"/>
                  </a:cubicBezTo>
                  <a:moveTo>
                    <a:pt x="20574" y="482854"/>
                  </a:moveTo>
                  <a:lnTo>
                    <a:pt x="20574" y="463804"/>
                  </a:lnTo>
                  <a:lnTo>
                    <a:pt x="34290" y="450596"/>
                  </a:lnTo>
                  <a:lnTo>
                    <a:pt x="237490" y="660654"/>
                  </a:lnTo>
                  <a:lnTo>
                    <a:pt x="223774" y="673862"/>
                  </a:lnTo>
                  <a:lnTo>
                    <a:pt x="210058" y="660654"/>
                  </a:lnTo>
                  <a:lnTo>
                    <a:pt x="413258" y="450596"/>
                  </a:lnTo>
                  <a:lnTo>
                    <a:pt x="426974" y="463804"/>
                  </a:lnTo>
                  <a:lnTo>
                    <a:pt x="426974" y="482854"/>
                  </a:lnTo>
                  <a:lnTo>
                    <a:pt x="325374" y="482854"/>
                  </a:lnTo>
                  <a:cubicBezTo>
                    <a:pt x="314833" y="482854"/>
                    <a:pt x="306324" y="474345"/>
                    <a:pt x="306324" y="463804"/>
                  </a:cubicBezTo>
                  <a:lnTo>
                    <a:pt x="306324" y="19050"/>
                  </a:lnTo>
                  <a:lnTo>
                    <a:pt x="325374" y="19050"/>
                  </a:lnTo>
                  <a:lnTo>
                    <a:pt x="325374" y="38100"/>
                  </a:lnTo>
                  <a:lnTo>
                    <a:pt x="122174" y="38100"/>
                  </a:lnTo>
                  <a:lnTo>
                    <a:pt x="122174" y="19050"/>
                  </a:lnTo>
                  <a:lnTo>
                    <a:pt x="141224" y="19050"/>
                  </a:lnTo>
                  <a:lnTo>
                    <a:pt x="141224" y="463804"/>
                  </a:lnTo>
                  <a:cubicBezTo>
                    <a:pt x="141224" y="474345"/>
                    <a:pt x="132715" y="482854"/>
                    <a:pt x="122174" y="482854"/>
                  </a:cubicBezTo>
                  <a:lnTo>
                    <a:pt x="20574" y="482854"/>
                  </a:lnTo>
                  <a:close/>
                </a:path>
              </a:pathLst>
            </a:custGeom>
            <a:solidFill>
              <a:srgbClr val="1C440D"/>
            </a:solidFill>
          </p:spPr>
          <p:txBody>
            <a:bodyPr/>
            <a:lstStyle/>
            <a:p>
              <a:endParaRPr lang="zh-TW" altLang="en-US"/>
            </a:p>
          </p:txBody>
        </p:sp>
      </p:grpSp>
      <p:grpSp>
        <p:nvGrpSpPr>
          <p:cNvPr id="70" name="Group 70"/>
          <p:cNvGrpSpPr/>
          <p:nvPr/>
        </p:nvGrpSpPr>
        <p:grpSpPr>
          <a:xfrm>
            <a:off x="10382780" y="3148008"/>
            <a:ext cx="333375" cy="519642"/>
            <a:chOff x="0" y="0"/>
            <a:chExt cx="444500" cy="692856"/>
          </a:xfrm>
        </p:grpSpPr>
        <p:sp>
          <p:nvSpPr>
            <p:cNvPr id="71" name="Freeform 71"/>
            <p:cNvSpPr/>
            <p:nvPr/>
          </p:nvSpPr>
          <p:spPr>
            <a:xfrm>
              <a:off x="19050" y="19050"/>
              <a:ext cx="406400" cy="654812"/>
            </a:xfrm>
            <a:custGeom>
              <a:avLst/>
              <a:gdLst/>
              <a:ahLst/>
              <a:cxnLst/>
              <a:rect l="l" t="t" r="r" b="b"/>
              <a:pathLst>
                <a:path w="406400" h="654812">
                  <a:moveTo>
                    <a:pt x="0" y="444754"/>
                  </a:moveTo>
                  <a:lnTo>
                    <a:pt x="101600" y="444754"/>
                  </a:lnTo>
                  <a:lnTo>
                    <a:pt x="101600" y="0"/>
                  </a:lnTo>
                  <a:lnTo>
                    <a:pt x="304800" y="0"/>
                  </a:lnTo>
                  <a:lnTo>
                    <a:pt x="304800" y="444754"/>
                  </a:lnTo>
                  <a:lnTo>
                    <a:pt x="406400" y="444754"/>
                  </a:lnTo>
                  <a:lnTo>
                    <a:pt x="203200" y="654812"/>
                  </a:lnTo>
                  <a:close/>
                </a:path>
              </a:pathLst>
            </a:custGeom>
            <a:solidFill>
              <a:srgbClr val="4EA72E"/>
            </a:solidFill>
          </p:spPr>
          <p:txBody>
            <a:bodyPr/>
            <a:lstStyle/>
            <a:p>
              <a:endParaRPr lang="zh-TW" altLang="en-US"/>
            </a:p>
          </p:txBody>
        </p:sp>
        <p:sp>
          <p:nvSpPr>
            <p:cNvPr id="72" name="Freeform 72"/>
            <p:cNvSpPr/>
            <p:nvPr/>
          </p:nvSpPr>
          <p:spPr>
            <a:xfrm>
              <a:off x="-1524" y="0"/>
              <a:ext cx="447421" cy="692912"/>
            </a:xfrm>
            <a:custGeom>
              <a:avLst/>
              <a:gdLst/>
              <a:ahLst/>
              <a:cxnLst/>
              <a:rect l="l" t="t" r="r" b="b"/>
              <a:pathLst>
                <a:path w="447421" h="692912">
                  <a:moveTo>
                    <a:pt x="20574" y="444754"/>
                  </a:moveTo>
                  <a:lnTo>
                    <a:pt x="122174" y="444754"/>
                  </a:lnTo>
                  <a:lnTo>
                    <a:pt x="122174" y="463804"/>
                  </a:lnTo>
                  <a:lnTo>
                    <a:pt x="103124" y="463804"/>
                  </a:lnTo>
                  <a:lnTo>
                    <a:pt x="103124" y="19050"/>
                  </a:lnTo>
                  <a:cubicBezTo>
                    <a:pt x="103124" y="8509"/>
                    <a:pt x="111633" y="0"/>
                    <a:pt x="122174" y="0"/>
                  </a:cubicBezTo>
                  <a:lnTo>
                    <a:pt x="325374" y="0"/>
                  </a:lnTo>
                  <a:cubicBezTo>
                    <a:pt x="335915" y="0"/>
                    <a:pt x="344424" y="8509"/>
                    <a:pt x="344424" y="19050"/>
                  </a:cubicBezTo>
                  <a:lnTo>
                    <a:pt x="344424" y="463804"/>
                  </a:lnTo>
                  <a:lnTo>
                    <a:pt x="325374" y="463804"/>
                  </a:lnTo>
                  <a:lnTo>
                    <a:pt x="325374" y="444754"/>
                  </a:lnTo>
                  <a:lnTo>
                    <a:pt x="426974" y="444754"/>
                  </a:lnTo>
                  <a:cubicBezTo>
                    <a:pt x="434594" y="444754"/>
                    <a:pt x="441579" y="449326"/>
                    <a:pt x="444500" y="456311"/>
                  </a:cubicBezTo>
                  <a:cubicBezTo>
                    <a:pt x="447421" y="463296"/>
                    <a:pt x="446024" y="471551"/>
                    <a:pt x="440690" y="477012"/>
                  </a:cubicBezTo>
                  <a:lnTo>
                    <a:pt x="237490" y="687070"/>
                  </a:lnTo>
                  <a:cubicBezTo>
                    <a:pt x="233934" y="690753"/>
                    <a:pt x="228981" y="692912"/>
                    <a:pt x="223774" y="692912"/>
                  </a:cubicBezTo>
                  <a:cubicBezTo>
                    <a:pt x="218567" y="692912"/>
                    <a:pt x="213614" y="690880"/>
                    <a:pt x="210058" y="687070"/>
                  </a:cubicBezTo>
                  <a:lnTo>
                    <a:pt x="6858" y="477012"/>
                  </a:lnTo>
                  <a:cubicBezTo>
                    <a:pt x="1524" y="471551"/>
                    <a:pt x="0" y="463423"/>
                    <a:pt x="3048" y="456311"/>
                  </a:cubicBezTo>
                  <a:cubicBezTo>
                    <a:pt x="6096" y="449199"/>
                    <a:pt x="12954" y="444754"/>
                    <a:pt x="20574" y="444754"/>
                  </a:cubicBezTo>
                  <a:moveTo>
                    <a:pt x="20574" y="482854"/>
                  </a:moveTo>
                  <a:lnTo>
                    <a:pt x="20574" y="463804"/>
                  </a:lnTo>
                  <a:lnTo>
                    <a:pt x="34290" y="450596"/>
                  </a:lnTo>
                  <a:lnTo>
                    <a:pt x="237490" y="660654"/>
                  </a:lnTo>
                  <a:lnTo>
                    <a:pt x="223774" y="673862"/>
                  </a:lnTo>
                  <a:lnTo>
                    <a:pt x="210058" y="660654"/>
                  </a:lnTo>
                  <a:lnTo>
                    <a:pt x="413258" y="450596"/>
                  </a:lnTo>
                  <a:lnTo>
                    <a:pt x="426974" y="463804"/>
                  </a:lnTo>
                  <a:lnTo>
                    <a:pt x="426974" y="482854"/>
                  </a:lnTo>
                  <a:lnTo>
                    <a:pt x="325374" y="482854"/>
                  </a:lnTo>
                  <a:cubicBezTo>
                    <a:pt x="314833" y="482854"/>
                    <a:pt x="306324" y="474345"/>
                    <a:pt x="306324" y="463804"/>
                  </a:cubicBezTo>
                  <a:lnTo>
                    <a:pt x="306324" y="19050"/>
                  </a:lnTo>
                  <a:lnTo>
                    <a:pt x="325374" y="19050"/>
                  </a:lnTo>
                  <a:lnTo>
                    <a:pt x="325374" y="38100"/>
                  </a:lnTo>
                  <a:lnTo>
                    <a:pt x="122174" y="38100"/>
                  </a:lnTo>
                  <a:lnTo>
                    <a:pt x="122174" y="19050"/>
                  </a:lnTo>
                  <a:lnTo>
                    <a:pt x="141224" y="19050"/>
                  </a:lnTo>
                  <a:lnTo>
                    <a:pt x="141224" y="463804"/>
                  </a:lnTo>
                  <a:cubicBezTo>
                    <a:pt x="141224" y="474345"/>
                    <a:pt x="132715" y="482854"/>
                    <a:pt x="122174" y="482854"/>
                  </a:cubicBezTo>
                  <a:lnTo>
                    <a:pt x="20574" y="482854"/>
                  </a:lnTo>
                  <a:close/>
                </a:path>
              </a:pathLst>
            </a:custGeom>
            <a:solidFill>
              <a:srgbClr val="1C440D"/>
            </a:solidFill>
          </p:spPr>
          <p:txBody>
            <a:bodyPr/>
            <a:lstStyle/>
            <a:p>
              <a:endParaRPr lang="zh-TW" altLang="en-US"/>
            </a:p>
          </p:txBody>
        </p:sp>
      </p:grpSp>
      <p:grpSp>
        <p:nvGrpSpPr>
          <p:cNvPr id="73" name="Group 73"/>
          <p:cNvGrpSpPr/>
          <p:nvPr/>
        </p:nvGrpSpPr>
        <p:grpSpPr>
          <a:xfrm>
            <a:off x="10382780" y="4430716"/>
            <a:ext cx="333375" cy="519642"/>
            <a:chOff x="0" y="0"/>
            <a:chExt cx="444500" cy="692856"/>
          </a:xfrm>
        </p:grpSpPr>
        <p:sp>
          <p:nvSpPr>
            <p:cNvPr id="74" name="Freeform 74"/>
            <p:cNvSpPr/>
            <p:nvPr/>
          </p:nvSpPr>
          <p:spPr>
            <a:xfrm>
              <a:off x="19050" y="19050"/>
              <a:ext cx="406400" cy="654812"/>
            </a:xfrm>
            <a:custGeom>
              <a:avLst/>
              <a:gdLst/>
              <a:ahLst/>
              <a:cxnLst/>
              <a:rect l="l" t="t" r="r" b="b"/>
              <a:pathLst>
                <a:path w="406400" h="654812">
                  <a:moveTo>
                    <a:pt x="0" y="444754"/>
                  </a:moveTo>
                  <a:lnTo>
                    <a:pt x="101600" y="444754"/>
                  </a:lnTo>
                  <a:lnTo>
                    <a:pt x="101600" y="0"/>
                  </a:lnTo>
                  <a:lnTo>
                    <a:pt x="304800" y="0"/>
                  </a:lnTo>
                  <a:lnTo>
                    <a:pt x="304800" y="444754"/>
                  </a:lnTo>
                  <a:lnTo>
                    <a:pt x="406400" y="444754"/>
                  </a:lnTo>
                  <a:lnTo>
                    <a:pt x="203200" y="654812"/>
                  </a:lnTo>
                  <a:close/>
                </a:path>
              </a:pathLst>
            </a:custGeom>
            <a:solidFill>
              <a:srgbClr val="4EA72E"/>
            </a:solidFill>
          </p:spPr>
          <p:txBody>
            <a:bodyPr/>
            <a:lstStyle/>
            <a:p>
              <a:endParaRPr lang="zh-TW" altLang="en-US"/>
            </a:p>
          </p:txBody>
        </p:sp>
        <p:sp>
          <p:nvSpPr>
            <p:cNvPr id="75" name="Freeform 75"/>
            <p:cNvSpPr/>
            <p:nvPr/>
          </p:nvSpPr>
          <p:spPr>
            <a:xfrm>
              <a:off x="-1524" y="0"/>
              <a:ext cx="447421" cy="692912"/>
            </a:xfrm>
            <a:custGeom>
              <a:avLst/>
              <a:gdLst/>
              <a:ahLst/>
              <a:cxnLst/>
              <a:rect l="l" t="t" r="r" b="b"/>
              <a:pathLst>
                <a:path w="447421" h="692912">
                  <a:moveTo>
                    <a:pt x="20574" y="444754"/>
                  </a:moveTo>
                  <a:lnTo>
                    <a:pt x="122174" y="444754"/>
                  </a:lnTo>
                  <a:lnTo>
                    <a:pt x="122174" y="463804"/>
                  </a:lnTo>
                  <a:lnTo>
                    <a:pt x="103124" y="463804"/>
                  </a:lnTo>
                  <a:lnTo>
                    <a:pt x="103124" y="19050"/>
                  </a:lnTo>
                  <a:cubicBezTo>
                    <a:pt x="103124" y="8509"/>
                    <a:pt x="111633" y="0"/>
                    <a:pt x="122174" y="0"/>
                  </a:cubicBezTo>
                  <a:lnTo>
                    <a:pt x="325374" y="0"/>
                  </a:lnTo>
                  <a:cubicBezTo>
                    <a:pt x="335915" y="0"/>
                    <a:pt x="344424" y="8509"/>
                    <a:pt x="344424" y="19050"/>
                  </a:cubicBezTo>
                  <a:lnTo>
                    <a:pt x="344424" y="463804"/>
                  </a:lnTo>
                  <a:lnTo>
                    <a:pt x="325374" y="463804"/>
                  </a:lnTo>
                  <a:lnTo>
                    <a:pt x="325374" y="444754"/>
                  </a:lnTo>
                  <a:lnTo>
                    <a:pt x="426974" y="444754"/>
                  </a:lnTo>
                  <a:cubicBezTo>
                    <a:pt x="434594" y="444754"/>
                    <a:pt x="441579" y="449326"/>
                    <a:pt x="444500" y="456311"/>
                  </a:cubicBezTo>
                  <a:cubicBezTo>
                    <a:pt x="447421" y="463296"/>
                    <a:pt x="446024" y="471551"/>
                    <a:pt x="440690" y="477012"/>
                  </a:cubicBezTo>
                  <a:lnTo>
                    <a:pt x="237490" y="687070"/>
                  </a:lnTo>
                  <a:cubicBezTo>
                    <a:pt x="233934" y="690753"/>
                    <a:pt x="228981" y="692912"/>
                    <a:pt x="223774" y="692912"/>
                  </a:cubicBezTo>
                  <a:cubicBezTo>
                    <a:pt x="218567" y="692912"/>
                    <a:pt x="213614" y="690880"/>
                    <a:pt x="210058" y="687070"/>
                  </a:cubicBezTo>
                  <a:lnTo>
                    <a:pt x="6858" y="477012"/>
                  </a:lnTo>
                  <a:cubicBezTo>
                    <a:pt x="1524" y="471551"/>
                    <a:pt x="0" y="463423"/>
                    <a:pt x="3048" y="456311"/>
                  </a:cubicBezTo>
                  <a:cubicBezTo>
                    <a:pt x="6096" y="449199"/>
                    <a:pt x="12954" y="444754"/>
                    <a:pt x="20574" y="444754"/>
                  </a:cubicBezTo>
                  <a:moveTo>
                    <a:pt x="20574" y="482854"/>
                  </a:moveTo>
                  <a:lnTo>
                    <a:pt x="20574" y="463804"/>
                  </a:lnTo>
                  <a:lnTo>
                    <a:pt x="34290" y="450596"/>
                  </a:lnTo>
                  <a:lnTo>
                    <a:pt x="237490" y="660654"/>
                  </a:lnTo>
                  <a:lnTo>
                    <a:pt x="223774" y="673862"/>
                  </a:lnTo>
                  <a:lnTo>
                    <a:pt x="210058" y="660654"/>
                  </a:lnTo>
                  <a:lnTo>
                    <a:pt x="413258" y="450596"/>
                  </a:lnTo>
                  <a:lnTo>
                    <a:pt x="426974" y="463804"/>
                  </a:lnTo>
                  <a:lnTo>
                    <a:pt x="426974" y="482854"/>
                  </a:lnTo>
                  <a:lnTo>
                    <a:pt x="325374" y="482854"/>
                  </a:lnTo>
                  <a:cubicBezTo>
                    <a:pt x="314833" y="482854"/>
                    <a:pt x="306324" y="474345"/>
                    <a:pt x="306324" y="463804"/>
                  </a:cubicBezTo>
                  <a:lnTo>
                    <a:pt x="306324" y="19050"/>
                  </a:lnTo>
                  <a:lnTo>
                    <a:pt x="325374" y="19050"/>
                  </a:lnTo>
                  <a:lnTo>
                    <a:pt x="325374" y="38100"/>
                  </a:lnTo>
                  <a:lnTo>
                    <a:pt x="122174" y="38100"/>
                  </a:lnTo>
                  <a:lnTo>
                    <a:pt x="122174" y="19050"/>
                  </a:lnTo>
                  <a:lnTo>
                    <a:pt x="141224" y="19050"/>
                  </a:lnTo>
                  <a:lnTo>
                    <a:pt x="141224" y="463804"/>
                  </a:lnTo>
                  <a:cubicBezTo>
                    <a:pt x="141224" y="474345"/>
                    <a:pt x="132715" y="482854"/>
                    <a:pt x="122174" y="482854"/>
                  </a:cubicBezTo>
                  <a:lnTo>
                    <a:pt x="20574" y="482854"/>
                  </a:lnTo>
                  <a:close/>
                </a:path>
              </a:pathLst>
            </a:custGeom>
            <a:solidFill>
              <a:srgbClr val="1C440D"/>
            </a:solidFill>
          </p:spPr>
          <p:txBody>
            <a:bodyPr/>
            <a:lstStyle/>
            <a:p>
              <a:endParaRPr lang="zh-TW" altLang="en-US"/>
            </a:p>
          </p:txBody>
        </p:sp>
      </p:grpSp>
      <p:grpSp>
        <p:nvGrpSpPr>
          <p:cNvPr id="76" name="Group 76"/>
          <p:cNvGrpSpPr/>
          <p:nvPr/>
        </p:nvGrpSpPr>
        <p:grpSpPr>
          <a:xfrm>
            <a:off x="10382780" y="5789612"/>
            <a:ext cx="333375" cy="519642"/>
            <a:chOff x="0" y="0"/>
            <a:chExt cx="444500" cy="692856"/>
          </a:xfrm>
        </p:grpSpPr>
        <p:sp>
          <p:nvSpPr>
            <p:cNvPr id="77" name="Freeform 77"/>
            <p:cNvSpPr/>
            <p:nvPr/>
          </p:nvSpPr>
          <p:spPr>
            <a:xfrm>
              <a:off x="19050" y="19050"/>
              <a:ext cx="406400" cy="654812"/>
            </a:xfrm>
            <a:custGeom>
              <a:avLst/>
              <a:gdLst/>
              <a:ahLst/>
              <a:cxnLst/>
              <a:rect l="l" t="t" r="r" b="b"/>
              <a:pathLst>
                <a:path w="406400" h="654812">
                  <a:moveTo>
                    <a:pt x="0" y="444754"/>
                  </a:moveTo>
                  <a:lnTo>
                    <a:pt x="101600" y="444754"/>
                  </a:lnTo>
                  <a:lnTo>
                    <a:pt x="101600" y="0"/>
                  </a:lnTo>
                  <a:lnTo>
                    <a:pt x="304800" y="0"/>
                  </a:lnTo>
                  <a:lnTo>
                    <a:pt x="304800" y="444754"/>
                  </a:lnTo>
                  <a:lnTo>
                    <a:pt x="406400" y="444754"/>
                  </a:lnTo>
                  <a:lnTo>
                    <a:pt x="203200" y="654812"/>
                  </a:lnTo>
                  <a:close/>
                </a:path>
              </a:pathLst>
            </a:custGeom>
            <a:solidFill>
              <a:srgbClr val="4EA72E"/>
            </a:solidFill>
          </p:spPr>
          <p:txBody>
            <a:bodyPr/>
            <a:lstStyle/>
            <a:p>
              <a:endParaRPr lang="zh-TW" altLang="en-US"/>
            </a:p>
          </p:txBody>
        </p:sp>
        <p:sp>
          <p:nvSpPr>
            <p:cNvPr id="78" name="Freeform 78"/>
            <p:cNvSpPr/>
            <p:nvPr/>
          </p:nvSpPr>
          <p:spPr>
            <a:xfrm>
              <a:off x="-1524" y="0"/>
              <a:ext cx="447421" cy="692912"/>
            </a:xfrm>
            <a:custGeom>
              <a:avLst/>
              <a:gdLst/>
              <a:ahLst/>
              <a:cxnLst/>
              <a:rect l="l" t="t" r="r" b="b"/>
              <a:pathLst>
                <a:path w="447421" h="692912">
                  <a:moveTo>
                    <a:pt x="20574" y="444754"/>
                  </a:moveTo>
                  <a:lnTo>
                    <a:pt x="122174" y="444754"/>
                  </a:lnTo>
                  <a:lnTo>
                    <a:pt x="122174" y="463804"/>
                  </a:lnTo>
                  <a:lnTo>
                    <a:pt x="103124" y="463804"/>
                  </a:lnTo>
                  <a:lnTo>
                    <a:pt x="103124" y="19050"/>
                  </a:lnTo>
                  <a:cubicBezTo>
                    <a:pt x="103124" y="8509"/>
                    <a:pt x="111633" y="0"/>
                    <a:pt x="122174" y="0"/>
                  </a:cubicBezTo>
                  <a:lnTo>
                    <a:pt x="325374" y="0"/>
                  </a:lnTo>
                  <a:cubicBezTo>
                    <a:pt x="335915" y="0"/>
                    <a:pt x="344424" y="8509"/>
                    <a:pt x="344424" y="19050"/>
                  </a:cubicBezTo>
                  <a:lnTo>
                    <a:pt x="344424" y="463804"/>
                  </a:lnTo>
                  <a:lnTo>
                    <a:pt x="325374" y="463804"/>
                  </a:lnTo>
                  <a:lnTo>
                    <a:pt x="325374" y="444754"/>
                  </a:lnTo>
                  <a:lnTo>
                    <a:pt x="426974" y="444754"/>
                  </a:lnTo>
                  <a:cubicBezTo>
                    <a:pt x="434594" y="444754"/>
                    <a:pt x="441579" y="449326"/>
                    <a:pt x="444500" y="456311"/>
                  </a:cubicBezTo>
                  <a:cubicBezTo>
                    <a:pt x="447421" y="463296"/>
                    <a:pt x="446024" y="471551"/>
                    <a:pt x="440690" y="477012"/>
                  </a:cubicBezTo>
                  <a:lnTo>
                    <a:pt x="237490" y="687070"/>
                  </a:lnTo>
                  <a:cubicBezTo>
                    <a:pt x="233934" y="690753"/>
                    <a:pt x="228981" y="692912"/>
                    <a:pt x="223774" y="692912"/>
                  </a:cubicBezTo>
                  <a:cubicBezTo>
                    <a:pt x="218567" y="692912"/>
                    <a:pt x="213614" y="690880"/>
                    <a:pt x="210058" y="687070"/>
                  </a:cubicBezTo>
                  <a:lnTo>
                    <a:pt x="6858" y="477012"/>
                  </a:lnTo>
                  <a:cubicBezTo>
                    <a:pt x="1524" y="471551"/>
                    <a:pt x="0" y="463423"/>
                    <a:pt x="3048" y="456311"/>
                  </a:cubicBezTo>
                  <a:cubicBezTo>
                    <a:pt x="6096" y="449199"/>
                    <a:pt x="12954" y="444754"/>
                    <a:pt x="20574" y="444754"/>
                  </a:cubicBezTo>
                  <a:moveTo>
                    <a:pt x="20574" y="482854"/>
                  </a:moveTo>
                  <a:lnTo>
                    <a:pt x="20574" y="463804"/>
                  </a:lnTo>
                  <a:lnTo>
                    <a:pt x="34290" y="450596"/>
                  </a:lnTo>
                  <a:lnTo>
                    <a:pt x="237490" y="660654"/>
                  </a:lnTo>
                  <a:lnTo>
                    <a:pt x="223774" y="673862"/>
                  </a:lnTo>
                  <a:lnTo>
                    <a:pt x="210058" y="660654"/>
                  </a:lnTo>
                  <a:lnTo>
                    <a:pt x="413258" y="450596"/>
                  </a:lnTo>
                  <a:lnTo>
                    <a:pt x="426974" y="463804"/>
                  </a:lnTo>
                  <a:lnTo>
                    <a:pt x="426974" y="482854"/>
                  </a:lnTo>
                  <a:lnTo>
                    <a:pt x="325374" y="482854"/>
                  </a:lnTo>
                  <a:cubicBezTo>
                    <a:pt x="314833" y="482854"/>
                    <a:pt x="306324" y="474345"/>
                    <a:pt x="306324" y="463804"/>
                  </a:cubicBezTo>
                  <a:lnTo>
                    <a:pt x="306324" y="19050"/>
                  </a:lnTo>
                  <a:lnTo>
                    <a:pt x="325374" y="19050"/>
                  </a:lnTo>
                  <a:lnTo>
                    <a:pt x="325374" y="38100"/>
                  </a:lnTo>
                  <a:lnTo>
                    <a:pt x="122174" y="38100"/>
                  </a:lnTo>
                  <a:lnTo>
                    <a:pt x="122174" y="19050"/>
                  </a:lnTo>
                  <a:lnTo>
                    <a:pt x="141224" y="19050"/>
                  </a:lnTo>
                  <a:lnTo>
                    <a:pt x="141224" y="463804"/>
                  </a:lnTo>
                  <a:cubicBezTo>
                    <a:pt x="141224" y="474345"/>
                    <a:pt x="132715" y="482854"/>
                    <a:pt x="122174" y="482854"/>
                  </a:cubicBezTo>
                  <a:lnTo>
                    <a:pt x="20574" y="482854"/>
                  </a:lnTo>
                  <a:close/>
                </a:path>
              </a:pathLst>
            </a:custGeom>
            <a:solidFill>
              <a:srgbClr val="1C440D"/>
            </a:solidFill>
          </p:spPr>
          <p:txBody>
            <a:bodyPr/>
            <a:lstStyle/>
            <a:p>
              <a:endParaRPr lang="zh-TW" altLang="en-US"/>
            </a:p>
          </p:txBody>
        </p:sp>
      </p:grpSp>
      <p:grpSp>
        <p:nvGrpSpPr>
          <p:cNvPr id="79" name="Group 79"/>
          <p:cNvGrpSpPr/>
          <p:nvPr/>
        </p:nvGrpSpPr>
        <p:grpSpPr>
          <a:xfrm>
            <a:off x="10382780" y="7072307"/>
            <a:ext cx="333375" cy="519642"/>
            <a:chOff x="0" y="0"/>
            <a:chExt cx="444500" cy="692856"/>
          </a:xfrm>
        </p:grpSpPr>
        <p:sp>
          <p:nvSpPr>
            <p:cNvPr id="80" name="Freeform 80"/>
            <p:cNvSpPr/>
            <p:nvPr/>
          </p:nvSpPr>
          <p:spPr>
            <a:xfrm>
              <a:off x="19050" y="19050"/>
              <a:ext cx="406400" cy="654812"/>
            </a:xfrm>
            <a:custGeom>
              <a:avLst/>
              <a:gdLst/>
              <a:ahLst/>
              <a:cxnLst/>
              <a:rect l="l" t="t" r="r" b="b"/>
              <a:pathLst>
                <a:path w="406400" h="654812">
                  <a:moveTo>
                    <a:pt x="0" y="444754"/>
                  </a:moveTo>
                  <a:lnTo>
                    <a:pt x="101600" y="444754"/>
                  </a:lnTo>
                  <a:lnTo>
                    <a:pt x="101600" y="0"/>
                  </a:lnTo>
                  <a:lnTo>
                    <a:pt x="304800" y="0"/>
                  </a:lnTo>
                  <a:lnTo>
                    <a:pt x="304800" y="444754"/>
                  </a:lnTo>
                  <a:lnTo>
                    <a:pt x="406400" y="444754"/>
                  </a:lnTo>
                  <a:lnTo>
                    <a:pt x="203200" y="654812"/>
                  </a:lnTo>
                  <a:close/>
                </a:path>
              </a:pathLst>
            </a:custGeom>
            <a:solidFill>
              <a:srgbClr val="4EA72E"/>
            </a:solidFill>
          </p:spPr>
          <p:txBody>
            <a:bodyPr/>
            <a:lstStyle/>
            <a:p>
              <a:endParaRPr lang="zh-TW" altLang="en-US"/>
            </a:p>
          </p:txBody>
        </p:sp>
        <p:sp>
          <p:nvSpPr>
            <p:cNvPr id="81" name="Freeform 81"/>
            <p:cNvSpPr/>
            <p:nvPr/>
          </p:nvSpPr>
          <p:spPr>
            <a:xfrm>
              <a:off x="-1524" y="0"/>
              <a:ext cx="447421" cy="692912"/>
            </a:xfrm>
            <a:custGeom>
              <a:avLst/>
              <a:gdLst/>
              <a:ahLst/>
              <a:cxnLst/>
              <a:rect l="l" t="t" r="r" b="b"/>
              <a:pathLst>
                <a:path w="447421" h="692912">
                  <a:moveTo>
                    <a:pt x="20574" y="444754"/>
                  </a:moveTo>
                  <a:lnTo>
                    <a:pt x="122174" y="444754"/>
                  </a:lnTo>
                  <a:lnTo>
                    <a:pt x="122174" y="463804"/>
                  </a:lnTo>
                  <a:lnTo>
                    <a:pt x="103124" y="463804"/>
                  </a:lnTo>
                  <a:lnTo>
                    <a:pt x="103124" y="19050"/>
                  </a:lnTo>
                  <a:cubicBezTo>
                    <a:pt x="103124" y="8509"/>
                    <a:pt x="111633" y="0"/>
                    <a:pt x="122174" y="0"/>
                  </a:cubicBezTo>
                  <a:lnTo>
                    <a:pt x="325374" y="0"/>
                  </a:lnTo>
                  <a:cubicBezTo>
                    <a:pt x="335915" y="0"/>
                    <a:pt x="344424" y="8509"/>
                    <a:pt x="344424" y="19050"/>
                  </a:cubicBezTo>
                  <a:lnTo>
                    <a:pt x="344424" y="463804"/>
                  </a:lnTo>
                  <a:lnTo>
                    <a:pt x="325374" y="463804"/>
                  </a:lnTo>
                  <a:lnTo>
                    <a:pt x="325374" y="444754"/>
                  </a:lnTo>
                  <a:lnTo>
                    <a:pt x="426974" y="444754"/>
                  </a:lnTo>
                  <a:cubicBezTo>
                    <a:pt x="434594" y="444754"/>
                    <a:pt x="441579" y="449326"/>
                    <a:pt x="444500" y="456311"/>
                  </a:cubicBezTo>
                  <a:cubicBezTo>
                    <a:pt x="447421" y="463296"/>
                    <a:pt x="446024" y="471551"/>
                    <a:pt x="440690" y="477012"/>
                  </a:cubicBezTo>
                  <a:lnTo>
                    <a:pt x="237490" y="687070"/>
                  </a:lnTo>
                  <a:cubicBezTo>
                    <a:pt x="233934" y="690753"/>
                    <a:pt x="228981" y="692912"/>
                    <a:pt x="223774" y="692912"/>
                  </a:cubicBezTo>
                  <a:cubicBezTo>
                    <a:pt x="218567" y="692912"/>
                    <a:pt x="213614" y="690880"/>
                    <a:pt x="210058" y="687070"/>
                  </a:cubicBezTo>
                  <a:lnTo>
                    <a:pt x="6858" y="477012"/>
                  </a:lnTo>
                  <a:cubicBezTo>
                    <a:pt x="1524" y="471551"/>
                    <a:pt x="0" y="463423"/>
                    <a:pt x="3048" y="456311"/>
                  </a:cubicBezTo>
                  <a:cubicBezTo>
                    <a:pt x="6096" y="449199"/>
                    <a:pt x="12954" y="444754"/>
                    <a:pt x="20574" y="444754"/>
                  </a:cubicBezTo>
                  <a:moveTo>
                    <a:pt x="20574" y="482854"/>
                  </a:moveTo>
                  <a:lnTo>
                    <a:pt x="20574" y="463804"/>
                  </a:lnTo>
                  <a:lnTo>
                    <a:pt x="34290" y="450596"/>
                  </a:lnTo>
                  <a:lnTo>
                    <a:pt x="237490" y="660654"/>
                  </a:lnTo>
                  <a:lnTo>
                    <a:pt x="223774" y="673862"/>
                  </a:lnTo>
                  <a:lnTo>
                    <a:pt x="210058" y="660654"/>
                  </a:lnTo>
                  <a:lnTo>
                    <a:pt x="413258" y="450596"/>
                  </a:lnTo>
                  <a:lnTo>
                    <a:pt x="426974" y="463804"/>
                  </a:lnTo>
                  <a:lnTo>
                    <a:pt x="426974" y="482854"/>
                  </a:lnTo>
                  <a:lnTo>
                    <a:pt x="325374" y="482854"/>
                  </a:lnTo>
                  <a:cubicBezTo>
                    <a:pt x="314833" y="482854"/>
                    <a:pt x="306324" y="474345"/>
                    <a:pt x="306324" y="463804"/>
                  </a:cubicBezTo>
                  <a:lnTo>
                    <a:pt x="306324" y="19050"/>
                  </a:lnTo>
                  <a:lnTo>
                    <a:pt x="325374" y="19050"/>
                  </a:lnTo>
                  <a:lnTo>
                    <a:pt x="325374" y="38100"/>
                  </a:lnTo>
                  <a:lnTo>
                    <a:pt x="122174" y="38100"/>
                  </a:lnTo>
                  <a:lnTo>
                    <a:pt x="122174" y="19050"/>
                  </a:lnTo>
                  <a:lnTo>
                    <a:pt x="141224" y="19050"/>
                  </a:lnTo>
                  <a:lnTo>
                    <a:pt x="141224" y="463804"/>
                  </a:lnTo>
                  <a:cubicBezTo>
                    <a:pt x="141224" y="474345"/>
                    <a:pt x="132715" y="482854"/>
                    <a:pt x="122174" y="482854"/>
                  </a:cubicBezTo>
                  <a:lnTo>
                    <a:pt x="20574" y="482854"/>
                  </a:lnTo>
                  <a:close/>
                </a:path>
              </a:pathLst>
            </a:custGeom>
            <a:solidFill>
              <a:srgbClr val="1C440D"/>
            </a:solidFill>
          </p:spPr>
          <p:txBody>
            <a:bodyPr/>
            <a:lstStyle/>
            <a:p>
              <a:endParaRPr lang="zh-TW" altLang="en-US"/>
            </a:p>
          </p:txBody>
        </p:sp>
      </p:grpSp>
      <p:grpSp>
        <p:nvGrpSpPr>
          <p:cNvPr id="82" name="Group 82"/>
          <p:cNvGrpSpPr/>
          <p:nvPr/>
        </p:nvGrpSpPr>
        <p:grpSpPr>
          <a:xfrm>
            <a:off x="10382780" y="8393112"/>
            <a:ext cx="333375" cy="519642"/>
            <a:chOff x="0" y="0"/>
            <a:chExt cx="444500" cy="692856"/>
          </a:xfrm>
        </p:grpSpPr>
        <p:sp>
          <p:nvSpPr>
            <p:cNvPr id="83" name="Freeform 83"/>
            <p:cNvSpPr/>
            <p:nvPr/>
          </p:nvSpPr>
          <p:spPr>
            <a:xfrm>
              <a:off x="19050" y="19050"/>
              <a:ext cx="406400" cy="654812"/>
            </a:xfrm>
            <a:custGeom>
              <a:avLst/>
              <a:gdLst/>
              <a:ahLst/>
              <a:cxnLst/>
              <a:rect l="l" t="t" r="r" b="b"/>
              <a:pathLst>
                <a:path w="406400" h="654812">
                  <a:moveTo>
                    <a:pt x="0" y="444754"/>
                  </a:moveTo>
                  <a:lnTo>
                    <a:pt x="101600" y="444754"/>
                  </a:lnTo>
                  <a:lnTo>
                    <a:pt x="101600" y="0"/>
                  </a:lnTo>
                  <a:lnTo>
                    <a:pt x="304800" y="0"/>
                  </a:lnTo>
                  <a:lnTo>
                    <a:pt x="304800" y="444754"/>
                  </a:lnTo>
                  <a:lnTo>
                    <a:pt x="406400" y="444754"/>
                  </a:lnTo>
                  <a:lnTo>
                    <a:pt x="203200" y="654812"/>
                  </a:lnTo>
                  <a:close/>
                </a:path>
              </a:pathLst>
            </a:custGeom>
            <a:solidFill>
              <a:srgbClr val="4EA72E"/>
            </a:solidFill>
          </p:spPr>
          <p:txBody>
            <a:bodyPr/>
            <a:lstStyle/>
            <a:p>
              <a:endParaRPr lang="zh-TW" altLang="en-US"/>
            </a:p>
          </p:txBody>
        </p:sp>
        <p:sp>
          <p:nvSpPr>
            <p:cNvPr id="84" name="Freeform 84"/>
            <p:cNvSpPr/>
            <p:nvPr/>
          </p:nvSpPr>
          <p:spPr>
            <a:xfrm>
              <a:off x="-1524" y="0"/>
              <a:ext cx="447421" cy="692912"/>
            </a:xfrm>
            <a:custGeom>
              <a:avLst/>
              <a:gdLst/>
              <a:ahLst/>
              <a:cxnLst/>
              <a:rect l="l" t="t" r="r" b="b"/>
              <a:pathLst>
                <a:path w="447421" h="692912">
                  <a:moveTo>
                    <a:pt x="20574" y="444754"/>
                  </a:moveTo>
                  <a:lnTo>
                    <a:pt x="122174" y="444754"/>
                  </a:lnTo>
                  <a:lnTo>
                    <a:pt x="122174" y="463804"/>
                  </a:lnTo>
                  <a:lnTo>
                    <a:pt x="103124" y="463804"/>
                  </a:lnTo>
                  <a:lnTo>
                    <a:pt x="103124" y="19050"/>
                  </a:lnTo>
                  <a:cubicBezTo>
                    <a:pt x="103124" y="8509"/>
                    <a:pt x="111633" y="0"/>
                    <a:pt x="122174" y="0"/>
                  </a:cubicBezTo>
                  <a:lnTo>
                    <a:pt x="325374" y="0"/>
                  </a:lnTo>
                  <a:cubicBezTo>
                    <a:pt x="335915" y="0"/>
                    <a:pt x="344424" y="8509"/>
                    <a:pt x="344424" y="19050"/>
                  </a:cubicBezTo>
                  <a:lnTo>
                    <a:pt x="344424" y="463804"/>
                  </a:lnTo>
                  <a:lnTo>
                    <a:pt x="325374" y="463804"/>
                  </a:lnTo>
                  <a:lnTo>
                    <a:pt x="325374" y="444754"/>
                  </a:lnTo>
                  <a:lnTo>
                    <a:pt x="426974" y="444754"/>
                  </a:lnTo>
                  <a:cubicBezTo>
                    <a:pt x="434594" y="444754"/>
                    <a:pt x="441579" y="449326"/>
                    <a:pt x="444500" y="456311"/>
                  </a:cubicBezTo>
                  <a:cubicBezTo>
                    <a:pt x="447421" y="463296"/>
                    <a:pt x="446024" y="471551"/>
                    <a:pt x="440690" y="477012"/>
                  </a:cubicBezTo>
                  <a:lnTo>
                    <a:pt x="237490" y="687070"/>
                  </a:lnTo>
                  <a:cubicBezTo>
                    <a:pt x="233934" y="690753"/>
                    <a:pt x="228981" y="692912"/>
                    <a:pt x="223774" y="692912"/>
                  </a:cubicBezTo>
                  <a:cubicBezTo>
                    <a:pt x="218567" y="692912"/>
                    <a:pt x="213614" y="690880"/>
                    <a:pt x="210058" y="687070"/>
                  </a:cubicBezTo>
                  <a:lnTo>
                    <a:pt x="6858" y="477012"/>
                  </a:lnTo>
                  <a:cubicBezTo>
                    <a:pt x="1524" y="471551"/>
                    <a:pt x="0" y="463423"/>
                    <a:pt x="3048" y="456311"/>
                  </a:cubicBezTo>
                  <a:cubicBezTo>
                    <a:pt x="6096" y="449199"/>
                    <a:pt x="12954" y="444754"/>
                    <a:pt x="20574" y="444754"/>
                  </a:cubicBezTo>
                  <a:moveTo>
                    <a:pt x="20574" y="482854"/>
                  </a:moveTo>
                  <a:lnTo>
                    <a:pt x="20574" y="463804"/>
                  </a:lnTo>
                  <a:lnTo>
                    <a:pt x="34290" y="450596"/>
                  </a:lnTo>
                  <a:lnTo>
                    <a:pt x="237490" y="660654"/>
                  </a:lnTo>
                  <a:lnTo>
                    <a:pt x="223774" y="673862"/>
                  </a:lnTo>
                  <a:lnTo>
                    <a:pt x="210058" y="660654"/>
                  </a:lnTo>
                  <a:lnTo>
                    <a:pt x="413258" y="450596"/>
                  </a:lnTo>
                  <a:lnTo>
                    <a:pt x="426974" y="463804"/>
                  </a:lnTo>
                  <a:lnTo>
                    <a:pt x="426974" y="482854"/>
                  </a:lnTo>
                  <a:lnTo>
                    <a:pt x="325374" y="482854"/>
                  </a:lnTo>
                  <a:cubicBezTo>
                    <a:pt x="314833" y="482854"/>
                    <a:pt x="306324" y="474345"/>
                    <a:pt x="306324" y="463804"/>
                  </a:cubicBezTo>
                  <a:lnTo>
                    <a:pt x="306324" y="19050"/>
                  </a:lnTo>
                  <a:lnTo>
                    <a:pt x="325374" y="19050"/>
                  </a:lnTo>
                  <a:lnTo>
                    <a:pt x="325374" y="38100"/>
                  </a:lnTo>
                  <a:lnTo>
                    <a:pt x="122174" y="38100"/>
                  </a:lnTo>
                  <a:lnTo>
                    <a:pt x="122174" y="19050"/>
                  </a:lnTo>
                  <a:lnTo>
                    <a:pt x="141224" y="19050"/>
                  </a:lnTo>
                  <a:lnTo>
                    <a:pt x="141224" y="463804"/>
                  </a:lnTo>
                  <a:cubicBezTo>
                    <a:pt x="141224" y="474345"/>
                    <a:pt x="132715" y="482854"/>
                    <a:pt x="122174" y="482854"/>
                  </a:cubicBezTo>
                  <a:lnTo>
                    <a:pt x="20574" y="482854"/>
                  </a:lnTo>
                  <a:close/>
                </a:path>
              </a:pathLst>
            </a:custGeom>
            <a:solidFill>
              <a:srgbClr val="1C440D"/>
            </a:solidFill>
          </p:spPr>
          <p:txBody>
            <a:bodyPr/>
            <a:lstStyle/>
            <a:p>
              <a:endParaRPr lang="zh-TW" altLang="en-US"/>
            </a:p>
          </p:txBody>
        </p:sp>
      </p:gr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462102" y="553824"/>
            <a:ext cx="15363798" cy="9153627"/>
          </a:xfrm>
          <a:prstGeom prst="rect">
            <a:avLst/>
          </a:prstGeom>
        </p:spPr>
        <p:txBody>
          <a:bodyPr lIns="0" tIns="0" rIns="0" bIns="0" rtlCol="0" anchor="t">
            <a:spAutoFit/>
          </a:bodyPr>
          <a:lstStyle/>
          <a:p>
            <a:pPr algn="l">
              <a:lnSpc>
                <a:spcPts val="7340"/>
              </a:lnSpc>
            </a:pPr>
            <a:r>
              <a:rPr lang="en-US" sz="3429" b="1">
                <a:solidFill>
                  <a:srgbClr val="000000"/>
                </a:solidFill>
                <a:latin typeface="Arimo Bold"/>
                <a:ea typeface="Arimo Bold"/>
                <a:cs typeface="Arimo Bold"/>
                <a:sym typeface="Arimo Bold"/>
              </a:rPr>
              <a:t>一、研究對象與樣本</a:t>
            </a:r>
          </a:p>
          <a:p>
            <a:pPr algn="l">
              <a:lnSpc>
                <a:spcPts val="7340"/>
              </a:lnSpc>
            </a:pPr>
            <a:r>
              <a:rPr lang="en-US" sz="3429">
                <a:solidFill>
                  <a:srgbClr val="000000"/>
                </a:solidFill>
                <a:latin typeface="Arimo"/>
                <a:ea typeface="Arimo"/>
                <a:cs typeface="Arimo"/>
                <a:sym typeface="Arimo"/>
              </a:rPr>
              <a:t>  研究對象為臺中市一所公立高級中學修習聾教師開設之臺灣手語選修課程學生。採用量化研究法，共發出有效問卷22份。</a:t>
            </a:r>
          </a:p>
          <a:p>
            <a:pPr algn="l">
              <a:lnSpc>
                <a:spcPts val="7340"/>
              </a:lnSpc>
            </a:pPr>
            <a:r>
              <a:rPr lang="en-US" sz="3429" b="1">
                <a:solidFill>
                  <a:srgbClr val="000000"/>
                </a:solidFill>
                <a:latin typeface="Arimo Bold"/>
                <a:ea typeface="Arimo Bold"/>
                <a:cs typeface="Arimo Bold"/>
                <a:sym typeface="Arimo Bold"/>
              </a:rPr>
              <a:t>二、研究工具</a:t>
            </a:r>
          </a:p>
          <a:p>
            <a:pPr algn="l">
              <a:lnSpc>
                <a:spcPts val="7340"/>
              </a:lnSpc>
            </a:pPr>
            <a:r>
              <a:rPr lang="en-US" sz="3429">
                <a:solidFill>
                  <a:srgbClr val="000000"/>
                </a:solidFill>
                <a:latin typeface="Arimo"/>
                <a:ea typeface="Arimo"/>
                <a:cs typeface="Arimo"/>
                <a:sym typeface="Arimo"/>
              </a:rPr>
              <a:t>  本研究以自編問卷為工具，依據文獻與教學現場經驗設計，共分三大部分：</a:t>
            </a:r>
          </a:p>
          <a:p>
            <a:pPr algn="l">
              <a:lnSpc>
                <a:spcPts val="7340"/>
              </a:lnSpc>
            </a:pPr>
            <a:r>
              <a:rPr lang="en-US" sz="3429">
                <a:solidFill>
                  <a:srgbClr val="000000"/>
                </a:solidFill>
                <a:latin typeface="Arimo"/>
                <a:ea typeface="Arimo"/>
                <a:cs typeface="Arimo"/>
                <a:sym typeface="Arimo"/>
              </a:rPr>
              <a:t>  (一)基本資料：性別、年齡等背景變項；</a:t>
            </a:r>
          </a:p>
          <a:p>
            <a:pPr algn="l">
              <a:lnSpc>
                <a:spcPts val="7340"/>
              </a:lnSpc>
            </a:pPr>
            <a:r>
              <a:rPr lang="en-US" sz="3429">
                <a:solidFill>
                  <a:srgbClr val="000000"/>
                </a:solidFill>
                <a:latin typeface="Arimo"/>
                <a:ea typeface="Arimo"/>
                <a:cs typeface="Arimo"/>
                <a:sym typeface="Arimo"/>
              </a:rPr>
              <a:t>  (二)臺灣手語認知構面：包含對手語定義、法定地位、文化意涵等9題；</a:t>
            </a:r>
          </a:p>
          <a:p>
            <a:pPr algn="l">
              <a:lnSpc>
                <a:spcPts val="7340"/>
              </a:lnSpc>
            </a:pPr>
            <a:r>
              <a:rPr lang="en-US" sz="3429">
                <a:solidFill>
                  <a:srgbClr val="000000"/>
                </a:solidFill>
                <a:latin typeface="Arimo"/>
                <a:ea typeface="Arimo"/>
                <a:cs typeface="Arimo"/>
                <a:sym typeface="Arimo"/>
              </a:rPr>
              <a:t>  (三)學習成效構面：設計7題探討學生對詞彙教學、聾人文化單元、視覺輔助理       解等學習表現之主觀評價。</a:t>
            </a:r>
          </a:p>
          <a:p>
            <a:pPr marL="620744" lvl="1" indent="-310372" algn="l">
              <a:lnSpc>
                <a:spcPts val="7340"/>
              </a:lnSpc>
              <a:buFont typeface="Arial"/>
              <a:buChar char="•"/>
            </a:pPr>
            <a:r>
              <a:rPr lang="en-US" sz="3429">
                <a:solidFill>
                  <a:srgbClr val="000000"/>
                </a:solidFill>
                <a:latin typeface="Arimo"/>
                <a:ea typeface="Arimo"/>
                <a:cs typeface="Arimo"/>
                <a:sym typeface="Arimo"/>
              </a:rPr>
              <a:t>所有題項採</a:t>
            </a:r>
            <a:r>
              <a:rPr lang="en-US" sz="3429" b="1">
                <a:solidFill>
                  <a:srgbClr val="000000"/>
                </a:solidFill>
                <a:latin typeface="Arimo Bold"/>
                <a:ea typeface="Arimo Bold"/>
                <a:cs typeface="Arimo Bold"/>
                <a:sym typeface="Arimo Bold"/>
              </a:rPr>
              <a:t>五點李克特量表</a:t>
            </a:r>
            <a:r>
              <a:rPr lang="en-US" sz="3429">
                <a:solidFill>
                  <a:srgbClr val="000000"/>
                </a:solidFill>
                <a:latin typeface="Arimo"/>
                <a:ea typeface="Arimo"/>
                <a:cs typeface="Arimo"/>
                <a:sym typeface="Arimo"/>
              </a:rPr>
              <a:t>（1＝非常不同意，5＝非常同意）進行評分。</a:t>
            </a:r>
          </a:p>
        </p:txBody>
      </p:sp>
      <p:sp>
        <p:nvSpPr>
          <p:cNvPr id="3" name="TextBox 3"/>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參、研究方法</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463040" y="1080187"/>
            <a:ext cx="15363798" cy="1749933"/>
          </a:xfrm>
          <a:prstGeom prst="rect">
            <a:avLst/>
          </a:prstGeom>
        </p:spPr>
        <p:txBody>
          <a:bodyPr lIns="0" tIns="0" rIns="0" bIns="0" rtlCol="0" anchor="t">
            <a:spAutoFit/>
          </a:bodyPr>
          <a:lstStyle/>
          <a:p>
            <a:pPr algn="l">
              <a:lnSpc>
                <a:spcPts val="4536"/>
              </a:lnSpc>
            </a:pPr>
            <a:r>
              <a:rPr lang="en-US" sz="4200" dirty="0">
                <a:solidFill>
                  <a:srgbClr val="000000"/>
                </a:solidFill>
                <a:latin typeface="Arimo"/>
                <a:ea typeface="Arimo"/>
                <a:cs typeface="Arimo"/>
                <a:sym typeface="Arimo"/>
              </a:rPr>
              <a:t>       </a:t>
            </a:r>
            <a:r>
              <a:rPr lang="en-US" sz="4200" dirty="0" err="1">
                <a:solidFill>
                  <a:srgbClr val="000000"/>
                </a:solidFill>
                <a:latin typeface="Arimo"/>
                <a:ea typeface="Arimo"/>
                <a:cs typeface="Arimo"/>
                <a:sym typeface="Arimo"/>
              </a:rPr>
              <a:t>採用量化研究法，共發出並回收有效問卷22份，受試者背景變項包括</a:t>
            </a:r>
            <a:r>
              <a:rPr lang="en-US" sz="4200" dirty="0">
                <a:solidFill>
                  <a:srgbClr val="000000"/>
                </a:solidFill>
                <a:latin typeface="Arimo"/>
                <a:ea typeface="Arimo"/>
                <a:cs typeface="Arimo"/>
                <a:sym typeface="Arimo"/>
              </a:rPr>
              <a:t> :</a:t>
            </a:r>
            <a:r>
              <a:rPr lang="en-US" sz="4200" dirty="0" err="1">
                <a:solidFill>
                  <a:srgbClr val="000000"/>
                </a:solidFill>
                <a:latin typeface="Arimo"/>
                <a:ea typeface="Arimo"/>
                <a:cs typeface="Arimo"/>
                <a:sym typeface="Arimo"/>
              </a:rPr>
              <a:t>其中女性占95.45</a:t>
            </a:r>
            <a:r>
              <a:rPr lang="en-US" sz="4200" dirty="0">
                <a:solidFill>
                  <a:srgbClr val="000000"/>
                </a:solidFill>
                <a:latin typeface="Arimo"/>
                <a:ea typeface="Arimo"/>
                <a:cs typeface="Arimo"/>
                <a:sym typeface="Arimo"/>
              </a:rPr>
              <a:t>%，</a:t>
            </a:r>
            <a:r>
              <a:rPr lang="en-US" sz="4200" dirty="0" err="1">
                <a:solidFill>
                  <a:srgbClr val="000000"/>
                </a:solidFill>
                <a:latin typeface="Arimo"/>
                <a:ea typeface="Arimo"/>
                <a:cs typeface="Arimo"/>
                <a:sym typeface="Arimo"/>
              </a:rPr>
              <a:t>年齡集中於15至17歲，本次填答者以16歲居多，佔68.18</a:t>
            </a:r>
            <a:r>
              <a:rPr lang="en-US" sz="4200" dirty="0">
                <a:solidFill>
                  <a:srgbClr val="000000"/>
                </a:solidFill>
                <a:latin typeface="Arimo"/>
                <a:ea typeface="Arimo"/>
                <a:cs typeface="Arimo"/>
                <a:sym typeface="Arimo"/>
              </a:rPr>
              <a:t>%</a:t>
            </a:r>
            <a:r>
              <a:rPr lang="en-US" sz="4200" b="1" dirty="0">
                <a:solidFill>
                  <a:srgbClr val="000000"/>
                </a:solidFill>
                <a:latin typeface="Arimo Bold"/>
                <a:ea typeface="Arimo Bold"/>
                <a:cs typeface="Arimo Bold"/>
                <a:sym typeface="Arimo Bold"/>
              </a:rPr>
              <a:t>。</a:t>
            </a:r>
          </a:p>
        </p:txBody>
      </p:sp>
      <p:graphicFrame>
        <p:nvGraphicFramePr>
          <p:cNvPr id="3" name="Table 3"/>
          <p:cNvGraphicFramePr>
            <a:graphicFrameLocks noGrp="1"/>
          </p:cNvGraphicFramePr>
          <p:nvPr>
            <p:extLst>
              <p:ext uri="{D42A27DB-BD31-4B8C-83A1-F6EECF244321}">
                <p14:modId xmlns:p14="http://schemas.microsoft.com/office/powerpoint/2010/main" val="2073126357"/>
              </p:ext>
            </p:extLst>
          </p:nvPr>
        </p:nvGraphicFramePr>
        <p:xfrm>
          <a:off x="5229225" y="2857952"/>
          <a:ext cx="7829550" cy="7113993"/>
        </p:xfrm>
        <a:graphic>
          <a:graphicData uri="http://schemas.openxmlformats.org/drawingml/2006/table">
            <a:tbl>
              <a:tblPr/>
              <a:tblGrid>
                <a:gridCol w="2135673">
                  <a:extLst>
                    <a:ext uri="{9D8B030D-6E8A-4147-A177-3AD203B41FA5}">
                      <a16:colId xmlns:a16="http://schemas.microsoft.com/office/drawing/2014/main" val="20000"/>
                    </a:ext>
                  </a:extLst>
                </a:gridCol>
                <a:gridCol w="2644713">
                  <a:extLst>
                    <a:ext uri="{9D8B030D-6E8A-4147-A177-3AD203B41FA5}">
                      <a16:colId xmlns:a16="http://schemas.microsoft.com/office/drawing/2014/main" val="20001"/>
                    </a:ext>
                  </a:extLst>
                </a:gridCol>
                <a:gridCol w="3049164">
                  <a:extLst>
                    <a:ext uri="{9D8B030D-6E8A-4147-A177-3AD203B41FA5}">
                      <a16:colId xmlns:a16="http://schemas.microsoft.com/office/drawing/2014/main" val="20002"/>
                    </a:ext>
                  </a:extLst>
                </a:gridCol>
              </a:tblGrid>
              <a:tr h="912945">
                <a:tc>
                  <a:txBody>
                    <a:bodyPr/>
                    <a:lstStyle/>
                    <a:p>
                      <a:pPr algn="ctr">
                        <a:lnSpc>
                          <a:spcPts val="5400"/>
                        </a:lnSpc>
                        <a:defRPr/>
                      </a:pPr>
                      <a:r>
                        <a:rPr lang="en-US" sz="3000" b="1">
                          <a:solidFill>
                            <a:srgbClr val="FFFFFF"/>
                          </a:solidFill>
                          <a:latin typeface="Aptos Bold"/>
                          <a:ea typeface="Aptos Bold"/>
                          <a:cs typeface="Aptos Bold"/>
                          <a:sym typeface="Aptos Bold"/>
                        </a:rPr>
                        <a:t>生理性別</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tc>
                  <a:txBody>
                    <a:bodyPr/>
                    <a:lstStyle/>
                    <a:p>
                      <a:pPr algn="ctr">
                        <a:lnSpc>
                          <a:spcPts val="5400"/>
                        </a:lnSpc>
                        <a:defRPr/>
                      </a:pPr>
                      <a:r>
                        <a:rPr lang="en-US" sz="3000" b="1" dirty="0" err="1">
                          <a:solidFill>
                            <a:srgbClr val="FFFFFF"/>
                          </a:solidFill>
                          <a:latin typeface="Aptos Bold"/>
                          <a:ea typeface="Aptos Bold"/>
                          <a:cs typeface="Aptos Bold"/>
                          <a:sym typeface="Aptos Bold"/>
                        </a:rPr>
                        <a:t>次數</a:t>
                      </a:r>
                      <a:endParaRPr lang="en-US" sz="1100" dirty="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tc>
                  <a:txBody>
                    <a:bodyPr/>
                    <a:lstStyle/>
                    <a:p>
                      <a:pPr algn="ctr">
                        <a:lnSpc>
                          <a:spcPts val="5400"/>
                        </a:lnSpc>
                        <a:defRPr/>
                      </a:pPr>
                      <a:r>
                        <a:rPr lang="en-US" sz="3000" b="1">
                          <a:solidFill>
                            <a:srgbClr val="FFFFFF"/>
                          </a:solidFill>
                          <a:latin typeface="Aptos Bold"/>
                          <a:ea typeface="Aptos Bold"/>
                          <a:cs typeface="Aptos Bold"/>
                          <a:sym typeface="Aptos Bold"/>
                        </a:rPr>
                        <a:t>百分比(%)</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extLst>
                  <a:ext uri="{0D108BD9-81ED-4DB2-BD59-A6C34878D82A}">
                    <a16:rowId xmlns:a16="http://schemas.microsoft.com/office/drawing/2014/main" val="10000"/>
                  </a:ext>
                </a:extLst>
              </a:tr>
              <a:tr h="667564">
                <a:tc>
                  <a:txBody>
                    <a:bodyPr/>
                    <a:lstStyle/>
                    <a:p>
                      <a:pPr algn="ctr">
                        <a:lnSpc>
                          <a:spcPts val="5400"/>
                        </a:lnSpc>
                        <a:defRPr/>
                      </a:pPr>
                      <a:r>
                        <a:rPr lang="en-US" sz="3000" b="1">
                          <a:solidFill>
                            <a:srgbClr val="FFFFFF"/>
                          </a:solidFill>
                          <a:latin typeface="Aptos Bold"/>
                          <a:ea typeface="Aptos Bold"/>
                          <a:cs typeface="Aptos Bold"/>
                          <a:sym typeface="Aptos Bold"/>
                        </a:rPr>
                        <a:t>男性</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tc>
                  <a:txBody>
                    <a:bodyPr/>
                    <a:lstStyle/>
                    <a:p>
                      <a:pPr algn="ctr">
                        <a:lnSpc>
                          <a:spcPts val="5400"/>
                        </a:lnSpc>
                        <a:defRPr/>
                      </a:pPr>
                      <a:r>
                        <a:rPr lang="en-US" sz="3000">
                          <a:solidFill>
                            <a:srgbClr val="000000"/>
                          </a:solidFill>
                          <a:latin typeface="Aptos"/>
                          <a:ea typeface="Aptos"/>
                          <a:cs typeface="Aptos"/>
                          <a:sym typeface="Aptos"/>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tc>
                  <a:txBody>
                    <a:bodyPr/>
                    <a:lstStyle/>
                    <a:p>
                      <a:pPr algn="ctr">
                        <a:lnSpc>
                          <a:spcPts val="5400"/>
                        </a:lnSpc>
                        <a:defRPr/>
                      </a:pPr>
                      <a:r>
                        <a:rPr lang="en-US" sz="3000">
                          <a:solidFill>
                            <a:srgbClr val="000000"/>
                          </a:solidFill>
                          <a:latin typeface="Aptos"/>
                          <a:ea typeface="Aptos"/>
                          <a:cs typeface="Aptos"/>
                          <a:sym typeface="Aptos"/>
                        </a:rPr>
                        <a:t>4.55</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1"/>
                  </a:ext>
                </a:extLst>
              </a:tr>
              <a:tr h="667564">
                <a:tc>
                  <a:txBody>
                    <a:bodyPr/>
                    <a:lstStyle/>
                    <a:p>
                      <a:pPr algn="ctr">
                        <a:lnSpc>
                          <a:spcPts val="5400"/>
                        </a:lnSpc>
                        <a:defRPr/>
                      </a:pPr>
                      <a:r>
                        <a:rPr lang="en-US" sz="3000" b="1">
                          <a:solidFill>
                            <a:srgbClr val="FFFFFF"/>
                          </a:solidFill>
                          <a:latin typeface="Aptos Bold"/>
                          <a:ea typeface="Aptos Bold"/>
                          <a:cs typeface="Aptos Bold"/>
                          <a:sym typeface="Aptos Bold"/>
                        </a:rPr>
                        <a:t>女性</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tc>
                  <a:txBody>
                    <a:bodyPr/>
                    <a:lstStyle/>
                    <a:p>
                      <a:pPr algn="ctr">
                        <a:lnSpc>
                          <a:spcPts val="5400"/>
                        </a:lnSpc>
                        <a:defRPr/>
                      </a:pPr>
                      <a:r>
                        <a:rPr lang="en-US" sz="3000">
                          <a:solidFill>
                            <a:srgbClr val="000000"/>
                          </a:solidFill>
                          <a:latin typeface="Aptos"/>
                          <a:ea typeface="Aptos"/>
                          <a:cs typeface="Aptos"/>
                          <a:sym typeface="Aptos"/>
                        </a:rPr>
                        <a:t>21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tc>
                  <a:txBody>
                    <a:bodyPr/>
                    <a:lstStyle/>
                    <a:p>
                      <a:pPr algn="ctr">
                        <a:lnSpc>
                          <a:spcPts val="5400"/>
                        </a:lnSpc>
                        <a:defRPr/>
                      </a:pPr>
                      <a:r>
                        <a:rPr lang="en-US" sz="3000">
                          <a:solidFill>
                            <a:srgbClr val="000000"/>
                          </a:solidFill>
                          <a:latin typeface="Aptos"/>
                          <a:ea typeface="Aptos"/>
                          <a:cs typeface="Aptos"/>
                          <a:sym typeface="Aptos"/>
                        </a:rPr>
                        <a:t>95.45</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2"/>
                  </a:ext>
                </a:extLst>
              </a:tr>
              <a:tr h="667564">
                <a:tc>
                  <a:txBody>
                    <a:bodyPr/>
                    <a:lstStyle/>
                    <a:p>
                      <a:pPr algn="ctr">
                        <a:lnSpc>
                          <a:spcPts val="5400"/>
                        </a:lnSpc>
                        <a:defRPr/>
                      </a:pPr>
                      <a:r>
                        <a:rPr lang="en-US" sz="3000" b="1">
                          <a:solidFill>
                            <a:srgbClr val="FFFFFF"/>
                          </a:solidFill>
                          <a:latin typeface="Aptos Bold"/>
                          <a:ea typeface="Aptos Bold"/>
                          <a:cs typeface="Aptos Bold"/>
                          <a:sym typeface="Aptos Bold"/>
                        </a:rPr>
                        <a:t>總計</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tc>
                  <a:txBody>
                    <a:bodyPr/>
                    <a:lstStyle/>
                    <a:p>
                      <a:pPr algn="ctr">
                        <a:lnSpc>
                          <a:spcPts val="5400"/>
                        </a:lnSpc>
                        <a:defRPr/>
                      </a:pPr>
                      <a:r>
                        <a:rPr lang="en-US" sz="3000">
                          <a:solidFill>
                            <a:srgbClr val="000000"/>
                          </a:solidFill>
                          <a:latin typeface="Aptos"/>
                          <a:ea typeface="Aptos"/>
                          <a:cs typeface="Aptos"/>
                          <a:sym typeface="Aptos"/>
                        </a:rPr>
                        <a:t>22</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tc>
                  <a:txBody>
                    <a:bodyPr/>
                    <a:lstStyle/>
                    <a:p>
                      <a:pPr algn="ctr">
                        <a:lnSpc>
                          <a:spcPts val="5400"/>
                        </a:lnSpc>
                        <a:defRPr/>
                      </a:pPr>
                      <a:r>
                        <a:rPr lang="en-US" sz="3000">
                          <a:solidFill>
                            <a:srgbClr val="000000"/>
                          </a:solidFill>
                          <a:latin typeface="Aptos"/>
                          <a:ea typeface="Aptos"/>
                          <a:cs typeface="Aptos"/>
                          <a:sym typeface="Aptos"/>
                        </a:rPr>
                        <a:t>100</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3"/>
                  </a:ext>
                </a:extLst>
              </a:tr>
              <a:tr h="910161">
                <a:tc>
                  <a:txBody>
                    <a:bodyPr/>
                    <a:lstStyle/>
                    <a:p>
                      <a:pPr algn="ctr">
                        <a:lnSpc>
                          <a:spcPts val="5400"/>
                        </a:lnSpc>
                        <a:defRPr/>
                      </a:pPr>
                      <a:r>
                        <a:rPr lang="en-US" sz="3000" b="1">
                          <a:solidFill>
                            <a:srgbClr val="FFFFFF"/>
                          </a:solidFill>
                          <a:latin typeface="Aptos Bold"/>
                          <a:ea typeface="Aptos Bold"/>
                          <a:cs typeface="Aptos Bold"/>
                          <a:sym typeface="Aptos Bold"/>
                        </a:rPr>
                        <a:t>年歲</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tc>
                  <a:txBody>
                    <a:bodyPr/>
                    <a:lstStyle/>
                    <a:p>
                      <a:pPr algn="ctr">
                        <a:lnSpc>
                          <a:spcPts val="5400"/>
                        </a:lnSpc>
                        <a:defRPr/>
                      </a:pPr>
                      <a:r>
                        <a:rPr lang="en-US" sz="3000" dirty="0" err="1">
                          <a:solidFill>
                            <a:srgbClr val="000000"/>
                          </a:solidFill>
                          <a:latin typeface="Aptos"/>
                          <a:ea typeface="Aptos"/>
                          <a:cs typeface="Aptos"/>
                          <a:sym typeface="Aptos"/>
                        </a:rPr>
                        <a:t>次數</a:t>
                      </a:r>
                      <a:endParaRPr lang="en-US" sz="1100" dirty="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tc>
                  <a:txBody>
                    <a:bodyPr/>
                    <a:lstStyle/>
                    <a:p>
                      <a:pPr algn="ctr">
                        <a:lnSpc>
                          <a:spcPts val="5400"/>
                        </a:lnSpc>
                        <a:defRPr/>
                      </a:pPr>
                      <a:r>
                        <a:rPr lang="en-US" sz="3000" dirty="0" err="1">
                          <a:solidFill>
                            <a:srgbClr val="000000"/>
                          </a:solidFill>
                          <a:latin typeface="Aptos"/>
                          <a:ea typeface="Aptos"/>
                          <a:cs typeface="Aptos"/>
                          <a:sym typeface="Aptos"/>
                        </a:rPr>
                        <a:t>百分比</a:t>
                      </a:r>
                      <a:r>
                        <a:rPr lang="en-US" sz="3000" dirty="0">
                          <a:solidFill>
                            <a:srgbClr val="000000"/>
                          </a:solidFill>
                          <a:latin typeface="Aptos"/>
                          <a:ea typeface="Aptos"/>
                          <a:cs typeface="Aptos"/>
                          <a:sym typeface="Aptos"/>
                        </a:rPr>
                        <a:t>(%)</a:t>
                      </a:r>
                      <a:endParaRPr lang="en-US" sz="1100" dirty="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4"/>
                  </a:ext>
                </a:extLst>
              </a:tr>
              <a:tr h="667564">
                <a:tc>
                  <a:txBody>
                    <a:bodyPr/>
                    <a:lstStyle/>
                    <a:p>
                      <a:pPr algn="ctr">
                        <a:lnSpc>
                          <a:spcPts val="5400"/>
                        </a:lnSpc>
                        <a:defRPr/>
                      </a:pPr>
                      <a:r>
                        <a:rPr lang="en-US" sz="3000" b="1">
                          <a:solidFill>
                            <a:srgbClr val="FFFFFF"/>
                          </a:solidFill>
                          <a:latin typeface="Aptos Bold"/>
                          <a:ea typeface="Aptos Bold"/>
                          <a:cs typeface="Aptos Bold"/>
                          <a:sym typeface="Aptos Bold"/>
                        </a:rPr>
                        <a:t>15歲</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tc>
                  <a:txBody>
                    <a:bodyPr/>
                    <a:lstStyle/>
                    <a:p>
                      <a:pPr algn="ctr">
                        <a:lnSpc>
                          <a:spcPts val="5400"/>
                        </a:lnSpc>
                        <a:defRPr/>
                      </a:pPr>
                      <a:r>
                        <a:rPr lang="en-US" sz="3000">
                          <a:solidFill>
                            <a:srgbClr val="000000"/>
                          </a:solidFill>
                          <a:latin typeface="Aptos"/>
                          <a:ea typeface="Aptos"/>
                          <a:cs typeface="Aptos"/>
                          <a:sym typeface="Aptos"/>
                        </a:rPr>
                        <a:t>6</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tc>
                  <a:txBody>
                    <a:bodyPr/>
                    <a:lstStyle/>
                    <a:p>
                      <a:pPr algn="ctr">
                        <a:lnSpc>
                          <a:spcPts val="5400"/>
                        </a:lnSpc>
                        <a:defRPr/>
                      </a:pPr>
                      <a:r>
                        <a:rPr lang="en-US" sz="3000">
                          <a:solidFill>
                            <a:srgbClr val="000000"/>
                          </a:solidFill>
                          <a:latin typeface="Aptos"/>
                          <a:ea typeface="Aptos"/>
                          <a:cs typeface="Aptos"/>
                          <a:sym typeface="Aptos"/>
                        </a:rPr>
                        <a:t>27.27</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5"/>
                  </a:ext>
                </a:extLst>
              </a:tr>
              <a:tr h="667564">
                <a:tc>
                  <a:txBody>
                    <a:bodyPr/>
                    <a:lstStyle/>
                    <a:p>
                      <a:pPr algn="ctr">
                        <a:lnSpc>
                          <a:spcPts val="5400"/>
                        </a:lnSpc>
                        <a:defRPr/>
                      </a:pPr>
                      <a:r>
                        <a:rPr lang="en-US" sz="3000" b="1">
                          <a:solidFill>
                            <a:srgbClr val="FFFFFF"/>
                          </a:solidFill>
                          <a:latin typeface="Aptos Bold"/>
                          <a:ea typeface="Aptos Bold"/>
                          <a:cs typeface="Aptos Bold"/>
                          <a:sym typeface="Aptos Bold"/>
                        </a:rPr>
                        <a:t>16歲</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tc>
                  <a:txBody>
                    <a:bodyPr/>
                    <a:lstStyle/>
                    <a:p>
                      <a:pPr algn="ctr">
                        <a:lnSpc>
                          <a:spcPts val="5400"/>
                        </a:lnSpc>
                        <a:defRPr/>
                      </a:pPr>
                      <a:r>
                        <a:rPr lang="en-US" sz="3000">
                          <a:solidFill>
                            <a:srgbClr val="000000"/>
                          </a:solidFill>
                          <a:latin typeface="Aptos"/>
                          <a:ea typeface="Aptos"/>
                          <a:cs typeface="Aptos"/>
                          <a:sym typeface="Aptos"/>
                        </a:rPr>
                        <a:t>15</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tc>
                  <a:txBody>
                    <a:bodyPr/>
                    <a:lstStyle/>
                    <a:p>
                      <a:pPr algn="ctr">
                        <a:lnSpc>
                          <a:spcPts val="5400"/>
                        </a:lnSpc>
                        <a:defRPr/>
                      </a:pPr>
                      <a:r>
                        <a:rPr lang="en-US" sz="3000">
                          <a:solidFill>
                            <a:srgbClr val="000000"/>
                          </a:solidFill>
                          <a:latin typeface="Aptos"/>
                          <a:ea typeface="Aptos"/>
                          <a:cs typeface="Aptos"/>
                          <a:sym typeface="Aptos"/>
                        </a:rPr>
                        <a:t>68.18</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6"/>
                  </a:ext>
                </a:extLst>
              </a:tr>
              <a:tr h="667564">
                <a:tc>
                  <a:txBody>
                    <a:bodyPr/>
                    <a:lstStyle/>
                    <a:p>
                      <a:pPr algn="ctr">
                        <a:lnSpc>
                          <a:spcPts val="5400"/>
                        </a:lnSpc>
                        <a:defRPr/>
                      </a:pPr>
                      <a:r>
                        <a:rPr lang="en-US" sz="3000" b="1">
                          <a:solidFill>
                            <a:srgbClr val="FFFFFF"/>
                          </a:solidFill>
                          <a:latin typeface="Aptos Bold"/>
                          <a:ea typeface="Aptos Bold"/>
                          <a:cs typeface="Aptos Bold"/>
                          <a:sym typeface="Aptos Bold"/>
                        </a:rPr>
                        <a:t>17歲</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tc>
                  <a:txBody>
                    <a:bodyPr/>
                    <a:lstStyle/>
                    <a:p>
                      <a:pPr algn="ctr">
                        <a:lnSpc>
                          <a:spcPts val="5400"/>
                        </a:lnSpc>
                        <a:defRPr/>
                      </a:pPr>
                      <a:r>
                        <a:rPr lang="en-US" sz="3000">
                          <a:solidFill>
                            <a:srgbClr val="000000"/>
                          </a:solidFill>
                          <a:latin typeface="Aptos"/>
                          <a:ea typeface="Aptos"/>
                          <a:cs typeface="Aptos"/>
                          <a:sym typeface="Aptos"/>
                        </a:rPr>
                        <a:t>1</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tc>
                  <a:txBody>
                    <a:bodyPr/>
                    <a:lstStyle/>
                    <a:p>
                      <a:pPr algn="ctr">
                        <a:lnSpc>
                          <a:spcPts val="5400"/>
                        </a:lnSpc>
                        <a:defRPr/>
                      </a:pPr>
                      <a:r>
                        <a:rPr lang="en-US" sz="3000">
                          <a:solidFill>
                            <a:srgbClr val="000000"/>
                          </a:solidFill>
                          <a:latin typeface="Aptos"/>
                          <a:ea typeface="Aptos"/>
                          <a:cs typeface="Aptos"/>
                          <a:sym typeface="Aptos"/>
                        </a:rPr>
                        <a:t>4.55</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CCD2D8"/>
                    </a:solidFill>
                  </a:tcPr>
                </a:tc>
                <a:extLst>
                  <a:ext uri="{0D108BD9-81ED-4DB2-BD59-A6C34878D82A}">
                    <a16:rowId xmlns:a16="http://schemas.microsoft.com/office/drawing/2014/main" val="10007"/>
                  </a:ext>
                </a:extLst>
              </a:tr>
              <a:tr h="667564">
                <a:tc>
                  <a:txBody>
                    <a:bodyPr/>
                    <a:lstStyle/>
                    <a:p>
                      <a:pPr algn="ctr">
                        <a:lnSpc>
                          <a:spcPts val="5400"/>
                        </a:lnSpc>
                        <a:defRPr/>
                      </a:pPr>
                      <a:r>
                        <a:rPr lang="en-US" sz="3000" b="1">
                          <a:solidFill>
                            <a:srgbClr val="FFFFFF"/>
                          </a:solidFill>
                          <a:latin typeface="Aptos Bold"/>
                          <a:ea typeface="Aptos Bold"/>
                          <a:cs typeface="Aptos Bold"/>
                          <a:sym typeface="Aptos Bold"/>
                        </a:rPr>
                        <a:t>總計</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156082"/>
                    </a:solidFill>
                  </a:tcPr>
                </a:tc>
                <a:tc>
                  <a:txBody>
                    <a:bodyPr/>
                    <a:lstStyle/>
                    <a:p>
                      <a:pPr algn="ctr">
                        <a:lnSpc>
                          <a:spcPts val="5400"/>
                        </a:lnSpc>
                        <a:defRPr/>
                      </a:pPr>
                      <a:r>
                        <a:rPr lang="en-US" sz="3000">
                          <a:solidFill>
                            <a:srgbClr val="000000"/>
                          </a:solidFill>
                          <a:latin typeface="Aptos"/>
                          <a:ea typeface="Aptos"/>
                          <a:cs typeface="Aptos"/>
                          <a:sym typeface="Aptos"/>
                        </a:rPr>
                        <a:t>22</a:t>
                      </a:r>
                      <a:endParaRPr lang="en-US" sz="110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tc>
                  <a:txBody>
                    <a:bodyPr/>
                    <a:lstStyle/>
                    <a:p>
                      <a:pPr algn="ctr">
                        <a:lnSpc>
                          <a:spcPts val="5400"/>
                        </a:lnSpc>
                        <a:defRPr/>
                      </a:pPr>
                      <a:r>
                        <a:rPr lang="en-US" sz="3000" dirty="0">
                          <a:solidFill>
                            <a:srgbClr val="000000"/>
                          </a:solidFill>
                          <a:latin typeface="Aptos"/>
                          <a:ea typeface="Aptos"/>
                          <a:cs typeface="Aptos"/>
                          <a:sym typeface="Aptos"/>
                        </a:rPr>
                        <a:t>100</a:t>
                      </a:r>
                      <a:endParaRPr lang="en-US" sz="1100" dirty="0"/>
                    </a:p>
                  </a:txBody>
                  <a:tcPr marL="68580" marR="68580" marT="68580" marB="6858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E7EAED"/>
                    </a:solidFill>
                  </a:tcPr>
                </a:tc>
                <a:extLst>
                  <a:ext uri="{0D108BD9-81ED-4DB2-BD59-A6C34878D82A}">
                    <a16:rowId xmlns:a16="http://schemas.microsoft.com/office/drawing/2014/main" val="10008"/>
                  </a:ext>
                </a:extLst>
              </a:tr>
            </a:tbl>
          </a:graphicData>
        </a:graphic>
      </p:graphicFrame>
      <p:sp>
        <p:nvSpPr>
          <p:cNvPr id="4" name="TextBox 4"/>
          <p:cNvSpPr txBox="1"/>
          <p:nvPr/>
        </p:nvSpPr>
        <p:spPr>
          <a:xfrm>
            <a:off x="72390" y="82771"/>
            <a:ext cx="4304455"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肆、研究結果與討論</a:t>
            </a:r>
          </a:p>
        </p:txBody>
      </p:sp>
      <p:grpSp>
        <p:nvGrpSpPr>
          <p:cNvPr id="5" name="Group 5"/>
          <p:cNvGrpSpPr/>
          <p:nvPr/>
        </p:nvGrpSpPr>
        <p:grpSpPr>
          <a:xfrm>
            <a:off x="1463040" y="54939"/>
            <a:ext cx="15546676" cy="794698"/>
            <a:chOff x="0" y="0"/>
            <a:chExt cx="20728902" cy="1059598"/>
          </a:xfrm>
        </p:grpSpPr>
        <p:sp>
          <p:nvSpPr>
            <p:cNvPr id="6" name="Freeform 6"/>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7" name="TextBox 7"/>
            <p:cNvSpPr txBox="1"/>
            <p:nvPr/>
          </p:nvSpPr>
          <p:spPr>
            <a:xfrm>
              <a:off x="0" y="76200"/>
              <a:ext cx="20728902" cy="983398"/>
            </a:xfrm>
            <a:prstGeom prst="rect">
              <a:avLst/>
            </a:prstGeom>
          </p:spPr>
          <p:txBody>
            <a:bodyPr lIns="0" tIns="0" rIns="0" bIns="0" rtlCol="0" anchor="ctr"/>
            <a:lstStyle/>
            <a:p>
              <a:pPr algn="ctr">
                <a:lnSpc>
                  <a:spcPts val="4723"/>
                </a:lnSpc>
              </a:pPr>
              <a:r>
                <a:rPr lang="en-US" sz="4859" b="1" dirty="0" err="1">
                  <a:solidFill>
                    <a:srgbClr val="000000"/>
                  </a:solidFill>
                  <a:latin typeface="Arimo Bold"/>
                  <a:ea typeface="Arimo Bold"/>
                  <a:cs typeface="Arimo Bold"/>
                  <a:sym typeface="Arimo Bold"/>
                </a:rPr>
                <a:t>一、受訪者背景資料分析</a:t>
              </a:r>
              <a:endParaRPr lang="en-US" sz="4859" b="1" dirty="0">
                <a:solidFill>
                  <a:srgbClr val="000000"/>
                </a:solidFill>
                <a:latin typeface="Arimo Bold"/>
                <a:ea typeface="Arimo Bold"/>
                <a:cs typeface="Arimo Bold"/>
                <a:sym typeface="Arimo Bold"/>
              </a:endParaRP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3696509" y="1234104"/>
            <a:ext cx="4212915" cy="8401915"/>
          </a:xfrm>
          <a:prstGeom prst="rect">
            <a:avLst/>
          </a:prstGeom>
        </p:spPr>
        <p:txBody>
          <a:bodyPr lIns="0" tIns="0" rIns="0" bIns="0" rtlCol="0" anchor="t">
            <a:spAutoFit/>
          </a:bodyPr>
          <a:lstStyle/>
          <a:p>
            <a:pPr algn="ctr">
              <a:lnSpc>
                <a:spcPts val="4363"/>
              </a:lnSpc>
            </a:pPr>
            <a:r>
              <a:rPr lang="en-US" sz="2693" b="1" dirty="0" err="1">
                <a:solidFill>
                  <a:srgbClr val="000000"/>
                </a:solidFill>
                <a:latin typeface="Arimo Bold"/>
                <a:ea typeface="Arimo Bold"/>
                <a:cs typeface="Arimo Bold"/>
                <a:sym typeface="Arimo Bold"/>
              </a:rPr>
              <a:t>學生認知現況統計</a:t>
            </a:r>
            <a:endParaRPr lang="en-US" sz="2693" b="1" dirty="0">
              <a:solidFill>
                <a:srgbClr val="000000"/>
              </a:solidFill>
              <a:latin typeface="Arimo Bold"/>
              <a:ea typeface="Arimo Bold"/>
              <a:cs typeface="Arimo Bold"/>
              <a:sym typeface="Arimo Bold"/>
            </a:endParaRPr>
          </a:p>
          <a:p>
            <a:pPr algn="l">
              <a:lnSpc>
                <a:spcPts val="4363"/>
              </a:lnSpc>
            </a:pPr>
            <a:r>
              <a:rPr lang="en-US" sz="2693" b="1" dirty="0" err="1">
                <a:solidFill>
                  <a:srgbClr val="000000"/>
                </a:solidFill>
                <a:latin typeface="Arimo Bold"/>
                <a:ea typeface="Arimo Bold"/>
                <a:cs typeface="Arimo Bold"/>
                <a:sym typeface="Arimo Bold"/>
              </a:rPr>
              <a:t>1.高一致認知</a:t>
            </a:r>
            <a:endParaRPr lang="en-US" sz="2693" b="1" dirty="0">
              <a:solidFill>
                <a:srgbClr val="000000"/>
              </a:solidFill>
              <a:latin typeface="Arimo Bold"/>
              <a:ea typeface="Arimo Bold"/>
              <a:cs typeface="Arimo Bold"/>
              <a:sym typeface="Arimo Bold"/>
            </a:endParaRPr>
          </a:p>
          <a:p>
            <a:pPr algn="l">
              <a:lnSpc>
                <a:spcPts val="4363"/>
              </a:lnSpc>
            </a:pPr>
            <a:r>
              <a:rPr lang="en-US" sz="2693" dirty="0">
                <a:solidFill>
                  <a:srgbClr val="000000"/>
                </a:solidFill>
                <a:latin typeface="Arimo"/>
                <a:ea typeface="Arimo"/>
                <a:cs typeface="Arimo"/>
                <a:sym typeface="Arimo"/>
              </a:rPr>
              <a:t>  </a:t>
            </a:r>
            <a:r>
              <a:rPr lang="en-US" sz="2693" dirty="0" err="1">
                <a:solidFill>
                  <a:srgbClr val="000000"/>
                </a:solidFill>
                <a:latin typeface="Arimo"/>
                <a:ea typeface="Arimo"/>
                <a:cs typeface="Arimo"/>
                <a:sym typeface="Arimo"/>
              </a:rPr>
              <a:t>第3、4、7、8題平均4.00、標準差0，所有學生均表示「完全知道</a:t>
            </a:r>
            <a:r>
              <a:rPr lang="en-US" sz="2693" dirty="0">
                <a:solidFill>
                  <a:srgbClr val="000000"/>
                </a:solidFill>
                <a:latin typeface="Arimo"/>
                <a:ea typeface="Arimo"/>
                <a:cs typeface="Arimo"/>
                <a:sym typeface="Arimo"/>
              </a:rPr>
              <a:t>」</a:t>
            </a:r>
          </a:p>
          <a:p>
            <a:pPr algn="l">
              <a:lnSpc>
                <a:spcPts val="4363"/>
              </a:lnSpc>
            </a:pPr>
            <a:r>
              <a:rPr lang="en-US" sz="2693" b="1" dirty="0" err="1">
                <a:solidFill>
                  <a:srgbClr val="000000"/>
                </a:solidFill>
                <a:latin typeface="Arimo Bold"/>
                <a:ea typeface="Arimo Bold"/>
                <a:cs typeface="Arimo Bold"/>
                <a:sym typeface="Arimo Bold"/>
              </a:rPr>
              <a:t>2.手語源起認知需加強</a:t>
            </a:r>
            <a:endParaRPr lang="en-US" sz="2693" b="1" dirty="0">
              <a:solidFill>
                <a:srgbClr val="000000"/>
              </a:solidFill>
              <a:latin typeface="Arimo Bold"/>
              <a:ea typeface="Arimo Bold"/>
              <a:cs typeface="Arimo Bold"/>
              <a:sym typeface="Arimo Bold"/>
            </a:endParaRPr>
          </a:p>
          <a:p>
            <a:pPr algn="l">
              <a:lnSpc>
                <a:spcPts val="4363"/>
              </a:lnSpc>
            </a:pPr>
            <a:r>
              <a:rPr lang="en-US" sz="2693" dirty="0">
                <a:solidFill>
                  <a:srgbClr val="000000"/>
                </a:solidFill>
                <a:latin typeface="Arimo"/>
                <a:ea typeface="Arimo"/>
                <a:cs typeface="Arimo"/>
                <a:sym typeface="Arimo"/>
              </a:rPr>
              <a:t>  </a:t>
            </a:r>
            <a:r>
              <a:rPr lang="en-US" sz="2693" dirty="0" err="1">
                <a:solidFill>
                  <a:srgbClr val="000000"/>
                </a:solidFill>
                <a:latin typeface="Arimo"/>
                <a:ea typeface="Arimo"/>
                <a:cs typeface="Arimo"/>
                <a:sym typeface="Arimo"/>
              </a:rPr>
              <a:t>第6題平均3.77，標準差0.48，為最低分，認知落差較大</a:t>
            </a:r>
            <a:endParaRPr lang="en-US" sz="2693" dirty="0">
              <a:solidFill>
                <a:srgbClr val="000000"/>
              </a:solidFill>
              <a:latin typeface="Arimo"/>
              <a:ea typeface="Arimo"/>
              <a:cs typeface="Arimo"/>
              <a:sym typeface="Arimo"/>
            </a:endParaRPr>
          </a:p>
          <a:p>
            <a:pPr algn="l">
              <a:lnSpc>
                <a:spcPts val="4363"/>
              </a:lnSpc>
            </a:pPr>
            <a:r>
              <a:rPr lang="en-US" sz="2693" b="1" dirty="0" err="1">
                <a:solidFill>
                  <a:srgbClr val="000000"/>
                </a:solidFill>
                <a:latin typeface="Arimo Bold"/>
                <a:ea typeface="Arimo Bold"/>
                <a:cs typeface="Arimo Bold"/>
                <a:sym typeface="Arimo Bold"/>
              </a:rPr>
              <a:t>3.雙語思維認知差異較大</a:t>
            </a:r>
            <a:endParaRPr lang="en-US" sz="2693" b="1" dirty="0">
              <a:solidFill>
                <a:srgbClr val="000000"/>
              </a:solidFill>
              <a:latin typeface="Arimo Bold"/>
              <a:ea typeface="Arimo Bold"/>
              <a:cs typeface="Arimo Bold"/>
              <a:sym typeface="Arimo Bold"/>
            </a:endParaRPr>
          </a:p>
          <a:p>
            <a:pPr algn="l">
              <a:lnSpc>
                <a:spcPts val="4363"/>
              </a:lnSpc>
            </a:pPr>
            <a:r>
              <a:rPr lang="en-US" sz="2693" dirty="0">
                <a:solidFill>
                  <a:srgbClr val="000000"/>
                </a:solidFill>
                <a:latin typeface="Arimo"/>
                <a:ea typeface="Arimo"/>
                <a:cs typeface="Arimo"/>
                <a:sym typeface="Arimo"/>
              </a:rPr>
              <a:t>  </a:t>
            </a:r>
            <a:r>
              <a:rPr lang="en-US" sz="2693" dirty="0" err="1">
                <a:solidFill>
                  <a:srgbClr val="000000"/>
                </a:solidFill>
                <a:latin typeface="Arimo"/>
                <a:ea typeface="Arimo"/>
                <a:cs typeface="Arimo"/>
                <a:sym typeface="Arimo"/>
              </a:rPr>
              <a:t>第9題標準差0.39，學生答題變異明顯</a:t>
            </a:r>
            <a:endParaRPr lang="en-US" sz="2693" dirty="0">
              <a:solidFill>
                <a:srgbClr val="000000"/>
              </a:solidFill>
              <a:latin typeface="Arimo"/>
              <a:ea typeface="Arimo"/>
              <a:cs typeface="Arimo"/>
              <a:sym typeface="Arimo"/>
            </a:endParaRPr>
          </a:p>
          <a:p>
            <a:pPr algn="l">
              <a:lnSpc>
                <a:spcPts val="4363"/>
              </a:lnSpc>
            </a:pPr>
            <a:r>
              <a:rPr lang="en-US" sz="2693" b="1" dirty="0" err="1">
                <a:solidFill>
                  <a:srgbClr val="000000"/>
                </a:solidFill>
                <a:latin typeface="Arimo Bold"/>
                <a:ea typeface="Arimo Bold"/>
                <a:cs typeface="Arimo Bold"/>
                <a:sym typeface="Arimo Bold"/>
              </a:rPr>
              <a:t>多數學生具高一致認知，惟「手語源起」與「雙語思維」為未來教學加強重點</a:t>
            </a:r>
            <a:r>
              <a:rPr lang="en-US" sz="2693" b="1" dirty="0">
                <a:solidFill>
                  <a:srgbClr val="000000"/>
                </a:solidFill>
                <a:latin typeface="Arimo Bold"/>
                <a:ea typeface="Arimo Bold"/>
                <a:cs typeface="Arimo Bold"/>
                <a:sym typeface="Arimo Bold"/>
              </a:rPr>
              <a:t>。</a:t>
            </a:r>
          </a:p>
        </p:txBody>
      </p:sp>
      <p:grpSp>
        <p:nvGrpSpPr>
          <p:cNvPr id="3" name="Group 3"/>
          <p:cNvGrpSpPr/>
          <p:nvPr/>
        </p:nvGrpSpPr>
        <p:grpSpPr>
          <a:xfrm>
            <a:off x="297453" y="1357929"/>
            <a:ext cx="13056672" cy="8754275"/>
            <a:chOff x="0" y="0"/>
            <a:chExt cx="17408896" cy="11672366"/>
          </a:xfrm>
        </p:grpSpPr>
        <p:sp>
          <p:nvSpPr>
            <p:cNvPr id="4" name="Freeform 4"/>
            <p:cNvSpPr/>
            <p:nvPr/>
          </p:nvSpPr>
          <p:spPr>
            <a:xfrm>
              <a:off x="0" y="0"/>
              <a:ext cx="17408917" cy="11672316"/>
            </a:xfrm>
            <a:custGeom>
              <a:avLst/>
              <a:gdLst/>
              <a:ahLst/>
              <a:cxnLst/>
              <a:rect l="l" t="t" r="r" b="b"/>
              <a:pathLst>
                <a:path w="17408917" h="11672316">
                  <a:moveTo>
                    <a:pt x="0" y="0"/>
                  </a:moveTo>
                  <a:lnTo>
                    <a:pt x="17408917" y="0"/>
                  </a:lnTo>
                  <a:lnTo>
                    <a:pt x="17408917" y="11672316"/>
                  </a:lnTo>
                  <a:lnTo>
                    <a:pt x="0" y="11672316"/>
                  </a:lnTo>
                  <a:lnTo>
                    <a:pt x="0" y="0"/>
                  </a:lnTo>
                  <a:close/>
                </a:path>
              </a:pathLst>
            </a:custGeom>
            <a:blipFill>
              <a:blip r:embed="rId2"/>
              <a:stretch>
                <a:fillRect l="-380" r="-380"/>
              </a:stretch>
            </a:blipFill>
          </p:spPr>
          <p:txBody>
            <a:bodyPr/>
            <a:lstStyle/>
            <a:p>
              <a:endParaRPr lang="zh-TW" altLang="en-US"/>
            </a:p>
          </p:txBody>
        </p:sp>
      </p:grpSp>
      <p:sp>
        <p:nvSpPr>
          <p:cNvPr id="5" name="TextBox 5"/>
          <p:cNvSpPr txBox="1"/>
          <p:nvPr/>
        </p:nvSpPr>
        <p:spPr>
          <a:xfrm>
            <a:off x="72390" y="82771"/>
            <a:ext cx="4321388"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肆、研究結果與討論</a:t>
            </a:r>
          </a:p>
        </p:txBody>
      </p:sp>
      <p:grpSp>
        <p:nvGrpSpPr>
          <p:cNvPr id="6" name="Group 6"/>
          <p:cNvGrpSpPr/>
          <p:nvPr/>
        </p:nvGrpSpPr>
        <p:grpSpPr>
          <a:xfrm>
            <a:off x="-4" y="157612"/>
            <a:ext cx="15546676" cy="794698"/>
            <a:chOff x="0" y="0"/>
            <a:chExt cx="20728902" cy="1059598"/>
          </a:xfrm>
        </p:grpSpPr>
        <p:sp>
          <p:nvSpPr>
            <p:cNvPr id="7" name="Freeform 7"/>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8" name="TextBox 8"/>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二、臺灣手語認知分析</a:t>
              </a:r>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2390" y="82771"/>
            <a:ext cx="4473788"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肆、研究結果與討論</a:t>
            </a:r>
          </a:p>
        </p:txBody>
      </p:sp>
      <p:grpSp>
        <p:nvGrpSpPr>
          <p:cNvPr id="3" name="Group 3"/>
          <p:cNvGrpSpPr/>
          <p:nvPr/>
        </p:nvGrpSpPr>
        <p:grpSpPr>
          <a:xfrm>
            <a:off x="1370661" y="284645"/>
            <a:ext cx="15546676" cy="794698"/>
            <a:chOff x="0" y="0"/>
            <a:chExt cx="20728902" cy="1059598"/>
          </a:xfrm>
        </p:grpSpPr>
        <p:sp>
          <p:nvSpPr>
            <p:cNvPr id="4" name="Freeform 4"/>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5" name="TextBox 5"/>
            <p:cNvSpPr txBox="1"/>
            <p:nvPr/>
          </p:nvSpPr>
          <p:spPr>
            <a:xfrm>
              <a:off x="0" y="0"/>
              <a:ext cx="20728902" cy="983398"/>
            </a:xfrm>
            <a:prstGeom prst="rect">
              <a:avLst/>
            </a:prstGeom>
          </p:spPr>
          <p:txBody>
            <a:bodyPr lIns="0" tIns="0" rIns="0" bIns="0" rtlCol="0" anchor="ctr"/>
            <a:lstStyle/>
            <a:p>
              <a:pPr algn="ctr">
                <a:lnSpc>
                  <a:spcPts val="4723"/>
                </a:lnSpc>
              </a:pPr>
              <a:r>
                <a:rPr lang="en-US" sz="4859" b="1" dirty="0" err="1">
                  <a:solidFill>
                    <a:srgbClr val="000000"/>
                  </a:solidFill>
                  <a:latin typeface="Arimo Bold"/>
                  <a:ea typeface="Arimo Bold"/>
                  <a:cs typeface="Arimo Bold"/>
                  <a:sym typeface="Arimo Bold"/>
                </a:rPr>
                <a:t>三、學習成效自評分析</a:t>
              </a:r>
              <a:endParaRPr lang="en-US" sz="4859" b="1" dirty="0">
                <a:solidFill>
                  <a:srgbClr val="000000"/>
                </a:solidFill>
                <a:latin typeface="Arimo Bold"/>
                <a:ea typeface="Arimo Bold"/>
                <a:cs typeface="Arimo Bold"/>
                <a:sym typeface="Arimo Bold"/>
              </a:endParaRPr>
            </a:p>
          </p:txBody>
        </p:sp>
      </p:grpSp>
      <p:grpSp>
        <p:nvGrpSpPr>
          <p:cNvPr id="6" name="Group 6"/>
          <p:cNvGrpSpPr/>
          <p:nvPr/>
        </p:nvGrpSpPr>
        <p:grpSpPr>
          <a:xfrm>
            <a:off x="158276" y="1185332"/>
            <a:ext cx="9971151" cy="9136858"/>
            <a:chOff x="0" y="0"/>
            <a:chExt cx="13294868" cy="12182478"/>
          </a:xfrm>
        </p:grpSpPr>
        <p:sp>
          <p:nvSpPr>
            <p:cNvPr id="7" name="Freeform 7"/>
            <p:cNvSpPr/>
            <p:nvPr/>
          </p:nvSpPr>
          <p:spPr>
            <a:xfrm>
              <a:off x="0" y="0"/>
              <a:ext cx="13294868" cy="12182475"/>
            </a:xfrm>
            <a:custGeom>
              <a:avLst/>
              <a:gdLst/>
              <a:ahLst/>
              <a:cxnLst/>
              <a:rect l="l" t="t" r="r" b="b"/>
              <a:pathLst>
                <a:path w="13294868" h="12182475">
                  <a:moveTo>
                    <a:pt x="0" y="0"/>
                  </a:moveTo>
                  <a:lnTo>
                    <a:pt x="13294868" y="0"/>
                  </a:lnTo>
                  <a:lnTo>
                    <a:pt x="13294868" y="12182475"/>
                  </a:lnTo>
                  <a:lnTo>
                    <a:pt x="0" y="12182475"/>
                  </a:lnTo>
                  <a:lnTo>
                    <a:pt x="0" y="0"/>
                  </a:lnTo>
                  <a:close/>
                </a:path>
              </a:pathLst>
            </a:custGeom>
            <a:blipFill>
              <a:blip r:embed="rId2"/>
              <a:stretch>
                <a:fillRect/>
              </a:stretch>
            </a:blipFill>
          </p:spPr>
          <p:txBody>
            <a:bodyPr/>
            <a:lstStyle/>
            <a:p>
              <a:endParaRPr lang="zh-TW" altLang="en-US"/>
            </a:p>
          </p:txBody>
        </p:sp>
      </p:grpSp>
      <p:sp>
        <p:nvSpPr>
          <p:cNvPr id="8" name="TextBox 8"/>
          <p:cNvSpPr txBox="1"/>
          <p:nvPr/>
        </p:nvSpPr>
        <p:spPr>
          <a:xfrm>
            <a:off x="10429471" y="1739926"/>
            <a:ext cx="7575879" cy="7846695"/>
          </a:xfrm>
          <a:prstGeom prst="rect">
            <a:avLst/>
          </a:prstGeom>
        </p:spPr>
        <p:txBody>
          <a:bodyPr lIns="0" tIns="0" rIns="0" bIns="0" rtlCol="0" anchor="t">
            <a:spAutoFit/>
          </a:bodyPr>
          <a:lstStyle/>
          <a:p>
            <a:pPr algn="l">
              <a:lnSpc>
                <a:spcPts val="5219"/>
              </a:lnSpc>
            </a:pPr>
            <a:r>
              <a:rPr lang="en-US" sz="2899" b="1" dirty="0" err="1">
                <a:solidFill>
                  <a:srgbClr val="000000"/>
                </a:solidFill>
                <a:latin typeface="Arimo Bold"/>
                <a:ea typeface="Arimo Bold"/>
                <a:cs typeface="Arimo Bold"/>
                <a:sym typeface="Arimo Bold"/>
              </a:rPr>
              <a:t>學習理解度統計</a:t>
            </a:r>
            <a:endParaRPr lang="en-US" sz="2899" b="1" dirty="0">
              <a:solidFill>
                <a:srgbClr val="000000"/>
              </a:solidFill>
              <a:latin typeface="Arimo Bold"/>
              <a:ea typeface="Arimo Bold"/>
              <a:cs typeface="Arimo Bold"/>
              <a:sym typeface="Arimo Bold"/>
            </a:endParaRPr>
          </a:p>
          <a:p>
            <a:pPr algn="l">
              <a:lnSpc>
                <a:spcPts val="5219"/>
              </a:lnSpc>
            </a:pPr>
            <a:r>
              <a:rPr lang="en-US" sz="2899" b="1" dirty="0" err="1">
                <a:solidFill>
                  <a:srgbClr val="000000"/>
                </a:solidFill>
                <a:latin typeface="Arimo Bold"/>
                <a:ea typeface="Arimo Bold"/>
                <a:cs typeface="Arimo Bold"/>
                <a:sym typeface="Arimo Bold"/>
              </a:rPr>
              <a:t>1.綜合活動理解度高</a:t>
            </a:r>
            <a:endParaRPr lang="en-US" sz="2899" b="1" dirty="0">
              <a:solidFill>
                <a:srgbClr val="000000"/>
              </a:solidFill>
              <a:latin typeface="Arimo Bold"/>
              <a:ea typeface="Arimo Bold"/>
              <a:cs typeface="Arimo Bold"/>
              <a:sym typeface="Arimo Bold"/>
            </a:endParaRPr>
          </a:p>
          <a:p>
            <a:pPr algn="l">
              <a:lnSpc>
                <a:spcPts val="5219"/>
              </a:lnSpc>
            </a:pPr>
            <a:r>
              <a:rPr lang="en-US" sz="2899" dirty="0">
                <a:solidFill>
                  <a:srgbClr val="000000"/>
                </a:solidFill>
                <a:latin typeface="Arimo"/>
                <a:ea typeface="Arimo"/>
                <a:cs typeface="Arimo"/>
                <a:sym typeface="Arimo"/>
              </a:rPr>
              <a:t>  </a:t>
            </a:r>
            <a:r>
              <a:rPr lang="en-US" sz="2899" dirty="0" err="1">
                <a:solidFill>
                  <a:srgbClr val="000000"/>
                </a:solidFill>
                <a:latin typeface="Arimo"/>
                <a:ea typeface="Arimo"/>
                <a:cs typeface="Arimo"/>
                <a:sym typeface="Arimo"/>
              </a:rPr>
              <a:t>題3平均值4.00，標準差0.42，理解度高且答題集中</a:t>
            </a:r>
            <a:endParaRPr lang="en-US" sz="2899" dirty="0">
              <a:solidFill>
                <a:srgbClr val="000000"/>
              </a:solidFill>
              <a:latin typeface="Arimo"/>
              <a:ea typeface="Arimo"/>
              <a:cs typeface="Arimo"/>
              <a:sym typeface="Arimo"/>
            </a:endParaRPr>
          </a:p>
          <a:p>
            <a:pPr algn="l">
              <a:lnSpc>
                <a:spcPts val="5219"/>
              </a:lnSpc>
            </a:pPr>
            <a:r>
              <a:rPr lang="en-US" sz="2899" b="1" dirty="0" err="1">
                <a:solidFill>
                  <a:srgbClr val="000000"/>
                </a:solidFill>
                <a:latin typeface="Arimo Bold"/>
                <a:ea typeface="Arimo Bold"/>
                <a:cs typeface="Arimo Bold"/>
                <a:sym typeface="Arimo Bold"/>
              </a:rPr>
              <a:t>2.聾人文化單元需加強</a:t>
            </a:r>
            <a:endParaRPr lang="en-US" sz="2899" b="1" dirty="0">
              <a:solidFill>
                <a:srgbClr val="000000"/>
              </a:solidFill>
              <a:latin typeface="Arimo Bold"/>
              <a:ea typeface="Arimo Bold"/>
              <a:cs typeface="Arimo Bold"/>
              <a:sym typeface="Arimo Bold"/>
            </a:endParaRPr>
          </a:p>
          <a:p>
            <a:pPr algn="l">
              <a:lnSpc>
                <a:spcPts val="5219"/>
              </a:lnSpc>
            </a:pPr>
            <a:r>
              <a:rPr lang="en-US" sz="2899" dirty="0">
                <a:solidFill>
                  <a:srgbClr val="000000"/>
                </a:solidFill>
                <a:latin typeface="Arimo"/>
                <a:ea typeface="Arimo"/>
                <a:cs typeface="Arimo"/>
                <a:sym typeface="Arimo"/>
              </a:rPr>
              <a:t>  </a:t>
            </a:r>
            <a:r>
              <a:rPr lang="en-US" sz="2899" dirty="0" err="1">
                <a:solidFill>
                  <a:srgbClr val="000000"/>
                </a:solidFill>
                <a:latin typeface="Arimo"/>
                <a:ea typeface="Arimo"/>
                <a:cs typeface="Arimo"/>
                <a:sym typeface="Arimo"/>
              </a:rPr>
              <a:t>題4平均值3.78，標準差0.58，為最低且差異最大</a:t>
            </a:r>
            <a:endParaRPr lang="en-US" sz="2899" dirty="0">
              <a:solidFill>
                <a:srgbClr val="000000"/>
              </a:solidFill>
              <a:latin typeface="Arimo"/>
              <a:ea typeface="Arimo"/>
              <a:cs typeface="Arimo"/>
              <a:sym typeface="Arimo"/>
            </a:endParaRPr>
          </a:p>
          <a:p>
            <a:pPr algn="l">
              <a:lnSpc>
                <a:spcPts val="5219"/>
              </a:lnSpc>
            </a:pPr>
            <a:r>
              <a:rPr lang="en-US" sz="2899" b="1" dirty="0" err="1">
                <a:solidFill>
                  <a:srgbClr val="000000"/>
                </a:solidFill>
                <a:latin typeface="Arimo Bold"/>
                <a:ea typeface="Arimo Bold"/>
                <a:cs typeface="Arimo Bold"/>
                <a:sym typeface="Arimo Bold"/>
              </a:rPr>
              <a:t>3.整體一致性良好</a:t>
            </a:r>
            <a:endParaRPr lang="en-US" sz="2899" b="1" dirty="0">
              <a:solidFill>
                <a:srgbClr val="000000"/>
              </a:solidFill>
              <a:latin typeface="Arimo Bold"/>
              <a:ea typeface="Arimo Bold"/>
              <a:cs typeface="Arimo Bold"/>
              <a:sym typeface="Arimo Bold"/>
            </a:endParaRPr>
          </a:p>
          <a:p>
            <a:pPr algn="l">
              <a:lnSpc>
                <a:spcPts val="5219"/>
              </a:lnSpc>
            </a:pPr>
            <a:r>
              <a:rPr lang="en-US" sz="2899" dirty="0">
                <a:solidFill>
                  <a:srgbClr val="000000"/>
                </a:solidFill>
                <a:latin typeface="Arimo"/>
                <a:ea typeface="Arimo"/>
                <a:cs typeface="Arimo"/>
                <a:sym typeface="Arimo"/>
              </a:rPr>
              <a:t>  </a:t>
            </a:r>
            <a:r>
              <a:rPr lang="en-US" sz="2899" dirty="0" err="1">
                <a:solidFill>
                  <a:srgbClr val="000000"/>
                </a:solidFill>
                <a:latin typeface="Arimo"/>
                <a:ea typeface="Arimo"/>
                <a:cs typeface="Arimo"/>
                <a:sym typeface="Arimo"/>
              </a:rPr>
              <a:t>多數題項標準差0.39～0.58，回應一致但部分理解有落差</a:t>
            </a:r>
            <a:endParaRPr lang="en-US" sz="2899" dirty="0">
              <a:solidFill>
                <a:srgbClr val="000000"/>
              </a:solidFill>
              <a:latin typeface="Arimo"/>
              <a:ea typeface="Arimo"/>
              <a:cs typeface="Arimo"/>
              <a:sym typeface="Arimo"/>
            </a:endParaRPr>
          </a:p>
          <a:p>
            <a:pPr algn="l">
              <a:lnSpc>
                <a:spcPts val="5219"/>
              </a:lnSpc>
            </a:pPr>
            <a:r>
              <a:rPr lang="en-US" sz="2899" b="1" dirty="0" err="1">
                <a:solidFill>
                  <a:srgbClr val="000000"/>
                </a:solidFill>
                <a:latin typeface="Arimo Bold"/>
                <a:ea typeface="Arimo Bold"/>
                <a:cs typeface="Arimo Bold"/>
                <a:sym typeface="Arimo Bold"/>
              </a:rPr>
              <a:t>學生對綜合活動理解度佳</a:t>
            </a:r>
            <a:r>
              <a:rPr lang="en-US" sz="2899" b="1" dirty="0">
                <a:solidFill>
                  <a:srgbClr val="000000"/>
                </a:solidFill>
                <a:latin typeface="Arimo Bold"/>
                <a:ea typeface="Arimo Bold"/>
                <a:cs typeface="Arimo Bold"/>
                <a:sym typeface="Arimo Bold"/>
              </a:rPr>
              <a:t>，「</a:t>
            </a:r>
            <a:r>
              <a:rPr lang="en-US" sz="2899" b="1" dirty="0" err="1">
                <a:solidFill>
                  <a:srgbClr val="000000"/>
                </a:solidFill>
                <a:latin typeface="Arimo Bold"/>
                <a:ea typeface="Arimo Bold"/>
                <a:cs typeface="Arimo Bold"/>
                <a:sym typeface="Arimo Bold"/>
              </a:rPr>
              <a:t>聾人文化」為日後教學優先加強重點</a:t>
            </a:r>
            <a:r>
              <a:rPr lang="en-US" sz="2899" b="1" dirty="0">
                <a:solidFill>
                  <a:srgbClr val="000000"/>
                </a:solidFill>
                <a:latin typeface="Arimo Bold"/>
                <a:ea typeface="Arimo Bold"/>
                <a:cs typeface="Arimo Bold"/>
                <a:sym typeface="Arimo Bold"/>
              </a:rPr>
              <a:t>。</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961611" y="2129850"/>
            <a:ext cx="4266003" cy="6027302"/>
            <a:chOff x="0" y="0"/>
            <a:chExt cx="5688004" cy="8036402"/>
          </a:xfrm>
        </p:grpSpPr>
        <p:sp>
          <p:nvSpPr>
            <p:cNvPr id="3" name="Freeform 3"/>
            <p:cNvSpPr/>
            <p:nvPr/>
          </p:nvSpPr>
          <p:spPr>
            <a:xfrm>
              <a:off x="0" y="0"/>
              <a:ext cx="5688004" cy="8036402"/>
            </a:xfrm>
            <a:custGeom>
              <a:avLst/>
              <a:gdLst/>
              <a:ahLst/>
              <a:cxnLst/>
              <a:rect l="l" t="t" r="r" b="b"/>
              <a:pathLst>
                <a:path w="5688004" h="8036402">
                  <a:moveTo>
                    <a:pt x="0" y="0"/>
                  </a:moveTo>
                  <a:lnTo>
                    <a:pt x="5688004" y="0"/>
                  </a:lnTo>
                  <a:lnTo>
                    <a:pt x="5688004" y="8036402"/>
                  </a:lnTo>
                  <a:lnTo>
                    <a:pt x="0" y="8036402"/>
                  </a:lnTo>
                  <a:close/>
                </a:path>
              </a:pathLst>
            </a:custGeom>
            <a:solidFill>
              <a:srgbClr val="000000">
                <a:alpha val="0"/>
              </a:srgbClr>
            </a:solidFill>
          </p:spPr>
          <p:txBody>
            <a:bodyPr/>
            <a:lstStyle/>
            <a:p>
              <a:endParaRPr lang="zh-TW" altLang="en-US"/>
            </a:p>
          </p:txBody>
        </p:sp>
        <p:sp>
          <p:nvSpPr>
            <p:cNvPr id="4" name="TextBox 4"/>
            <p:cNvSpPr txBox="1"/>
            <p:nvPr/>
          </p:nvSpPr>
          <p:spPr>
            <a:xfrm>
              <a:off x="0" y="38100"/>
              <a:ext cx="5688004" cy="7998302"/>
            </a:xfrm>
            <a:prstGeom prst="rect">
              <a:avLst/>
            </a:prstGeom>
          </p:spPr>
          <p:txBody>
            <a:bodyPr lIns="0" tIns="0" rIns="0" bIns="0" rtlCol="0" anchor="ctr"/>
            <a:lstStyle/>
            <a:p>
              <a:pPr algn="l">
                <a:lnSpc>
                  <a:spcPts val="7128"/>
                </a:lnSpc>
              </a:pPr>
              <a:r>
                <a:rPr lang="en-US" sz="6600">
                  <a:solidFill>
                    <a:srgbClr val="000000"/>
                  </a:solidFill>
                  <a:latin typeface="Arimo"/>
                  <a:ea typeface="Arimo"/>
                  <a:cs typeface="Arimo"/>
                  <a:sym typeface="Arimo"/>
                </a:rPr>
                <a:t>報告大綱</a:t>
              </a:r>
            </a:p>
          </p:txBody>
        </p:sp>
      </p:grpSp>
      <p:grpSp>
        <p:nvGrpSpPr>
          <p:cNvPr id="5" name="Group 5"/>
          <p:cNvGrpSpPr/>
          <p:nvPr/>
        </p:nvGrpSpPr>
        <p:grpSpPr>
          <a:xfrm>
            <a:off x="7051512" y="1790364"/>
            <a:ext cx="9864886" cy="6706275"/>
            <a:chOff x="0" y="0"/>
            <a:chExt cx="13153182" cy="8941700"/>
          </a:xfrm>
        </p:grpSpPr>
        <p:sp>
          <p:nvSpPr>
            <p:cNvPr id="6" name="Freeform 6"/>
            <p:cNvSpPr/>
            <p:nvPr/>
          </p:nvSpPr>
          <p:spPr>
            <a:xfrm>
              <a:off x="0" y="0"/>
              <a:ext cx="13153182" cy="8941700"/>
            </a:xfrm>
            <a:custGeom>
              <a:avLst/>
              <a:gdLst/>
              <a:ahLst/>
              <a:cxnLst/>
              <a:rect l="l" t="t" r="r" b="b"/>
              <a:pathLst>
                <a:path w="13153182" h="8941700">
                  <a:moveTo>
                    <a:pt x="0" y="0"/>
                  </a:moveTo>
                  <a:lnTo>
                    <a:pt x="13153182" y="0"/>
                  </a:lnTo>
                  <a:lnTo>
                    <a:pt x="13153182" y="8941700"/>
                  </a:lnTo>
                  <a:lnTo>
                    <a:pt x="0" y="8941700"/>
                  </a:lnTo>
                  <a:close/>
                </a:path>
              </a:pathLst>
            </a:custGeom>
            <a:solidFill>
              <a:srgbClr val="000000">
                <a:alpha val="0"/>
              </a:srgbClr>
            </a:solidFill>
          </p:spPr>
          <p:txBody>
            <a:bodyPr/>
            <a:lstStyle/>
            <a:p>
              <a:endParaRPr lang="zh-TW" altLang="en-US"/>
            </a:p>
          </p:txBody>
        </p:sp>
        <p:sp>
          <p:nvSpPr>
            <p:cNvPr id="7" name="TextBox 7"/>
            <p:cNvSpPr txBox="1"/>
            <p:nvPr/>
          </p:nvSpPr>
          <p:spPr>
            <a:xfrm>
              <a:off x="0" y="28575"/>
              <a:ext cx="13153182" cy="8913125"/>
            </a:xfrm>
            <a:prstGeom prst="rect">
              <a:avLst/>
            </a:prstGeom>
          </p:spPr>
          <p:txBody>
            <a:bodyPr lIns="0" tIns="0" rIns="0" bIns="0" rtlCol="0" anchor="ctr"/>
            <a:lstStyle/>
            <a:p>
              <a:pPr algn="l">
                <a:lnSpc>
                  <a:spcPts val="4536"/>
                </a:lnSpc>
              </a:pPr>
              <a:endParaRPr/>
            </a:p>
            <a:p>
              <a:pPr marL="760095" lvl="1" indent="-380048" algn="l">
                <a:lnSpc>
                  <a:spcPts val="7560"/>
                </a:lnSpc>
                <a:buFont typeface="Arial"/>
                <a:buChar char="•"/>
              </a:pPr>
              <a:r>
                <a:rPr lang="en-US" sz="4200" b="1">
                  <a:solidFill>
                    <a:srgbClr val="000000"/>
                  </a:solidFill>
                  <a:latin typeface="Arimo Bold"/>
                  <a:ea typeface="Arimo Bold"/>
                  <a:cs typeface="Arimo Bold"/>
                  <a:sym typeface="Arimo Bold"/>
                </a:rPr>
                <a:t>壹、緒論</a:t>
              </a:r>
            </a:p>
            <a:p>
              <a:pPr marL="760095" lvl="1" indent="-380048" algn="l">
                <a:lnSpc>
                  <a:spcPts val="7560"/>
                </a:lnSpc>
                <a:buFont typeface="Arial"/>
                <a:buChar char="•"/>
              </a:pPr>
              <a:r>
                <a:rPr lang="en-US" sz="4200" b="1">
                  <a:solidFill>
                    <a:srgbClr val="000000"/>
                  </a:solidFill>
                  <a:latin typeface="Arimo Bold"/>
                  <a:ea typeface="Arimo Bold"/>
                  <a:cs typeface="Arimo Bold"/>
                  <a:sym typeface="Arimo Bold"/>
                </a:rPr>
                <a:t>貳、文獻探討</a:t>
              </a:r>
            </a:p>
            <a:p>
              <a:pPr marL="760095" lvl="1" indent="-380048" algn="l">
                <a:lnSpc>
                  <a:spcPts val="7560"/>
                </a:lnSpc>
                <a:buFont typeface="Arial"/>
                <a:buChar char="•"/>
              </a:pPr>
              <a:r>
                <a:rPr lang="en-US" sz="4200" b="1">
                  <a:solidFill>
                    <a:srgbClr val="000000"/>
                  </a:solidFill>
                  <a:latin typeface="Arimo Bold"/>
                  <a:ea typeface="Arimo Bold"/>
                  <a:cs typeface="Arimo Bold"/>
                  <a:sym typeface="Arimo Bold"/>
                </a:rPr>
                <a:t>參、研究方法</a:t>
              </a:r>
            </a:p>
            <a:p>
              <a:pPr marL="760095" lvl="1" indent="-380048" algn="l">
                <a:lnSpc>
                  <a:spcPts val="7560"/>
                </a:lnSpc>
                <a:buFont typeface="Arial"/>
                <a:buChar char="•"/>
              </a:pPr>
              <a:r>
                <a:rPr lang="en-US" sz="4200" b="1">
                  <a:solidFill>
                    <a:srgbClr val="000000"/>
                  </a:solidFill>
                  <a:latin typeface="Arimo Bold"/>
                  <a:ea typeface="Arimo Bold"/>
                  <a:cs typeface="Arimo Bold"/>
                  <a:sym typeface="Arimo Bold"/>
                </a:rPr>
                <a:t>肆、研究結果與討論</a:t>
              </a:r>
            </a:p>
            <a:p>
              <a:pPr marL="760095" lvl="1" indent="-380048" algn="l">
                <a:lnSpc>
                  <a:spcPts val="7560"/>
                </a:lnSpc>
                <a:buFont typeface="Arial"/>
                <a:buChar char="•"/>
              </a:pPr>
              <a:r>
                <a:rPr lang="en-US" sz="4200" b="1">
                  <a:solidFill>
                    <a:srgbClr val="000000"/>
                  </a:solidFill>
                  <a:latin typeface="Arimo Bold"/>
                  <a:ea typeface="Arimo Bold"/>
                  <a:cs typeface="Arimo Bold"/>
                  <a:sym typeface="Arimo Bold"/>
                </a:rPr>
                <a:t>伍、結論與建議</a:t>
              </a:r>
            </a:p>
            <a:p>
              <a:pPr marL="760095" lvl="1" indent="-380048" algn="l">
                <a:lnSpc>
                  <a:spcPts val="4536"/>
                </a:lnSpc>
              </a:pPr>
              <a:endParaRPr lang="en-US" sz="4200" b="1">
                <a:solidFill>
                  <a:srgbClr val="000000"/>
                </a:solidFill>
                <a:latin typeface="Arimo Bold"/>
                <a:ea typeface="Arimo Bold"/>
                <a:cs typeface="Arimo Bold"/>
                <a:sym typeface="Arimo Bold"/>
              </a:endParaRPr>
            </a:p>
          </p:txBody>
        </p:sp>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2390" y="82771"/>
            <a:ext cx="4372188"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肆、研究結果與討論</a:t>
            </a:r>
          </a:p>
        </p:txBody>
      </p:sp>
      <p:grpSp>
        <p:nvGrpSpPr>
          <p:cNvPr id="3" name="Group 3"/>
          <p:cNvGrpSpPr/>
          <p:nvPr/>
        </p:nvGrpSpPr>
        <p:grpSpPr>
          <a:xfrm>
            <a:off x="1385766" y="213081"/>
            <a:ext cx="15546676" cy="794698"/>
            <a:chOff x="0" y="0"/>
            <a:chExt cx="20728902" cy="1059598"/>
          </a:xfrm>
        </p:grpSpPr>
        <p:sp>
          <p:nvSpPr>
            <p:cNvPr id="4" name="Freeform 4"/>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5" name="TextBox 5"/>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四、詞彙前後測分析</a:t>
              </a:r>
            </a:p>
          </p:txBody>
        </p:sp>
      </p:grpSp>
      <p:grpSp>
        <p:nvGrpSpPr>
          <p:cNvPr id="6" name="Group 6"/>
          <p:cNvGrpSpPr/>
          <p:nvPr/>
        </p:nvGrpSpPr>
        <p:grpSpPr>
          <a:xfrm>
            <a:off x="398829" y="3254596"/>
            <a:ext cx="9285210" cy="3777805"/>
            <a:chOff x="0" y="0"/>
            <a:chExt cx="12380280" cy="5037074"/>
          </a:xfrm>
        </p:grpSpPr>
        <p:sp>
          <p:nvSpPr>
            <p:cNvPr id="7" name="Freeform 7"/>
            <p:cNvSpPr/>
            <p:nvPr/>
          </p:nvSpPr>
          <p:spPr>
            <a:xfrm>
              <a:off x="0" y="0"/>
              <a:ext cx="12380341" cy="5037074"/>
            </a:xfrm>
            <a:custGeom>
              <a:avLst/>
              <a:gdLst/>
              <a:ahLst/>
              <a:cxnLst/>
              <a:rect l="l" t="t" r="r" b="b"/>
              <a:pathLst>
                <a:path w="12380341" h="5037074">
                  <a:moveTo>
                    <a:pt x="0" y="0"/>
                  </a:moveTo>
                  <a:lnTo>
                    <a:pt x="12380341" y="0"/>
                  </a:lnTo>
                  <a:lnTo>
                    <a:pt x="12380341" y="5037074"/>
                  </a:lnTo>
                  <a:lnTo>
                    <a:pt x="0" y="5037074"/>
                  </a:lnTo>
                  <a:lnTo>
                    <a:pt x="0" y="0"/>
                  </a:lnTo>
                  <a:close/>
                </a:path>
              </a:pathLst>
            </a:custGeom>
            <a:blipFill>
              <a:blip r:embed="rId2"/>
              <a:stretch>
                <a:fillRect/>
              </a:stretch>
            </a:blipFill>
          </p:spPr>
          <p:txBody>
            <a:bodyPr/>
            <a:lstStyle/>
            <a:p>
              <a:endParaRPr lang="zh-TW" altLang="en-US"/>
            </a:p>
          </p:txBody>
        </p:sp>
      </p:grpSp>
      <p:sp>
        <p:nvSpPr>
          <p:cNvPr id="8" name="TextBox 8"/>
          <p:cNvSpPr txBox="1"/>
          <p:nvPr/>
        </p:nvSpPr>
        <p:spPr>
          <a:xfrm>
            <a:off x="10008774" y="925370"/>
            <a:ext cx="7788957" cy="8250657"/>
          </a:xfrm>
          <a:prstGeom prst="rect">
            <a:avLst/>
          </a:prstGeom>
        </p:spPr>
        <p:txBody>
          <a:bodyPr lIns="0" tIns="0" rIns="0" bIns="0" rtlCol="0" anchor="t">
            <a:spAutoFit/>
          </a:bodyPr>
          <a:lstStyle/>
          <a:p>
            <a:pPr algn="ctr">
              <a:lnSpc>
                <a:spcPts val="5400"/>
              </a:lnSpc>
            </a:pPr>
            <a:r>
              <a:rPr lang="en-US" sz="3000" b="1" dirty="0" err="1">
                <a:solidFill>
                  <a:srgbClr val="000000"/>
                </a:solidFill>
                <a:latin typeface="Arimo Bold"/>
                <a:ea typeface="Arimo Bold"/>
                <a:cs typeface="Arimo Bold"/>
                <a:sym typeface="Arimo Bold"/>
              </a:rPr>
              <a:t>前後測成效</a:t>
            </a:r>
            <a:r>
              <a:rPr lang="en-US" sz="3000" b="1" dirty="0">
                <a:solidFill>
                  <a:srgbClr val="000000"/>
                </a:solidFill>
                <a:latin typeface="Arimo Bold"/>
                <a:ea typeface="Arimo Bold"/>
                <a:cs typeface="Arimo Bold"/>
                <a:sym typeface="Arimo Bold"/>
              </a:rPr>
              <a:t>—</a:t>
            </a:r>
            <a:r>
              <a:rPr lang="en-US" sz="3000" b="1" dirty="0" err="1">
                <a:solidFill>
                  <a:srgbClr val="000000"/>
                </a:solidFill>
                <a:latin typeface="Arimo Bold"/>
                <a:ea typeface="Arimo Bold"/>
                <a:cs typeface="Arimo Bold"/>
                <a:sym typeface="Arimo Bold"/>
              </a:rPr>
              <a:t>量化評量重點</a:t>
            </a:r>
            <a:endParaRPr lang="en-US" sz="3000" b="1" dirty="0">
              <a:solidFill>
                <a:srgbClr val="000000"/>
              </a:solidFill>
              <a:latin typeface="Arimo Bold"/>
              <a:ea typeface="Arimo Bold"/>
              <a:cs typeface="Arimo Bold"/>
              <a:sym typeface="Arimo Bold"/>
            </a:endParaRPr>
          </a:p>
          <a:p>
            <a:pPr algn="l">
              <a:lnSpc>
                <a:spcPts val="5400"/>
              </a:lnSpc>
            </a:pPr>
            <a:r>
              <a:rPr lang="en-US" sz="3000" b="1" dirty="0" err="1">
                <a:solidFill>
                  <a:srgbClr val="000000"/>
                </a:solidFill>
                <a:latin typeface="Arimo Bold"/>
                <a:ea typeface="Arimo Bold"/>
                <a:cs typeface="Arimo Bold"/>
                <a:sym typeface="Arimo Bold"/>
              </a:rPr>
              <a:t>1.顯著進步</a:t>
            </a:r>
            <a:endParaRPr lang="en-US" sz="3000" b="1" dirty="0">
              <a:solidFill>
                <a:srgbClr val="000000"/>
              </a:solidFill>
              <a:latin typeface="Arimo Bold"/>
              <a:ea typeface="Arimo Bold"/>
              <a:cs typeface="Arimo Bold"/>
              <a:sym typeface="Arimo Bold"/>
            </a:endParaRPr>
          </a:p>
          <a:p>
            <a:pPr algn="l">
              <a:lnSpc>
                <a:spcPts val="5400"/>
              </a:lnSpc>
            </a:pPr>
            <a:r>
              <a:rPr lang="en-US" sz="3000" dirty="0">
                <a:solidFill>
                  <a:srgbClr val="000000"/>
                </a:solidFill>
                <a:latin typeface="Arimo"/>
                <a:ea typeface="Arimo"/>
                <a:cs typeface="Arimo"/>
                <a:sym typeface="Arimo"/>
              </a:rPr>
              <a:t>  </a:t>
            </a:r>
            <a:r>
              <a:rPr lang="en-US" sz="3000" dirty="0" err="1">
                <a:solidFill>
                  <a:srgbClr val="000000"/>
                </a:solidFill>
                <a:latin typeface="Arimo"/>
                <a:ea typeface="Arimo"/>
                <a:cs typeface="Arimo"/>
                <a:sym typeface="Arimo"/>
              </a:rPr>
              <a:t>前測平均16.4分，標準差9.97，基礎手語能力低且分散</a:t>
            </a:r>
            <a:endParaRPr lang="en-US" sz="3000" dirty="0">
              <a:solidFill>
                <a:srgbClr val="000000"/>
              </a:solidFill>
              <a:latin typeface="Arimo"/>
              <a:ea typeface="Arimo"/>
              <a:cs typeface="Arimo"/>
              <a:sym typeface="Arimo"/>
            </a:endParaRPr>
          </a:p>
          <a:p>
            <a:pPr algn="l">
              <a:lnSpc>
                <a:spcPts val="5400"/>
              </a:lnSpc>
            </a:pPr>
            <a:r>
              <a:rPr lang="en-US" sz="3000" dirty="0" err="1">
                <a:solidFill>
                  <a:srgbClr val="000000"/>
                </a:solidFill>
                <a:latin typeface="Arimo"/>
                <a:ea typeface="Arimo"/>
                <a:cs typeface="Arimo"/>
                <a:sym typeface="Arimo"/>
              </a:rPr>
              <a:t>後測平均95.2分，標準差6.81，手語能力大幅提升且表現趨於一致</a:t>
            </a:r>
            <a:endParaRPr lang="en-US" sz="3000" dirty="0">
              <a:solidFill>
                <a:srgbClr val="000000"/>
              </a:solidFill>
              <a:latin typeface="Arimo"/>
              <a:ea typeface="Arimo"/>
              <a:cs typeface="Arimo"/>
              <a:sym typeface="Arimo"/>
            </a:endParaRPr>
          </a:p>
          <a:p>
            <a:pPr algn="l">
              <a:lnSpc>
                <a:spcPts val="5400"/>
              </a:lnSpc>
            </a:pPr>
            <a:r>
              <a:rPr lang="en-US" sz="3000" b="1" dirty="0" err="1">
                <a:solidFill>
                  <a:srgbClr val="000000"/>
                </a:solidFill>
                <a:latin typeface="Arimo Bold"/>
                <a:ea typeface="Arimo Bold"/>
                <a:cs typeface="Arimo Bold"/>
                <a:sym typeface="Arimo Bold"/>
              </a:rPr>
              <a:t>2.教學策略成效明確</a:t>
            </a:r>
            <a:endParaRPr lang="en-US" sz="3000" b="1" dirty="0">
              <a:solidFill>
                <a:srgbClr val="000000"/>
              </a:solidFill>
              <a:latin typeface="Arimo Bold"/>
              <a:ea typeface="Arimo Bold"/>
              <a:cs typeface="Arimo Bold"/>
              <a:sym typeface="Arimo Bold"/>
            </a:endParaRPr>
          </a:p>
          <a:p>
            <a:pPr>
              <a:lnSpc>
                <a:spcPts val="5400"/>
              </a:lnSpc>
            </a:pPr>
            <a:r>
              <a:rPr lang="zh-TW" altLang="en-US" sz="3200" dirty="0"/>
              <a:t>  詞彙教學策略顯著提升學生手語理解與表達能力</a:t>
            </a:r>
            <a:endParaRPr lang="en-US" sz="3000" dirty="0">
              <a:solidFill>
                <a:srgbClr val="000000"/>
              </a:solidFill>
              <a:latin typeface="Arimo"/>
              <a:ea typeface="Arimo"/>
              <a:cs typeface="Arimo"/>
              <a:sym typeface="Arimo"/>
            </a:endParaRPr>
          </a:p>
          <a:p>
            <a:pPr algn="l">
              <a:lnSpc>
                <a:spcPts val="5579"/>
              </a:lnSpc>
            </a:pPr>
            <a:endParaRPr lang="en-US" sz="3000" dirty="0">
              <a:solidFill>
                <a:srgbClr val="000000"/>
              </a:solidFill>
              <a:latin typeface="Arimo"/>
              <a:ea typeface="Arimo"/>
              <a:cs typeface="Arimo"/>
              <a:sym typeface="Arimo"/>
            </a:endParaRPr>
          </a:p>
          <a:p>
            <a:pPr algn="l">
              <a:lnSpc>
                <a:spcPts val="5400"/>
              </a:lnSpc>
            </a:pPr>
            <a:r>
              <a:rPr lang="en-US" sz="3000" b="1" dirty="0" err="1">
                <a:solidFill>
                  <a:srgbClr val="000000"/>
                </a:solidFill>
                <a:latin typeface="Arimo Bold"/>
                <a:ea typeface="Arimo Bold"/>
                <a:cs typeface="Arimo Bold"/>
                <a:sym typeface="Arimo Bold"/>
              </a:rPr>
              <a:t>教學介入成效顯著，有效促進學生臺灣手語能力全面進步</a:t>
            </a:r>
            <a:r>
              <a:rPr lang="en-US" sz="3000" b="1" dirty="0">
                <a:solidFill>
                  <a:srgbClr val="000000"/>
                </a:solidFill>
                <a:latin typeface="Arimo Bold"/>
                <a:ea typeface="Arimo Bold"/>
                <a:cs typeface="Arimo Bold"/>
                <a:sym typeface="Arimo Bold"/>
              </a:rPr>
              <a:t>。</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2390" y="82771"/>
            <a:ext cx="4524588"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肆、研究結果與討論</a:t>
            </a:r>
          </a:p>
        </p:txBody>
      </p:sp>
      <p:grpSp>
        <p:nvGrpSpPr>
          <p:cNvPr id="3" name="Group 3"/>
          <p:cNvGrpSpPr/>
          <p:nvPr/>
        </p:nvGrpSpPr>
        <p:grpSpPr>
          <a:xfrm>
            <a:off x="1385766" y="213081"/>
            <a:ext cx="15546676" cy="794698"/>
            <a:chOff x="0" y="0"/>
            <a:chExt cx="20728902" cy="1059598"/>
          </a:xfrm>
        </p:grpSpPr>
        <p:sp>
          <p:nvSpPr>
            <p:cNvPr id="4" name="Freeform 4"/>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5" name="TextBox 5"/>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五、學習成效測驗彙整</a:t>
              </a:r>
            </a:p>
          </p:txBody>
        </p:sp>
      </p:grpSp>
      <p:sp>
        <p:nvSpPr>
          <p:cNvPr id="6" name="TextBox 6"/>
          <p:cNvSpPr txBox="1"/>
          <p:nvPr/>
        </p:nvSpPr>
        <p:spPr>
          <a:xfrm>
            <a:off x="1477206" y="5520582"/>
            <a:ext cx="15455237" cy="4600575"/>
          </a:xfrm>
          <a:prstGeom prst="rect">
            <a:avLst/>
          </a:prstGeom>
        </p:spPr>
        <p:txBody>
          <a:bodyPr lIns="0" tIns="0" rIns="0" bIns="0" rtlCol="0" anchor="t">
            <a:spAutoFit/>
          </a:bodyPr>
          <a:lstStyle/>
          <a:p>
            <a:pPr algn="ctr">
              <a:lnSpc>
                <a:spcPts val="4320"/>
              </a:lnSpc>
            </a:pPr>
            <a:r>
              <a:rPr lang="en-US" sz="3600" b="1" dirty="0" err="1">
                <a:solidFill>
                  <a:srgbClr val="000000"/>
                </a:solidFill>
                <a:latin typeface="Arimo Bold"/>
                <a:ea typeface="Arimo Bold"/>
                <a:cs typeface="Arimo Bold"/>
                <a:sym typeface="Arimo Bold"/>
              </a:rPr>
              <a:t>單元學習成效比較</a:t>
            </a:r>
            <a:endParaRPr lang="en-US" sz="3600" b="1" dirty="0">
              <a:solidFill>
                <a:srgbClr val="000000"/>
              </a:solidFill>
              <a:latin typeface="Arimo Bold"/>
              <a:ea typeface="Arimo Bold"/>
              <a:cs typeface="Arimo Bold"/>
              <a:sym typeface="Arimo Bold"/>
            </a:endParaRPr>
          </a:p>
          <a:p>
            <a:pPr algn="l">
              <a:lnSpc>
                <a:spcPts val="4320"/>
              </a:lnSpc>
            </a:pPr>
            <a:r>
              <a:rPr lang="en-US" sz="3600" b="1" dirty="0" err="1">
                <a:solidFill>
                  <a:srgbClr val="000000"/>
                </a:solidFill>
                <a:latin typeface="Arimo Bold"/>
                <a:ea typeface="Arimo Bold"/>
                <a:cs typeface="Arimo Bold"/>
                <a:sym typeface="Arimo Bold"/>
              </a:rPr>
              <a:t>第五單元全面優於第四單元</a:t>
            </a:r>
            <a:endParaRPr lang="en-US" sz="3600" b="1" dirty="0">
              <a:solidFill>
                <a:srgbClr val="000000"/>
              </a:solidFill>
              <a:latin typeface="Arimo Bold"/>
              <a:ea typeface="Arimo Bold"/>
              <a:cs typeface="Arimo Bold"/>
              <a:sym typeface="Arimo Bold"/>
            </a:endParaRPr>
          </a:p>
          <a:p>
            <a:pPr algn="l">
              <a:lnSpc>
                <a:spcPts val="6120"/>
              </a:lnSpc>
            </a:pPr>
            <a:r>
              <a:rPr lang="en-US" sz="3600" dirty="0">
                <a:solidFill>
                  <a:srgbClr val="000000"/>
                </a:solidFill>
                <a:latin typeface="Arimo"/>
                <a:ea typeface="Arimo"/>
                <a:cs typeface="Arimo"/>
                <a:sym typeface="Arimo"/>
              </a:rPr>
              <a:t>  </a:t>
            </a:r>
            <a:r>
              <a:rPr lang="en-US" sz="3600" dirty="0" err="1">
                <a:solidFill>
                  <a:srgbClr val="000000"/>
                </a:solidFill>
                <a:latin typeface="Arimo"/>
                <a:ea typeface="Arimo"/>
                <a:cs typeface="Arimo"/>
                <a:sym typeface="Arimo"/>
              </a:rPr>
              <a:t>詞彙評量：第五單元平均97.4分（標準差4.26</a:t>
            </a:r>
            <a:r>
              <a:rPr lang="en-US" sz="3600" dirty="0">
                <a:solidFill>
                  <a:srgbClr val="000000"/>
                </a:solidFill>
                <a:latin typeface="Arimo"/>
                <a:ea typeface="Arimo"/>
                <a:cs typeface="Arimo"/>
                <a:sym typeface="Arimo"/>
              </a:rPr>
              <a:t>），</a:t>
            </a:r>
            <a:r>
              <a:rPr lang="en-US" sz="3600" dirty="0" err="1">
                <a:solidFill>
                  <a:srgbClr val="000000"/>
                </a:solidFill>
                <a:latin typeface="Arimo"/>
                <a:ea typeface="Arimo"/>
                <a:cs typeface="Arimo"/>
                <a:sym typeface="Arimo"/>
              </a:rPr>
              <a:t>高掌握且表現一致</a:t>
            </a:r>
            <a:endParaRPr lang="en-US" sz="3600" dirty="0">
              <a:solidFill>
                <a:srgbClr val="000000"/>
              </a:solidFill>
              <a:latin typeface="Arimo"/>
              <a:ea typeface="Arimo"/>
              <a:cs typeface="Arimo"/>
              <a:sym typeface="Arimo"/>
            </a:endParaRPr>
          </a:p>
          <a:p>
            <a:pPr algn="l">
              <a:lnSpc>
                <a:spcPts val="4320"/>
              </a:lnSpc>
            </a:pPr>
            <a:r>
              <a:rPr lang="en-US" sz="3600" dirty="0">
                <a:solidFill>
                  <a:srgbClr val="000000"/>
                </a:solidFill>
                <a:latin typeface="Arimo"/>
                <a:ea typeface="Arimo"/>
                <a:cs typeface="Arimo"/>
                <a:sym typeface="Arimo"/>
              </a:rPr>
              <a:t>  </a:t>
            </a:r>
            <a:r>
              <a:rPr lang="en-US" sz="3600" dirty="0" err="1">
                <a:solidFill>
                  <a:srgbClr val="000000"/>
                </a:solidFill>
                <a:latin typeface="Arimo"/>
                <a:ea typeface="Arimo"/>
                <a:cs typeface="Arimo"/>
                <a:sym typeface="Arimo"/>
              </a:rPr>
              <a:t>第四單元平均89.3分（標準差10.50</a:t>
            </a:r>
            <a:r>
              <a:rPr lang="en-US" sz="3600" dirty="0">
                <a:solidFill>
                  <a:srgbClr val="000000"/>
                </a:solidFill>
                <a:latin typeface="Arimo"/>
                <a:ea typeface="Arimo"/>
                <a:cs typeface="Arimo"/>
                <a:sym typeface="Arimo"/>
              </a:rPr>
              <a:t>），</a:t>
            </a:r>
            <a:r>
              <a:rPr lang="en-US" sz="3600" dirty="0" err="1">
                <a:solidFill>
                  <a:srgbClr val="000000"/>
                </a:solidFill>
                <a:latin typeface="Arimo"/>
                <a:ea typeface="Arimo"/>
                <a:cs typeface="Arimo"/>
                <a:sym typeface="Arimo"/>
              </a:rPr>
              <a:t>成效佳但差異較大</a:t>
            </a:r>
            <a:endParaRPr lang="en-US" sz="3600" dirty="0">
              <a:solidFill>
                <a:srgbClr val="000000"/>
              </a:solidFill>
              <a:latin typeface="Arimo"/>
              <a:ea typeface="Arimo"/>
              <a:cs typeface="Arimo"/>
              <a:sym typeface="Arimo"/>
            </a:endParaRPr>
          </a:p>
          <a:p>
            <a:pPr algn="l">
              <a:lnSpc>
                <a:spcPts val="4320"/>
              </a:lnSpc>
            </a:pPr>
            <a:r>
              <a:rPr lang="en-US" sz="3600" b="1" dirty="0" err="1">
                <a:solidFill>
                  <a:srgbClr val="000000"/>
                </a:solidFill>
                <a:latin typeface="Arimo Bold"/>
                <a:ea typeface="Arimo Bold"/>
                <a:cs typeface="Arimo Bold"/>
                <a:sym typeface="Arimo Bold"/>
              </a:rPr>
              <a:t>反義詞學習明顯進步</a:t>
            </a:r>
            <a:endParaRPr lang="en-US" sz="3600" b="1" dirty="0">
              <a:solidFill>
                <a:srgbClr val="000000"/>
              </a:solidFill>
              <a:latin typeface="Arimo Bold"/>
              <a:ea typeface="Arimo Bold"/>
              <a:cs typeface="Arimo Bold"/>
              <a:sym typeface="Arimo Bold"/>
            </a:endParaRPr>
          </a:p>
          <a:p>
            <a:pPr algn="l">
              <a:lnSpc>
                <a:spcPts val="4320"/>
              </a:lnSpc>
            </a:pPr>
            <a:r>
              <a:rPr lang="en-US" sz="3600" dirty="0">
                <a:solidFill>
                  <a:srgbClr val="000000"/>
                </a:solidFill>
                <a:latin typeface="Arimo"/>
                <a:ea typeface="Arimo"/>
                <a:cs typeface="Arimo"/>
                <a:sym typeface="Arimo"/>
              </a:rPr>
              <a:t>  </a:t>
            </a:r>
            <a:r>
              <a:rPr lang="en-US" sz="3600" dirty="0" err="1">
                <a:solidFill>
                  <a:srgbClr val="000000"/>
                </a:solidFill>
                <a:latin typeface="Arimo"/>
                <a:ea typeface="Arimo"/>
                <a:cs typeface="Arimo"/>
                <a:sym typeface="Arimo"/>
              </a:rPr>
              <a:t>分數由88.9提升至98.9，標準差下降，語意辨識力顯著提升</a:t>
            </a:r>
            <a:endParaRPr lang="en-US" sz="3600" dirty="0">
              <a:solidFill>
                <a:srgbClr val="000000"/>
              </a:solidFill>
              <a:latin typeface="Arimo"/>
              <a:ea typeface="Arimo"/>
              <a:cs typeface="Arimo"/>
              <a:sym typeface="Arimo"/>
            </a:endParaRPr>
          </a:p>
          <a:p>
            <a:pPr algn="l">
              <a:lnSpc>
                <a:spcPts val="4320"/>
              </a:lnSpc>
            </a:pPr>
            <a:r>
              <a:rPr lang="en-US" sz="3600" b="1" dirty="0" err="1">
                <a:solidFill>
                  <a:srgbClr val="000000"/>
                </a:solidFill>
                <a:latin typeface="Arimo Bold"/>
                <a:ea typeface="Arimo Bold"/>
                <a:cs typeface="Arimo Bold"/>
                <a:sym typeface="Arimo Bold"/>
              </a:rPr>
              <a:t>圖像導向學習效果突出</a:t>
            </a:r>
            <a:endParaRPr lang="en-US" sz="3600" b="1" dirty="0">
              <a:solidFill>
                <a:srgbClr val="000000"/>
              </a:solidFill>
              <a:latin typeface="Arimo Bold"/>
              <a:ea typeface="Arimo Bold"/>
              <a:cs typeface="Arimo Bold"/>
              <a:sym typeface="Arimo Bold"/>
            </a:endParaRPr>
          </a:p>
          <a:p>
            <a:pPr algn="l">
              <a:lnSpc>
                <a:spcPts val="4320"/>
              </a:lnSpc>
            </a:pPr>
            <a:r>
              <a:rPr lang="en-US" sz="3600" dirty="0">
                <a:solidFill>
                  <a:srgbClr val="000000"/>
                </a:solidFill>
                <a:latin typeface="Arimo"/>
                <a:ea typeface="Arimo"/>
                <a:cs typeface="Arimo"/>
                <a:sym typeface="Arimo"/>
              </a:rPr>
              <a:t>  </a:t>
            </a:r>
            <a:r>
              <a:rPr lang="en-US" sz="3600" dirty="0" err="1">
                <a:solidFill>
                  <a:srgbClr val="000000"/>
                </a:solidFill>
                <a:latin typeface="Arimo"/>
                <a:ea typeface="Arimo"/>
                <a:cs typeface="Arimo"/>
                <a:sym typeface="Arimo"/>
              </a:rPr>
              <a:t>兩單元看圖作答分數皆近滿分，語句構成與語意推論能力提升</a:t>
            </a:r>
            <a:r>
              <a:rPr lang="en-US" sz="3600" dirty="0">
                <a:solidFill>
                  <a:srgbClr val="000000"/>
                </a:solidFill>
                <a:latin typeface="Arimo"/>
                <a:ea typeface="Arimo"/>
                <a:cs typeface="Arimo"/>
                <a:sym typeface="Arimo"/>
              </a:rPr>
              <a:t>   </a:t>
            </a:r>
          </a:p>
        </p:txBody>
      </p:sp>
      <p:grpSp>
        <p:nvGrpSpPr>
          <p:cNvPr id="7" name="Group 7"/>
          <p:cNvGrpSpPr/>
          <p:nvPr/>
        </p:nvGrpSpPr>
        <p:grpSpPr>
          <a:xfrm>
            <a:off x="3656830" y="1119490"/>
            <a:ext cx="10974332" cy="4129663"/>
            <a:chOff x="0" y="0"/>
            <a:chExt cx="14632442" cy="5506218"/>
          </a:xfrm>
        </p:grpSpPr>
        <p:sp>
          <p:nvSpPr>
            <p:cNvPr id="8" name="Freeform 8"/>
            <p:cNvSpPr/>
            <p:nvPr/>
          </p:nvSpPr>
          <p:spPr>
            <a:xfrm>
              <a:off x="0" y="0"/>
              <a:ext cx="14632432" cy="5506212"/>
            </a:xfrm>
            <a:custGeom>
              <a:avLst/>
              <a:gdLst/>
              <a:ahLst/>
              <a:cxnLst/>
              <a:rect l="l" t="t" r="r" b="b"/>
              <a:pathLst>
                <a:path w="14632432" h="5506212">
                  <a:moveTo>
                    <a:pt x="0" y="0"/>
                  </a:moveTo>
                  <a:lnTo>
                    <a:pt x="14632432" y="0"/>
                  </a:lnTo>
                  <a:lnTo>
                    <a:pt x="14632432" y="5506212"/>
                  </a:lnTo>
                  <a:lnTo>
                    <a:pt x="0" y="5506212"/>
                  </a:lnTo>
                  <a:lnTo>
                    <a:pt x="0" y="0"/>
                  </a:lnTo>
                  <a:close/>
                </a:path>
              </a:pathLst>
            </a:custGeom>
            <a:blipFill>
              <a:blip r:embed="rId2"/>
              <a:stretch>
                <a:fillRect/>
              </a:stretch>
            </a:blipFill>
          </p:spPr>
          <p:txBody>
            <a:bodyPr/>
            <a:lstStyle/>
            <a:p>
              <a:endParaRPr lang="zh-TW" altLang="en-US"/>
            </a:p>
          </p:txBody>
        </p:sp>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2390" y="82771"/>
            <a:ext cx="4253655"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肆、研究結果與討論</a:t>
            </a:r>
          </a:p>
        </p:txBody>
      </p:sp>
      <p:grpSp>
        <p:nvGrpSpPr>
          <p:cNvPr id="3" name="Group 3"/>
          <p:cNvGrpSpPr/>
          <p:nvPr/>
        </p:nvGrpSpPr>
        <p:grpSpPr>
          <a:xfrm>
            <a:off x="1385766" y="213081"/>
            <a:ext cx="15546676" cy="794698"/>
            <a:chOff x="0" y="0"/>
            <a:chExt cx="20728902" cy="1059598"/>
          </a:xfrm>
        </p:grpSpPr>
        <p:sp>
          <p:nvSpPr>
            <p:cNvPr id="4" name="Freeform 4"/>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5" name="TextBox 5"/>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六、學生教學滿意度分析</a:t>
              </a:r>
            </a:p>
          </p:txBody>
        </p:sp>
      </p:grpSp>
      <p:sp>
        <p:nvSpPr>
          <p:cNvPr id="6" name="TextBox 6"/>
          <p:cNvSpPr txBox="1"/>
          <p:nvPr/>
        </p:nvSpPr>
        <p:spPr>
          <a:xfrm>
            <a:off x="571047" y="834425"/>
            <a:ext cx="17145896" cy="1712877"/>
          </a:xfrm>
          <a:prstGeom prst="rect">
            <a:avLst/>
          </a:prstGeom>
        </p:spPr>
        <p:txBody>
          <a:bodyPr lIns="0" tIns="0" rIns="0" bIns="0" rtlCol="0" anchor="t">
            <a:spAutoFit/>
          </a:bodyPr>
          <a:lstStyle/>
          <a:p>
            <a:pPr algn="l">
              <a:lnSpc>
                <a:spcPts val="5940"/>
              </a:lnSpc>
            </a:pPr>
            <a:r>
              <a:rPr lang="en-US" sz="3300">
                <a:solidFill>
                  <a:srgbClr val="000000"/>
                </a:solidFill>
                <a:latin typeface="Arimo"/>
                <a:ea typeface="Arimo"/>
                <a:cs typeface="Arimo"/>
                <a:sym typeface="Arimo"/>
              </a:rPr>
              <a:t>本次滿意度評量共計22人，其中21位學生出席並完成評量，1位缺席。總分滿分為50分，學生對聾教師的總體平均評分為48分。評量結果分為三大向度進行分析（單項滿分5分）。</a:t>
            </a:r>
          </a:p>
        </p:txBody>
      </p:sp>
      <p:grpSp>
        <p:nvGrpSpPr>
          <p:cNvPr id="7" name="Group 7"/>
          <p:cNvGrpSpPr/>
          <p:nvPr/>
        </p:nvGrpSpPr>
        <p:grpSpPr>
          <a:xfrm>
            <a:off x="479609" y="2814346"/>
            <a:ext cx="17328774" cy="7148119"/>
            <a:chOff x="0" y="0"/>
            <a:chExt cx="23105032" cy="9530826"/>
          </a:xfrm>
        </p:grpSpPr>
        <p:sp>
          <p:nvSpPr>
            <p:cNvPr id="8" name="Freeform 8" descr="一張含有 文字, 數字, 螢幕擷取畫面, 字型 的圖片  AI 產生的內容可能不正確。"/>
            <p:cNvSpPr/>
            <p:nvPr/>
          </p:nvSpPr>
          <p:spPr>
            <a:xfrm>
              <a:off x="0" y="0"/>
              <a:ext cx="23104983" cy="9530842"/>
            </a:xfrm>
            <a:custGeom>
              <a:avLst/>
              <a:gdLst/>
              <a:ahLst/>
              <a:cxnLst/>
              <a:rect l="l" t="t" r="r" b="b"/>
              <a:pathLst>
                <a:path w="23104983" h="9530842">
                  <a:moveTo>
                    <a:pt x="0" y="0"/>
                  </a:moveTo>
                  <a:lnTo>
                    <a:pt x="23104983" y="0"/>
                  </a:lnTo>
                  <a:lnTo>
                    <a:pt x="23104983" y="9530842"/>
                  </a:lnTo>
                  <a:lnTo>
                    <a:pt x="0" y="9530842"/>
                  </a:lnTo>
                  <a:lnTo>
                    <a:pt x="0" y="0"/>
                  </a:lnTo>
                  <a:close/>
                </a:path>
              </a:pathLst>
            </a:custGeom>
            <a:blipFill>
              <a:blip r:embed="rId2"/>
              <a:stretch>
                <a:fillRect/>
              </a:stretch>
            </a:blipFill>
          </p:spPr>
          <p:txBody>
            <a:bodyPr/>
            <a:lstStyle/>
            <a:p>
              <a:endParaRPr lang="zh-TW" altLang="en-US"/>
            </a:p>
          </p:txBody>
        </p:sp>
      </p:gr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31572" y="1765131"/>
            <a:ext cx="17255064" cy="7751810"/>
            <a:chOff x="0" y="-257175"/>
            <a:chExt cx="23006752" cy="10335747"/>
          </a:xfrm>
        </p:grpSpPr>
        <p:sp>
          <p:nvSpPr>
            <p:cNvPr id="3" name="Freeform 3"/>
            <p:cNvSpPr/>
            <p:nvPr/>
          </p:nvSpPr>
          <p:spPr>
            <a:xfrm>
              <a:off x="0" y="0"/>
              <a:ext cx="23006752" cy="10078572"/>
            </a:xfrm>
            <a:custGeom>
              <a:avLst/>
              <a:gdLst/>
              <a:ahLst/>
              <a:cxnLst/>
              <a:rect l="l" t="t" r="r" b="b"/>
              <a:pathLst>
                <a:path w="23006752" h="10078572">
                  <a:moveTo>
                    <a:pt x="0" y="0"/>
                  </a:moveTo>
                  <a:lnTo>
                    <a:pt x="23006752" y="0"/>
                  </a:lnTo>
                  <a:lnTo>
                    <a:pt x="23006752" y="10078572"/>
                  </a:lnTo>
                  <a:lnTo>
                    <a:pt x="0" y="10078572"/>
                  </a:lnTo>
                  <a:close/>
                </a:path>
              </a:pathLst>
            </a:custGeom>
            <a:solidFill>
              <a:srgbClr val="000000">
                <a:alpha val="0"/>
              </a:srgbClr>
            </a:solidFill>
          </p:spPr>
          <p:txBody>
            <a:bodyPr/>
            <a:lstStyle/>
            <a:p>
              <a:endParaRPr lang="zh-TW" altLang="en-US"/>
            </a:p>
          </p:txBody>
        </p:sp>
        <p:sp>
          <p:nvSpPr>
            <p:cNvPr id="4" name="TextBox 4"/>
            <p:cNvSpPr txBox="1"/>
            <p:nvPr/>
          </p:nvSpPr>
          <p:spPr>
            <a:xfrm>
              <a:off x="1138925" y="-257175"/>
              <a:ext cx="21867827" cy="10335747"/>
            </a:xfrm>
            <a:prstGeom prst="rect">
              <a:avLst/>
            </a:prstGeom>
          </p:spPr>
          <p:txBody>
            <a:bodyPr lIns="0" tIns="0" rIns="0" bIns="0" rtlCol="0" anchor="ctr"/>
            <a:lstStyle/>
            <a:p>
              <a:pPr algn="l">
                <a:lnSpc>
                  <a:spcPts val="7560"/>
                </a:lnSpc>
              </a:pPr>
              <a:r>
                <a:rPr lang="en-US" sz="4200" b="1" dirty="0" err="1">
                  <a:solidFill>
                    <a:srgbClr val="000000"/>
                  </a:solidFill>
                  <a:latin typeface="Arimo Bold"/>
                  <a:ea typeface="Arimo Bold"/>
                  <a:cs typeface="Arimo Bold"/>
                  <a:sym typeface="Arimo Bold"/>
                </a:rPr>
                <a:t>1.教材規劃與執行均衡</a:t>
              </a:r>
              <a:endParaRPr lang="en-US" sz="4200" b="1" dirty="0">
                <a:solidFill>
                  <a:srgbClr val="000000"/>
                </a:solidFill>
                <a:latin typeface="Arimo Bold"/>
                <a:ea typeface="Arimo Bold"/>
                <a:cs typeface="Arimo Bold"/>
                <a:sym typeface="Arimo Bold"/>
              </a:endParaRPr>
            </a:p>
            <a:p>
              <a:pPr marL="380047" lvl="1" algn="l">
                <a:lnSpc>
                  <a:spcPts val="7560"/>
                </a:lnSpc>
              </a:pPr>
              <a:r>
                <a:rPr lang="en-US" sz="4200" dirty="0" err="1">
                  <a:solidFill>
                    <a:srgbClr val="000000"/>
                  </a:solidFill>
                  <a:latin typeface="Arimo"/>
                  <a:ea typeface="Arimo"/>
                  <a:cs typeface="Arimo"/>
                  <a:sym typeface="Arimo"/>
                </a:rPr>
                <a:t>教材難易度與份量評分皆為4.76分，設計成熟、安排適切</a:t>
              </a:r>
              <a:r>
                <a:rPr lang="en-US" sz="4200" dirty="0">
                  <a:solidFill>
                    <a:srgbClr val="000000"/>
                  </a:solidFill>
                  <a:latin typeface="Arimo"/>
                  <a:ea typeface="Arimo"/>
                  <a:cs typeface="Arimo"/>
                  <a:sym typeface="Arimo"/>
                </a:rPr>
                <a:t>。</a:t>
              </a:r>
            </a:p>
            <a:p>
              <a:pPr algn="l">
                <a:lnSpc>
                  <a:spcPts val="7560"/>
                </a:lnSpc>
              </a:pPr>
              <a:r>
                <a:rPr lang="en-US" sz="4200" b="1" dirty="0" err="1">
                  <a:solidFill>
                    <a:srgbClr val="000000"/>
                  </a:solidFill>
                  <a:latin typeface="Arimo Bold"/>
                  <a:ea typeface="Arimo Bold"/>
                  <a:cs typeface="Arimo Bold"/>
                  <a:sym typeface="Arimo Bold"/>
                </a:rPr>
                <a:t>2.教學熱忱與互動最受肯定</a:t>
              </a:r>
              <a:endParaRPr lang="en-US" sz="4200" b="1" dirty="0">
                <a:solidFill>
                  <a:srgbClr val="000000"/>
                </a:solidFill>
                <a:latin typeface="Arimo Bold"/>
                <a:ea typeface="Arimo Bold"/>
                <a:cs typeface="Arimo Bold"/>
                <a:sym typeface="Arimo Bold"/>
              </a:endParaRPr>
            </a:p>
            <a:p>
              <a:pPr marL="380047" lvl="1" algn="l">
                <a:lnSpc>
                  <a:spcPts val="7560"/>
                </a:lnSpc>
              </a:pPr>
              <a:r>
                <a:rPr lang="en-US" sz="4200" dirty="0" err="1">
                  <a:solidFill>
                    <a:srgbClr val="000000"/>
                  </a:solidFill>
                  <a:latin typeface="Arimo"/>
                  <a:ea typeface="Arimo"/>
                  <a:cs typeface="Arimo"/>
                  <a:sym typeface="Arimo"/>
                </a:rPr>
                <a:t>教學熱忱、師生互動與良好課堂氣氛評分均高達4.86分</a:t>
              </a:r>
              <a:r>
                <a:rPr lang="en-US" sz="4200" dirty="0">
                  <a:solidFill>
                    <a:srgbClr val="000000"/>
                  </a:solidFill>
                  <a:latin typeface="Arimo"/>
                  <a:ea typeface="Arimo"/>
                  <a:cs typeface="Arimo"/>
                  <a:sym typeface="Arimo"/>
                </a:rPr>
                <a:t>。</a:t>
              </a:r>
            </a:p>
            <a:p>
              <a:pPr algn="l">
                <a:lnSpc>
                  <a:spcPts val="7560"/>
                </a:lnSpc>
              </a:pPr>
              <a:r>
                <a:rPr lang="en-US" sz="4200" b="1" dirty="0" err="1">
                  <a:solidFill>
                    <a:srgbClr val="000000"/>
                  </a:solidFill>
                  <a:latin typeface="Arimo Bold"/>
                  <a:ea typeface="Arimo Bold"/>
                  <a:cs typeface="Arimo Bold"/>
                  <a:sym typeface="Arimo Bold"/>
                </a:rPr>
                <a:t>3.積極營造學習氛圍</a:t>
              </a:r>
              <a:endParaRPr lang="en-US" sz="4200" b="1" dirty="0">
                <a:solidFill>
                  <a:srgbClr val="000000"/>
                </a:solidFill>
                <a:latin typeface="Arimo Bold"/>
                <a:ea typeface="Arimo Bold"/>
                <a:cs typeface="Arimo Bold"/>
                <a:sym typeface="Arimo Bold"/>
              </a:endParaRPr>
            </a:p>
            <a:p>
              <a:pPr marL="380047" lvl="1" algn="l">
                <a:lnSpc>
                  <a:spcPts val="7560"/>
                </a:lnSpc>
              </a:pPr>
              <a:r>
                <a:rPr lang="en-US" sz="4200" dirty="0" err="1">
                  <a:solidFill>
                    <a:srgbClr val="000000"/>
                  </a:solidFill>
                  <a:latin typeface="Arimo"/>
                  <a:ea typeface="Arimo"/>
                  <a:cs typeface="Arimo"/>
                  <a:sym typeface="Arimo"/>
                </a:rPr>
                <a:t>聾教師能讓學生感到舒適，提升學習投入感</a:t>
              </a:r>
              <a:r>
                <a:rPr lang="en-US" sz="4200" dirty="0">
                  <a:solidFill>
                    <a:srgbClr val="000000"/>
                  </a:solidFill>
                  <a:latin typeface="Arimo"/>
                  <a:ea typeface="Arimo"/>
                  <a:cs typeface="Arimo"/>
                  <a:sym typeface="Arimo"/>
                </a:rPr>
                <a:t>。</a:t>
              </a:r>
            </a:p>
            <a:p>
              <a:pPr marL="760095" lvl="1" indent="-380048" algn="l">
                <a:lnSpc>
                  <a:spcPts val="5040"/>
                </a:lnSpc>
              </a:pPr>
              <a:endParaRPr lang="en-US" sz="4200" dirty="0">
                <a:solidFill>
                  <a:srgbClr val="000000"/>
                </a:solidFill>
                <a:latin typeface="Arimo"/>
                <a:ea typeface="Arimo"/>
                <a:cs typeface="Arimo"/>
                <a:sym typeface="Arimo"/>
              </a:endParaRPr>
            </a:p>
          </p:txBody>
        </p:sp>
      </p:grpSp>
      <p:grpSp>
        <p:nvGrpSpPr>
          <p:cNvPr id="5" name="Group 5"/>
          <p:cNvGrpSpPr/>
          <p:nvPr/>
        </p:nvGrpSpPr>
        <p:grpSpPr>
          <a:xfrm>
            <a:off x="72390" y="1509649"/>
            <a:ext cx="5723468" cy="896725"/>
            <a:chOff x="0" y="0"/>
            <a:chExt cx="7631290" cy="1195633"/>
          </a:xfrm>
        </p:grpSpPr>
        <p:sp>
          <p:nvSpPr>
            <p:cNvPr id="6" name="Freeform 6"/>
            <p:cNvSpPr/>
            <p:nvPr/>
          </p:nvSpPr>
          <p:spPr>
            <a:xfrm>
              <a:off x="0" y="0"/>
              <a:ext cx="7631290" cy="1195633"/>
            </a:xfrm>
            <a:custGeom>
              <a:avLst/>
              <a:gdLst/>
              <a:ahLst/>
              <a:cxnLst/>
              <a:rect l="l" t="t" r="r" b="b"/>
              <a:pathLst>
                <a:path w="7631290" h="1195633">
                  <a:moveTo>
                    <a:pt x="0" y="0"/>
                  </a:moveTo>
                  <a:lnTo>
                    <a:pt x="7631290" y="0"/>
                  </a:lnTo>
                  <a:lnTo>
                    <a:pt x="7631290" y="1195633"/>
                  </a:lnTo>
                  <a:lnTo>
                    <a:pt x="0" y="1195633"/>
                  </a:lnTo>
                  <a:close/>
                </a:path>
              </a:pathLst>
            </a:custGeom>
            <a:solidFill>
              <a:srgbClr val="000000">
                <a:alpha val="0"/>
              </a:srgbClr>
            </a:solidFill>
          </p:spPr>
          <p:txBody>
            <a:bodyPr/>
            <a:lstStyle/>
            <a:p>
              <a:endParaRPr lang="zh-TW" altLang="en-US"/>
            </a:p>
          </p:txBody>
        </p:sp>
        <p:sp>
          <p:nvSpPr>
            <p:cNvPr id="7" name="TextBox 7"/>
            <p:cNvSpPr txBox="1"/>
            <p:nvPr/>
          </p:nvSpPr>
          <p:spPr>
            <a:xfrm>
              <a:off x="0" y="28575"/>
              <a:ext cx="7631290" cy="1167058"/>
            </a:xfrm>
            <a:prstGeom prst="rect">
              <a:avLst/>
            </a:prstGeom>
          </p:spPr>
          <p:txBody>
            <a:bodyPr lIns="0" tIns="0" rIns="0" bIns="0" rtlCol="0" anchor="ctr"/>
            <a:lstStyle/>
            <a:p>
              <a:pPr algn="ctr">
                <a:lnSpc>
                  <a:spcPts val="4762"/>
                </a:lnSpc>
              </a:pPr>
              <a:r>
                <a:rPr lang="en-US" sz="4409" b="1">
                  <a:solidFill>
                    <a:srgbClr val="000000"/>
                  </a:solidFill>
                  <a:latin typeface="Arimo Bold"/>
                  <a:ea typeface="Arimo Bold"/>
                  <a:cs typeface="Arimo Bold"/>
                  <a:sym typeface="Arimo Bold"/>
                </a:rPr>
                <a:t>(一)量化評量結果：</a:t>
              </a:r>
            </a:p>
          </p:txBody>
        </p:sp>
      </p:grpSp>
      <p:sp>
        <p:nvSpPr>
          <p:cNvPr id="8" name="TextBox 8"/>
          <p:cNvSpPr txBox="1"/>
          <p:nvPr/>
        </p:nvSpPr>
        <p:spPr>
          <a:xfrm>
            <a:off x="72390" y="82771"/>
            <a:ext cx="4338321"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肆、研究結果與討論</a:t>
            </a:r>
          </a:p>
        </p:txBody>
      </p:sp>
      <p:grpSp>
        <p:nvGrpSpPr>
          <p:cNvPr id="9" name="Group 9"/>
          <p:cNvGrpSpPr/>
          <p:nvPr/>
        </p:nvGrpSpPr>
        <p:grpSpPr>
          <a:xfrm>
            <a:off x="1385766" y="213081"/>
            <a:ext cx="15546676" cy="794698"/>
            <a:chOff x="0" y="0"/>
            <a:chExt cx="20728902" cy="1059598"/>
          </a:xfrm>
        </p:grpSpPr>
        <p:sp>
          <p:nvSpPr>
            <p:cNvPr id="10" name="Freeform 10"/>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11" name="TextBox 11"/>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六、學生教學滿意度分析</a:t>
              </a:r>
            </a:p>
          </p:txBody>
        </p:sp>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2390" y="82771"/>
            <a:ext cx="4321388"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肆、研究結果與討論</a:t>
            </a:r>
          </a:p>
        </p:txBody>
      </p:sp>
      <p:grpSp>
        <p:nvGrpSpPr>
          <p:cNvPr id="3" name="Group 3"/>
          <p:cNvGrpSpPr/>
          <p:nvPr/>
        </p:nvGrpSpPr>
        <p:grpSpPr>
          <a:xfrm>
            <a:off x="1385766" y="213081"/>
            <a:ext cx="15546676" cy="794698"/>
            <a:chOff x="0" y="0"/>
            <a:chExt cx="20728902" cy="1059598"/>
          </a:xfrm>
        </p:grpSpPr>
        <p:sp>
          <p:nvSpPr>
            <p:cNvPr id="4" name="Freeform 4"/>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5" name="TextBox 5"/>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六、學生教學滿意度分析</a:t>
              </a:r>
            </a:p>
          </p:txBody>
        </p:sp>
      </p:grpSp>
      <p:sp>
        <p:nvSpPr>
          <p:cNvPr id="6" name="TextBox 6"/>
          <p:cNvSpPr txBox="1"/>
          <p:nvPr/>
        </p:nvSpPr>
        <p:spPr>
          <a:xfrm>
            <a:off x="533400" y="1083983"/>
            <a:ext cx="17198651" cy="8343901"/>
          </a:xfrm>
          <a:prstGeom prst="rect">
            <a:avLst/>
          </a:prstGeom>
        </p:spPr>
        <p:txBody>
          <a:bodyPr wrap="square" lIns="0" tIns="0" rIns="0" bIns="0" rtlCol="0" anchor="t">
            <a:spAutoFit/>
          </a:bodyPr>
          <a:lstStyle/>
          <a:p>
            <a:pPr algn="l">
              <a:lnSpc>
                <a:spcPts val="7919"/>
              </a:lnSpc>
            </a:pPr>
            <a:r>
              <a:rPr lang="en-US" sz="4399" b="1" dirty="0">
                <a:solidFill>
                  <a:srgbClr val="000000"/>
                </a:solidFill>
                <a:latin typeface="Arimo Bold"/>
                <a:ea typeface="Arimo Bold"/>
                <a:cs typeface="Arimo Bold"/>
                <a:sym typeface="Arimo Bold"/>
              </a:rPr>
              <a:t>(二)</a:t>
            </a:r>
            <a:r>
              <a:rPr lang="en-US" sz="4399" b="1" dirty="0" err="1">
                <a:solidFill>
                  <a:srgbClr val="000000"/>
                </a:solidFill>
                <a:latin typeface="Arimo Bold"/>
                <a:ea typeface="Arimo Bold"/>
                <a:cs typeface="Arimo Bold"/>
                <a:sym typeface="Arimo Bold"/>
              </a:rPr>
              <a:t>教學方法與內容</a:t>
            </a:r>
            <a:r>
              <a:rPr lang="en-US" sz="4399" b="1" dirty="0">
                <a:solidFill>
                  <a:srgbClr val="000000"/>
                </a:solidFill>
                <a:latin typeface="Arimo Bold"/>
                <a:ea typeface="Arimo Bold"/>
                <a:cs typeface="Arimo Bold"/>
                <a:sym typeface="Arimo Bold"/>
              </a:rPr>
              <a:t> :</a:t>
            </a:r>
          </a:p>
          <a:p>
            <a:pPr algn="l">
              <a:lnSpc>
                <a:spcPts val="6480"/>
              </a:lnSpc>
            </a:pPr>
            <a:r>
              <a:rPr lang="en-US" sz="3600" b="1" dirty="0">
                <a:solidFill>
                  <a:srgbClr val="000000"/>
                </a:solidFill>
                <a:latin typeface="Arimo Bold"/>
                <a:ea typeface="Arimo Bold"/>
                <a:cs typeface="Arimo Bold"/>
                <a:sym typeface="Arimo Bold"/>
              </a:rPr>
              <a:t>     </a:t>
            </a:r>
            <a:r>
              <a:rPr lang="en-US" sz="3600" b="1" dirty="0" err="1">
                <a:solidFill>
                  <a:srgbClr val="000000"/>
                </a:solidFill>
                <a:latin typeface="Arimo Bold"/>
                <a:ea typeface="Arimo Bold"/>
                <a:cs typeface="Arimo Bold"/>
                <a:sym typeface="Arimo Bold"/>
              </a:rPr>
              <a:t>1.適時回饋效果佳</a:t>
            </a:r>
            <a:endParaRPr lang="en-US" sz="3600" b="1" dirty="0">
              <a:solidFill>
                <a:srgbClr val="000000"/>
              </a:solidFill>
              <a:latin typeface="Arimo Bold"/>
              <a:ea typeface="Arimo Bold"/>
              <a:cs typeface="Arimo Bold"/>
              <a:sym typeface="Arimo Bold"/>
            </a:endParaRPr>
          </a:p>
          <a:p>
            <a:pPr algn="l">
              <a:lnSpc>
                <a:spcPts val="6480"/>
              </a:lnSpc>
            </a:pPr>
            <a:r>
              <a:rPr lang="en-US" sz="3600" dirty="0">
                <a:solidFill>
                  <a:srgbClr val="000000"/>
                </a:solidFill>
                <a:latin typeface="Arimo"/>
                <a:ea typeface="Arimo"/>
                <a:cs typeface="Arimo"/>
                <a:sym typeface="Arimo"/>
              </a:rPr>
              <a:t>        </a:t>
            </a:r>
            <a:r>
              <a:rPr lang="en-US" sz="3600" dirty="0" err="1">
                <a:solidFill>
                  <a:srgbClr val="000000"/>
                </a:solidFill>
                <a:latin typeface="Arimo"/>
                <a:ea typeface="Arimo"/>
                <a:cs typeface="Arimo"/>
                <a:sym typeface="Arimo"/>
              </a:rPr>
              <a:t>學生提問或表達時，聾教師能即時給予有效回饋（4.81分</a:t>
            </a:r>
            <a:r>
              <a:rPr lang="en-US" sz="3600" dirty="0">
                <a:solidFill>
                  <a:srgbClr val="000000"/>
                </a:solidFill>
                <a:latin typeface="Arimo"/>
                <a:ea typeface="Arimo"/>
                <a:cs typeface="Arimo"/>
                <a:sym typeface="Arimo"/>
              </a:rPr>
              <a:t>）</a:t>
            </a:r>
          </a:p>
          <a:p>
            <a:pPr algn="l">
              <a:lnSpc>
                <a:spcPts val="6480"/>
              </a:lnSpc>
            </a:pPr>
            <a:r>
              <a:rPr lang="en-US" sz="3600" b="1" dirty="0">
                <a:solidFill>
                  <a:srgbClr val="000000"/>
                </a:solidFill>
                <a:latin typeface="Arimo Bold"/>
                <a:ea typeface="Arimo Bold"/>
                <a:cs typeface="Arimo Bold"/>
                <a:sym typeface="Arimo Bold"/>
              </a:rPr>
              <a:t>     </a:t>
            </a:r>
            <a:r>
              <a:rPr lang="en-US" sz="3600" b="1" dirty="0" err="1">
                <a:solidFill>
                  <a:srgbClr val="000000"/>
                </a:solidFill>
                <a:latin typeface="Arimo Bold"/>
                <a:ea typeface="Arimo Bold"/>
                <a:cs typeface="Arimo Bold"/>
                <a:sym typeface="Arimo Bold"/>
              </a:rPr>
              <a:t>2.考評設計難易適中</a:t>
            </a:r>
            <a:endParaRPr lang="en-US" sz="3600" b="1" dirty="0">
              <a:solidFill>
                <a:srgbClr val="000000"/>
              </a:solidFill>
              <a:latin typeface="Arimo Bold"/>
              <a:ea typeface="Arimo Bold"/>
              <a:cs typeface="Arimo Bold"/>
              <a:sym typeface="Arimo Bold"/>
            </a:endParaRPr>
          </a:p>
          <a:p>
            <a:pPr algn="l">
              <a:lnSpc>
                <a:spcPts val="6480"/>
              </a:lnSpc>
            </a:pPr>
            <a:r>
              <a:rPr lang="en-US" sz="3600" dirty="0">
                <a:solidFill>
                  <a:srgbClr val="000000"/>
                </a:solidFill>
                <a:latin typeface="Arimo"/>
                <a:ea typeface="Arimo"/>
                <a:cs typeface="Arimo"/>
                <a:sym typeface="Arimo"/>
              </a:rPr>
              <a:t>        </a:t>
            </a:r>
            <a:r>
              <a:rPr lang="en-US" sz="3600" dirty="0" err="1">
                <a:solidFill>
                  <a:srgbClr val="000000"/>
                </a:solidFill>
                <a:latin typeface="Arimo"/>
                <a:ea typeface="Arimo"/>
                <a:cs typeface="Arimo"/>
                <a:sym typeface="Arimo"/>
              </a:rPr>
              <a:t>教學單元考評符合學生學習程度（4.71分</a:t>
            </a:r>
            <a:r>
              <a:rPr lang="en-US" sz="3600" dirty="0">
                <a:solidFill>
                  <a:srgbClr val="000000"/>
                </a:solidFill>
                <a:latin typeface="Arimo"/>
                <a:ea typeface="Arimo"/>
                <a:cs typeface="Arimo"/>
                <a:sym typeface="Arimo"/>
              </a:rPr>
              <a:t>）</a:t>
            </a:r>
          </a:p>
          <a:p>
            <a:pPr algn="l">
              <a:lnSpc>
                <a:spcPts val="6480"/>
              </a:lnSpc>
            </a:pPr>
            <a:r>
              <a:rPr lang="en-US" sz="3600" b="1" dirty="0">
                <a:solidFill>
                  <a:srgbClr val="000000"/>
                </a:solidFill>
                <a:latin typeface="Arimo Bold"/>
                <a:ea typeface="Arimo Bold"/>
                <a:cs typeface="Arimo Bold"/>
                <a:sym typeface="Arimo Bold"/>
              </a:rPr>
              <a:t>     </a:t>
            </a:r>
            <a:r>
              <a:rPr lang="en-US" sz="3600" b="1" dirty="0" err="1">
                <a:solidFill>
                  <a:srgbClr val="000000"/>
                </a:solidFill>
                <a:latin typeface="Arimo Bold"/>
                <a:ea typeface="Arimo Bold"/>
                <a:cs typeface="Arimo Bold"/>
                <a:sym typeface="Arimo Bold"/>
              </a:rPr>
              <a:t>3.教學技巧激發興趣</a:t>
            </a:r>
            <a:endParaRPr lang="en-US" sz="3600" b="1" dirty="0">
              <a:solidFill>
                <a:srgbClr val="000000"/>
              </a:solidFill>
              <a:latin typeface="Arimo Bold"/>
              <a:ea typeface="Arimo Bold"/>
              <a:cs typeface="Arimo Bold"/>
              <a:sym typeface="Arimo Bold"/>
            </a:endParaRPr>
          </a:p>
          <a:p>
            <a:pPr algn="l">
              <a:lnSpc>
                <a:spcPts val="6480"/>
              </a:lnSpc>
            </a:pPr>
            <a:r>
              <a:rPr lang="en-US" sz="3600" dirty="0">
                <a:solidFill>
                  <a:srgbClr val="000000"/>
                </a:solidFill>
                <a:latin typeface="Arimo"/>
                <a:ea typeface="Arimo"/>
                <a:cs typeface="Arimo"/>
                <a:sym typeface="Arimo"/>
              </a:rPr>
              <a:t>        </a:t>
            </a:r>
            <a:r>
              <a:rPr lang="en-US" sz="3600" dirty="0" err="1">
                <a:solidFill>
                  <a:srgbClr val="000000"/>
                </a:solidFill>
                <a:latin typeface="Arimo"/>
                <a:ea typeface="Arimo"/>
                <a:cs typeface="Arimo"/>
                <a:sym typeface="Arimo"/>
              </a:rPr>
              <a:t>運用適當方法提升學生參與與興趣（4.62分</a:t>
            </a:r>
            <a:r>
              <a:rPr lang="en-US" sz="3600" dirty="0">
                <a:solidFill>
                  <a:srgbClr val="000000"/>
                </a:solidFill>
                <a:latin typeface="Arimo"/>
                <a:ea typeface="Arimo"/>
                <a:cs typeface="Arimo"/>
                <a:sym typeface="Arimo"/>
              </a:rPr>
              <a:t>）</a:t>
            </a:r>
          </a:p>
          <a:p>
            <a:pPr algn="l">
              <a:lnSpc>
                <a:spcPts val="6480"/>
              </a:lnSpc>
            </a:pPr>
            <a:r>
              <a:rPr lang="en-US" sz="3600" b="1" dirty="0">
                <a:solidFill>
                  <a:srgbClr val="000000"/>
                </a:solidFill>
                <a:latin typeface="Arimo Bold"/>
                <a:ea typeface="Arimo Bold"/>
                <a:cs typeface="Arimo Bold"/>
                <a:sym typeface="Arimo Bold"/>
              </a:rPr>
              <a:t>     </a:t>
            </a:r>
            <a:r>
              <a:rPr lang="en-US" sz="3600" b="1" dirty="0" err="1">
                <a:solidFill>
                  <a:srgbClr val="000000"/>
                </a:solidFill>
                <a:latin typeface="Arimo Bold"/>
                <a:ea typeface="Arimo Bold"/>
                <a:cs typeface="Arimo Bold"/>
                <a:sym typeface="Arimo Bold"/>
              </a:rPr>
              <a:t>4.授課內容緊扣主題</a:t>
            </a:r>
            <a:endParaRPr lang="en-US" sz="3600" b="1" dirty="0">
              <a:solidFill>
                <a:srgbClr val="000000"/>
              </a:solidFill>
              <a:latin typeface="Arimo Bold"/>
              <a:ea typeface="Arimo Bold"/>
              <a:cs typeface="Arimo Bold"/>
              <a:sym typeface="Arimo Bold"/>
            </a:endParaRPr>
          </a:p>
          <a:p>
            <a:pPr algn="l">
              <a:lnSpc>
                <a:spcPts val="6480"/>
              </a:lnSpc>
            </a:pPr>
            <a:r>
              <a:rPr lang="en-US" sz="3600" dirty="0">
                <a:solidFill>
                  <a:srgbClr val="000000"/>
                </a:solidFill>
                <a:latin typeface="Arimo"/>
                <a:ea typeface="Arimo"/>
                <a:cs typeface="Arimo"/>
                <a:sym typeface="Arimo"/>
              </a:rPr>
              <a:t>        </a:t>
            </a:r>
            <a:r>
              <a:rPr lang="en-US" sz="3600" dirty="0" err="1">
                <a:solidFill>
                  <a:srgbClr val="000000"/>
                </a:solidFill>
                <a:latin typeface="Arimo"/>
                <a:ea typeface="Arimo"/>
                <a:cs typeface="Arimo"/>
                <a:sym typeface="Arimo"/>
              </a:rPr>
              <a:t>教學內容明確聚焦，無偏離（4.57分</a:t>
            </a:r>
            <a:r>
              <a:rPr lang="en-US" sz="3600" dirty="0">
                <a:solidFill>
                  <a:srgbClr val="000000"/>
                </a:solidFill>
                <a:latin typeface="Arimo"/>
                <a:ea typeface="Arimo"/>
                <a:cs typeface="Arimo"/>
                <a:sym typeface="Arimo"/>
              </a:rPr>
              <a:t>）</a:t>
            </a:r>
          </a:p>
          <a:p>
            <a:pPr algn="l">
              <a:lnSpc>
                <a:spcPts val="6480"/>
              </a:lnSpc>
            </a:pPr>
            <a:r>
              <a:rPr lang="en-US" sz="3600" b="1" dirty="0">
                <a:solidFill>
                  <a:srgbClr val="000000"/>
                </a:solidFill>
                <a:latin typeface="Arimo Bold"/>
                <a:ea typeface="Arimo Bold"/>
                <a:cs typeface="Arimo Bold"/>
                <a:sym typeface="Arimo Bold"/>
              </a:rPr>
              <a:t> </a:t>
            </a:r>
            <a:r>
              <a:rPr lang="en-US" sz="3600" b="1" dirty="0" err="1">
                <a:solidFill>
                  <a:srgbClr val="000000"/>
                </a:solidFill>
                <a:latin typeface="Arimo Bold"/>
                <a:ea typeface="Arimo Bold"/>
                <a:cs typeface="Arimo Bold"/>
                <a:sym typeface="Arimo Bold"/>
              </a:rPr>
              <a:t>聾教師在教學方法與內容上表現穩定且優異，互動、熱忱、課堂氛圍深受肯定</a:t>
            </a:r>
            <a:r>
              <a:rPr lang="en-US" sz="3600" b="1" dirty="0">
                <a:solidFill>
                  <a:srgbClr val="000000"/>
                </a:solidFill>
                <a:latin typeface="Arimo Bold"/>
                <a:ea typeface="Arimo Bold"/>
                <a:cs typeface="Arimo Bold"/>
                <a:sym typeface="Arimo Bold"/>
              </a:rPr>
              <a:t>。</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2390" y="82771"/>
            <a:ext cx="4422988"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肆、研究結果與討論</a:t>
            </a:r>
          </a:p>
        </p:txBody>
      </p:sp>
      <p:grpSp>
        <p:nvGrpSpPr>
          <p:cNvPr id="3" name="Group 3"/>
          <p:cNvGrpSpPr/>
          <p:nvPr/>
        </p:nvGrpSpPr>
        <p:grpSpPr>
          <a:xfrm>
            <a:off x="1385766" y="213081"/>
            <a:ext cx="15546676" cy="1554750"/>
            <a:chOff x="0" y="0"/>
            <a:chExt cx="20728902" cy="2073000"/>
          </a:xfrm>
        </p:grpSpPr>
        <p:sp>
          <p:nvSpPr>
            <p:cNvPr id="4" name="Freeform 4"/>
            <p:cNvSpPr/>
            <p:nvPr/>
          </p:nvSpPr>
          <p:spPr>
            <a:xfrm>
              <a:off x="0" y="0"/>
              <a:ext cx="20728902" cy="2073000"/>
            </a:xfrm>
            <a:custGeom>
              <a:avLst/>
              <a:gdLst/>
              <a:ahLst/>
              <a:cxnLst/>
              <a:rect l="l" t="t" r="r" b="b"/>
              <a:pathLst>
                <a:path w="20728902" h="2073000">
                  <a:moveTo>
                    <a:pt x="0" y="0"/>
                  </a:moveTo>
                  <a:lnTo>
                    <a:pt x="20728902" y="0"/>
                  </a:lnTo>
                  <a:lnTo>
                    <a:pt x="20728902" y="2073000"/>
                  </a:lnTo>
                  <a:lnTo>
                    <a:pt x="0" y="2073000"/>
                  </a:lnTo>
                  <a:close/>
                </a:path>
              </a:pathLst>
            </a:custGeom>
            <a:solidFill>
              <a:srgbClr val="000000">
                <a:alpha val="0"/>
              </a:srgbClr>
            </a:solidFill>
          </p:spPr>
          <p:txBody>
            <a:bodyPr/>
            <a:lstStyle/>
            <a:p>
              <a:endParaRPr lang="zh-TW" altLang="en-US"/>
            </a:p>
          </p:txBody>
        </p:sp>
        <p:sp>
          <p:nvSpPr>
            <p:cNvPr id="5" name="TextBox 5"/>
            <p:cNvSpPr txBox="1"/>
            <p:nvPr/>
          </p:nvSpPr>
          <p:spPr>
            <a:xfrm>
              <a:off x="0" y="38100"/>
              <a:ext cx="20728902" cy="2034900"/>
            </a:xfrm>
            <a:prstGeom prst="rect">
              <a:avLst/>
            </a:prstGeom>
          </p:spPr>
          <p:txBody>
            <a:bodyPr lIns="0" tIns="0" rIns="0" bIns="0" rtlCol="0" anchor="ctr"/>
            <a:lstStyle/>
            <a:p>
              <a:pPr algn="ctr">
                <a:lnSpc>
                  <a:spcPts val="5686"/>
                </a:lnSpc>
              </a:pPr>
              <a:r>
                <a:rPr lang="en-US" sz="5265" b="1">
                  <a:solidFill>
                    <a:srgbClr val="000000"/>
                  </a:solidFill>
                  <a:latin typeface="Arimo Bold"/>
                  <a:ea typeface="Arimo Bold"/>
                  <a:cs typeface="Arimo Bold"/>
                  <a:sym typeface="Arimo Bold"/>
                </a:rPr>
                <a:t>六、學生教學滿意度分析</a:t>
              </a:r>
            </a:p>
          </p:txBody>
        </p:sp>
      </p:grpSp>
      <p:sp>
        <p:nvSpPr>
          <p:cNvPr id="6" name="TextBox 6"/>
          <p:cNvSpPr txBox="1"/>
          <p:nvPr/>
        </p:nvSpPr>
        <p:spPr>
          <a:xfrm>
            <a:off x="1066800" y="2448250"/>
            <a:ext cx="16607935" cy="6178552"/>
          </a:xfrm>
          <a:prstGeom prst="rect">
            <a:avLst/>
          </a:prstGeom>
        </p:spPr>
        <p:txBody>
          <a:bodyPr lIns="0" tIns="0" rIns="0" bIns="0" rtlCol="0" anchor="t">
            <a:spAutoFit/>
          </a:bodyPr>
          <a:lstStyle/>
          <a:p>
            <a:pPr algn="l">
              <a:lnSpc>
                <a:spcPts val="9999"/>
              </a:lnSpc>
            </a:pPr>
            <a:r>
              <a:rPr lang="en-US" sz="3999" b="1" dirty="0" err="1">
                <a:solidFill>
                  <a:srgbClr val="000000"/>
                </a:solidFill>
                <a:latin typeface="Arimo Bold"/>
                <a:ea typeface="Arimo Bold"/>
                <a:cs typeface="Arimo Bold"/>
                <a:sym typeface="Arimo Bold"/>
              </a:rPr>
              <a:t>1.教學整體表現獲高度肯定</a:t>
            </a:r>
            <a:endParaRPr lang="en-US" sz="3999" b="1" dirty="0">
              <a:solidFill>
                <a:srgbClr val="000000"/>
              </a:solidFill>
              <a:latin typeface="Arimo Bold"/>
              <a:ea typeface="Arimo Bold"/>
              <a:cs typeface="Arimo Bold"/>
              <a:sym typeface="Arimo Bold"/>
            </a:endParaRPr>
          </a:p>
          <a:p>
            <a:pPr algn="l">
              <a:lnSpc>
                <a:spcPts val="9999"/>
              </a:lnSpc>
            </a:pPr>
            <a:r>
              <a:rPr lang="en-US" sz="3999" dirty="0">
                <a:solidFill>
                  <a:srgbClr val="000000"/>
                </a:solidFill>
                <a:latin typeface="Arimo"/>
                <a:ea typeface="Arimo"/>
                <a:cs typeface="Arimo"/>
                <a:sym typeface="Arimo"/>
              </a:rPr>
              <a:t>   </a:t>
            </a:r>
            <a:r>
              <a:rPr lang="en-US" sz="3999" dirty="0" err="1">
                <a:solidFill>
                  <a:srgbClr val="000000"/>
                </a:solidFill>
                <a:latin typeface="Arimo"/>
                <a:ea typeface="Arimo"/>
                <a:cs typeface="Arimo"/>
                <a:sym typeface="Arimo"/>
              </a:rPr>
              <a:t>學生對聾教師的學識、態度、方法與熱忱評價極高，平均分數4.95分</a:t>
            </a:r>
            <a:r>
              <a:rPr lang="en-US" sz="3999" dirty="0">
                <a:solidFill>
                  <a:srgbClr val="000000"/>
                </a:solidFill>
                <a:latin typeface="Arimo"/>
                <a:ea typeface="Arimo"/>
                <a:cs typeface="Arimo"/>
                <a:sym typeface="Arimo"/>
              </a:rPr>
              <a:t>。</a:t>
            </a:r>
          </a:p>
          <a:p>
            <a:pPr algn="l">
              <a:lnSpc>
                <a:spcPts val="9999"/>
              </a:lnSpc>
            </a:pPr>
            <a:r>
              <a:rPr lang="en-US" sz="3999" b="1" dirty="0" err="1">
                <a:solidFill>
                  <a:srgbClr val="000000"/>
                </a:solidFill>
                <a:latin typeface="Arimo Bold"/>
                <a:ea typeface="Arimo Bold"/>
                <a:cs typeface="Arimo Bold"/>
                <a:sym typeface="Arimo Bold"/>
              </a:rPr>
              <a:t>2.教學內容略有優化空間</a:t>
            </a:r>
            <a:endParaRPr lang="en-US" sz="3999" b="1" dirty="0">
              <a:solidFill>
                <a:srgbClr val="000000"/>
              </a:solidFill>
              <a:latin typeface="Arimo Bold"/>
              <a:ea typeface="Arimo Bold"/>
              <a:cs typeface="Arimo Bold"/>
              <a:sym typeface="Arimo Bold"/>
            </a:endParaRPr>
          </a:p>
          <a:p>
            <a:pPr algn="l">
              <a:lnSpc>
                <a:spcPts val="9999"/>
              </a:lnSpc>
            </a:pPr>
            <a:r>
              <a:rPr lang="en-US" sz="3999" dirty="0">
                <a:solidFill>
                  <a:srgbClr val="000000"/>
                </a:solidFill>
                <a:latin typeface="Arimo"/>
                <a:ea typeface="Arimo"/>
                <a:cs typeface="Arimo"/>
                <a:sym typeface="Arimo"/>
              </a:rPr>
              <a:t>  「</a:t>
            </a:r>
            <a:r>
              <a:rPr lang="en-US" sz="3999" dirty="0" err="1">
                <a:solidFill>
                  <a:srgbClr val="000000"/>
                </a:solidFill>
                <a:latin typeface="Arimo"/>
                <a:ea typeface="Arimo"/>
                <a:cs typeface="Arimo"/>
                <a:sym typeface="Arimo"/>
              </a:rPr>
              <a:t>內容符合學習需求」得分4.71分，雖屬高度滿意，但仍低於整體表現，顯示內容貼近需求尚可加強</a:t>
            </a:r>
            <a:r>
              <a:rPr lang="en-US" sz="3999" dirty="0">
                <a:solidFill>
                  <a:srgbClr val="000000"/>
                </a:solidFill>
                <a:latin typeface="Arimo"/>
                <a:ea typeface="Arimo"/>
                <a:cs typeface="Arimo"/>
                <a:sym typeface="Arimo"/>
              </a:rPr>
              <a:t>。</a:t>
            </a:r>
          </a:p>
        </p:txBody>
      </p:sp>
      <p:grpSp>
        <p:nvGrpSpPr>
          <p:cNvPr id="7" name="Group 7"/>
          <p:cNvGrpSpPr/>
          <p:nvPr/>
        </p:nvGrpSpPr>
        <p:grpSpPr>
          <a:xfrm>
            <a:off x="0" y="860458"/>
            <a:ext cx="5723468" cy="1554750"/>
            <a:chOff x="0" y="0"/>
            <a:chExt cx="7631290" cy="2073000"/>
          </a:xfrm>
        </p:grpSpPr>
        <p:sp>
          <p:nvSpPr>
            <p:cNvPr id="8" name="Freeform 8"/>
            <p:cNvSpPr/>
            <p:nvPr/>
          </p:nvSpPr>
          <p:spPr>
            <a:xfrm>
              <a:off x="0" y="0"/>
              <a:ext cx="7631290" cy="2073000"/>
            </a:xfrm>
            <a:custGeom>
              <a:avLst/>
              <a:gdLst/>
              <a:ahLst/>
              <a:cxnLst/>
              <a:rect l="l" t="t" r="r" b="b"/>
              <a:pathLst>
                <a:path w="7631290" h="2073000">
                  <a:moveTo>
                    <a:pt x="0" y="0"/>
                  </a:moveTo>
                  <a:lnTo>
                    <a:pt x="7631290" y="0"/>
                  </a:lnTo>
                  <a:lnTo>
                    <a:pt x="7631290" y="2073000"/>
                  </a:lnTo>
                  <a:lnTo>
                    <a:pt x="0" y="2073000"/>
                  </a:lnTo>
                  <a:close/>
                </a:path>
              </a:pathLst>
            </a:custGeom>
            <a:solidFill>
              <a:srgbClr val="000000">
                <a:alpha val="0"/>
              </a:srgbClr>
            </a:solidFill>
          </p:spPr>
          <p:txBody>
            <a:bodyPr/>
            <a:lstStyle/>
            <a:p>
              <a:endParaRPr lang="zh-TW" altLang="en-US"/>
            </a:p>
          </p:txBody>
        </p:sp>
        <p:sp>
          <p:nvSpPr>
            <p:cNvPr id="9" name="TextBox 9"/>
            <p:cNvSpPr txBox="1"/>
            <p:nvPr/>
          </p:nvSpPr>
          <p:spPr>
            <a:xfrm>
              <a:off x="0" y="-19050"/>
              <a:ext cx="7631290" cy="2092050"/>
            </a:xfrm>
            <a:prstGeom prst="rect">
              <a:avLst/>
            </a:prstGeom>
          </p:spPr>
          <p:txBody>
            <a:bodyPr lIns="0" tIns="0" rIns="0" bIns="0" rtlCol="0" anchor="ctr"/>
            <a:lstStyle/>
            <a:p>
              <a:pPr algn="ctr">
                <a:lnSpc>
                  <a:spcPts val="4876"/>
                </a:lnSpc>
              </a:pPr>
              <a:r>
                <a:rPr lang="en-US" sz="4063" b="1">
                  <a:solidFill>
                    <a:srgbClr val="000000"/>
                  </a:solidFill>
                  <a:latin typeface="Arimo Bold"/>
                  <a:ea typeface="Arimo Bold"/>
                  <a:cs typeface="Arimo Bold"/>
                  <a:sym typeface="Arimo Bold"/>
                </a:rPr>
                <a:t>(三)整體教學效果： </a:t>
              </a:r>
            </a:p>
          </p:txBody>
        </p:sp>
      </p:gr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990600" y="1666261"/>
            <a:ext cx="16731826" cy="9245416"/>
          </a:xfrm>
          <a:prstGeom prst="rect">
            <a:avLst/>
          </a:prstGeom>
        </p:spPr>
        <p:txBody>
          <a:bodyPr wrap="square" lIns="0" tIns="0" rIns="0" bIns="0" rtlCol="0" anchor="t">
            <a:spAutoFit/>
          </a:bodyPr>
          <a:lstStyle/>
          <a:p>
            <a:pPr algn="l">
              <a:lnSpc>
                <a:spcPts val="6678"/>
              </a:lnSpc>
            </a:pPr>
            <a:r>
              <a:rPr lang="en-US" sz="4200" b="1" dirty="0">
                <a:solidFill>
                  <a:srgbClr val="000000"/>
                </a:solidFill>
                <a:latin typeface="Arimo Bold"/>
                <a:ea typeface="Arimo Bold"/>
                <a:cs typeface="Arimo Bold"/>
                <a:sym typeface="Arimo Bold"/>
              </a:rPr>
              <a:t> </a:t>
            </a:r>
            <a:r>
              <a:rPr lang="en-US" sz="4200" b="1" dirty="0" err="1">
                <a:solidFill>
                  <a:srgbClr val="000000"/>
                </a:solidFill>
                <a:latin typeface="Arimo Bold"/>
                <a:ea typeface="Arimo Bold"/>
                <a:cs typeface="Arimo Bold"/>
                <a:sym typeface="Arimo Bold"/>
              </a:rPr>
              <a:t>1.手語知識顯著提升</a:t>
            </a:r>
            <a:endParaRPr lang="en-US" sz="4200" b="1" dirty="0">
              <a:solidFill>
                <a:srgbClr val="000000"/>
              </a:solidFill>
              <a:latin typeface="Arimo Bold"/>
              <a:ea typeface="Arimo Bold"/>
              <a:cs typeface="Arimo Bold"/>
              <a:sym typeface="Arimo Bold"/>
            </a:endParaRPr>
          </a:p>
          <a:p>
            <a:pPr algn="l">
              <a:lnSpc>
                <a:spcPts val="6678"/>
              </a:lnSpc>
            </a:pPr>
            <a:r>
              <a:rPr lang="en-US" sz="4200" b="1" dirty="0">
                <a:solidFill>
                  <a:srgbClr val="000000"/>
                </a:solidFill>
                <a:latin typeface="Arimo Bold"/>
                <a:ea typeface="Arimo Bold"/>
                <a:cs typeface="Arimo Bold"/>
                <a:sym typeface="Arimo Bold"/>
              </a:rPr>
              <a:t>    </a:t>
            </a:r>
            <a:r>
              <a:rPr lang="en-US" sz="3600" dirty="0" err="1">
                <a:solidFill>
                  <a:srgbClr val="000000"/>
                </a:solidFill>
                <a:latin typeface="Arimo"/>
                <a:ea typeface="Arimo"/>
                <a:cs typeface="Arimo"/>
                <a:sym typeface="Arimo"/>
              </a:rPr>
              <a:t>學生對臺灣手語定義、法定地位、文化理解皆有明顯進步</a:t>
            </a:r>
            <a:endParaRPr lang="en-US" sz="3600" dirty="0">
              <a:solidFill>
                <a:srgbClr val="000000"/>
              </a:solidFill>
              <a:latin typeface="Arimo"/>
              <a:ea typeface="Arimo"/>
              <a:cs typeface="Arimo"/>
              <a:sym typeface="Arimo"/>
            </a:endParaRPr>
          </a:p>
          <a:p>
            <a:pPr algn="l">
              <a:lnSpc>
                <a:spcPts val="6678"/>
              </a:lnSpc>
            </a:pPr>
            <a:r>
              <a:rPr lang="en-US" sz="4200" b="1" dirty="0">
                <a:solidFill>
                  <a:srgbClr val="000000"/>
                </a:solidFill>
                <a:latin typeface="Arimo Bold"/>
                <a:ea typeface="Arimo Bold"/>
                <a:cs typeface="Arimo Bold"/>
                <a:sym typeface="Arimo Bold"/>
              </a:rPr>
              <a:t> </a:t>
            </a:r>
            <a:r>
              <a:rPr lang="en-US" sz="4200" b="1" dirty="0" err="1">
                <a:solidFill>
                  <a:srgbClr val="000000"/>
                </a:solidFill>
                <a:latin typeface="Arimo Bold"/>
                <a:ea typeface="Arimo Bold"/>
                <a:cs typeface="Arimo Bold"/>
                <a:sym typeface="Arimo Bold"/>
              </a:rPr>
              <a:t>2.詞彙與語境應用成效優異</a:t>
            </a:r>
            <a:endParaRPr lang="en-US" sz="4200" b="1" dirty="0">
              <a:solidFill>
                <a:srgbClr val="000000"/>
              </a:solidFill>
              <a:latin typeface="Arimo Bold"/>
              <a:ea typeface="Arimo Bold"/>
              <a:cs typeface="Arimo Bold"/>
              <a:sym typeface="Arimo Bold"/>
            </a:endParaRPr>
          </a:p>
          <a:p>
            <a:pPr algn="l">
              <a:lnSpc>
                <a:spcPts val="6678"/>
              </a:lnSpc>
            </a:pPr>
            <a:r>
              <a:rPr lang="en-US" sz="4200" b="1" dirty="0">
                <a:solidFill>
                  <a:srgbClr val="000000"/>
                </a:solidFill>
                <a:latin typeface="Arimo Bold"/>
                <a:ea typeface="Arimo Bold"/>
                <a:cs typeface="Arimo Bold"/>
                <a:sym typeface="Arimo Bold"/>
              </a:rPr>
              <a:t>    </a:t>
            </a:r>
            <a:r>
              <a:rPr lang="en-US" sz="3600" dirty="0" err="1">
                <a:solidFill>
                  <a:srgbClr val="000000"/>
                </a:solidFill>
                <a:latin typeface="Arimo"/>
                <a:ea typeface="Arimo"/>
                <a:cs typeface="Arimo"/>
                <a:sym typeface="Arimo"/>
              </a:rPr>
              <a:t>後測成績大幅提升，能靈活運用詞彙於語境與「看圖作答」活動</a:t>
            </a:r>
            <a:endParaRPr lang="en-US" sz="3600" dirty="0">
              <a:solidFill>
                <a:srgbClr val="000000"/>
              </a:solidFill>
              <a:latin typeface="Arimo"/>
              <a:ea typeface="Arimo"/>
              <a:cs typeface="Arimo"/>
              <a:sym typeface="Arimo"/>
            </a:endParaRPr>
          </a:p>
          <a:p>
            <a:pPr algn="l">
              <a:lnSpc>
                <a:spcPts val="6678"/>
              </a:lnSpc>
            </a:pPr>
            <a:r>
              <a:rPr lang="en-US" sz="4200" b="1" dirty="0">
                <a:solidFill>
                  <a:srgbClr val="000000"/>
                </a:solidFill>
                <a:latin typeface="Arimo Bold"/>
                <a:ea typeface="Arimo Bold"/>
                <a:cs typeface="Arimo Bold"/>
                <a:sym typeface="Arimo Bold"/>
              </a:rPr>
              <a:t> </a:t>
            </a:r>
            <a:r>
              <a:rPr lang="en-US" sz="4200" b="1" dirty="0" err="1">
                <a:solidFill>
                  <a:srgbClr val="000000"/>
                </a:solidFill>
                <a:latin typeface="Arimo Bold"/>
                <a:ea typeface="Arimo Bold"/>
                <a:cs typeface="Arimo Bold"/>
                <a:sym typeface="Arimo Bold"/>
              </a:rPr>
              <a:t>3.反義詞教學促進語意理解</a:t>
            </a:r>
            <a:endParaRPr lang="en-US" sz="4200" b="1" dirty="0">
              <a:solidFill>
                <a:srgbClr val="000000"/>
              </a:solidFill>
              <a:latin typeface="Arimo Bold"/>
              <a:ea typeface="Arimo Bold"/>
              <a:cs typeface="Arimo Bold"/>
              <a:sym typeface="Arimo Bold"/>
            </a:endParaRPr>
          </a:p>
          <a:p>
            <a:pPr algn="l">
              <a:lnSpc>
                <a:spcPts val="6678"/>
              </a:lnSpc>
            </a:pPr>
            <a:r>
              <a:rPr lang="en-US" sz="4200" b="1" dirty="0">
                <a:solidFill>
                  <a:srgbClr val="000000"/>
                </a:solidFill>
                <a:latin typeface="Arimo Bold"/>
                <a:ea typeface="Arimo Bold"/>
                <a:cs typeface="Arimo Bold"/>
                <a:sym typeface="Arimo Bold"/>
              </a:rPr>
              <a:t>    </a:t>
            </a:r>
            <a:r>
              <a:rPr lang="en-US" sz="3600" dirty="0" err="1">
                <a:solidFill>
                  <a:srgbClr val="000000"/>
                </a:solidFill>
                <a:latin typeface="Arimo"/>
                <a:ea typeface="Arimo"/>
                <a:cs typeface="Arimo"/>
                <a:sym typeface="Arimo"/>
              </a:rPr>
              <a:t>情境式反義詞練習強化學生語義對立與應變能力</a:t>
            </a:r>
            <a:endParaRPr lang="en-US" sz="3600" dirty="0">
              <a:solidFill>
                <a:srgbClr val="000000"/>
              </a:solidFill>
              <a:latin typeface="Arimo"/>
              <a:ea typeface="Arimo"/>
              <a:cs typeface="Arimo"/>
              <a:sym typeface="Arimo"/>
            </a:endParaRPr>
          </a:p>
          <a:p>
            <a:pPr algn="l">
              <a:lnSpc>
                <a:spcPts val="6678"/>
              </a:lnSpc>
            </a:pPr>
            <a:r>
              <a:rPr lang="en-US" sz="4200" b="1" dirty="0">
                <a:solidFill>
                  <a:srgbClr val="000000"/>
                </a:solidFill>
                <a:latin typeface="Arimo Bold"/>
                <a:ea typeface="Arimo Bold"/>
                <a:cs typeface="Arimo Bold"/>
                <a:sym typeface="Arimo Bold"/>
              </a:rPr>
              <a:t> </a:t>
            </a:r>
            <a:r>
              <a:rPr lang="en-US" sz="4200" b="1" dirty="0" err="1">
                <a:solidFill>
                  <a:srgbClr val="000000"/>
                </a:solidFill>
                <a:latin typeface="Arimo Bold"/>
                <a:ea typeface="Arimo Bold"/>
                <a:cs typeface="Arimo Bold"/>
                <a:sym typeface="Arimo Bold"/>
              </a:rPr>
              <a:t>4.代形詞與自然手語為學習難點</a:t>
            </a:r>
            <a:endParaRPr lang="en-US" sz="4200" b="1" dirty="0">
              <a:solidFill>
                <a:srgbClr val="000000"/>
              </a:solidFill>
              <a:latin typeface="Arimo Bold"/>
              <a:ea typeface="Arimo Bold"/>
              <a:cs typeface="Arimo Bold"/>
              <a:sym typeface="Arimo Bold"/>
            </a:endParaRPr>
          </a:p>
          <a:p>
            <a:pPr algn="l">
              <a:lnSpc>
                <a:spcPts val="6678"/>
              </a:lnSpc>
            </a:pPr>
            <a:r>
              <a:rPr lang="en-US" sz="4200" b="1" dirty="0">
                <a:solidFill>
                  <a:srgbClr val="000000"/>
                </a:solidFill>
                <a:latin typeface="Arimo Bold"/>
                <a:ea typeface="Arimo Bold"/>
                <a:cs typeface="Arimo Bold"/>
                <a:sym typeface="Arimo Bold"/>
              </a:rPr>
              <a:t>    </a:t>
            </a:r>
            <a:r>
              <a:rPr lang="en-US" sz="3600" dirty="0" err="1">
                <a:solidFill>
                  <a:srgbClr val="000000"/>
                </a:solidFill>
                <a:latin typeface="Arimo"/>
                <a:ea typeface="Arimo"/>
                <a:cs typeface="Arimo"/>
                <a:sym typeface="Arimo"/>
              </a:rPr>
              <a:t>代形詞相關手語表達錯誤率高，語法教學需加強</a:t>
            </a:r>
            <a:endParaRPr lang="en-US" sz="3600" dirty="0">
              <a:solidFill>
                <a:srgbClr val="000000"/>
              </a:solidFill>
              <a:latin typeface="Arimo"/>
              <a:ea typeface="Arimo"/>
              <a:cs typeface="Arimo"/>
              <a:sym typeface="Arimo"/>
            </a:endParaRPr>
          </a:p>
          <a:p>
            <a:pPr algn="l">
              <a:lnSpc>
                <a:spcPts val="6678"/>
              </a:lnSpc>
            </a:pPr>
            <a:r>
              <a:rPr lang="en-US" sz="4200" b="1" dirty="0">
                <a:solidFill>
                  <a:srgbClr val="000000"/>
                </a:solidFill>
                <a:latin typeface="Arimo Bold"/>
                <a:ea typeface="Arimo Bold"/>
                <a:cs typeface="Arimo Bold"/>
                <a:sym typeface="Arimo Bold"/>
              </a:rPr>
              <a:t> </a:t>
            </a:r>
            <a:r>
              <a:rPr lang="en-US" sz="4200" b="1" dirty="0" err="1">
                <a:solidFill>
                  <a:srgbClr val="000000"/>
                </a:solidFill>
                <a:latin typeface="Arimo Bold"/>
                <a:ea typeface="Arimo Bold"/>
                <a:cs typeface="Arimo Bold"/>
                <a:sym typeface="Arimo Bold"/>
              </a:rPr>
              <a:t>5.學生高度肯定教學品質</a:t>
            </a:r>
            <a:endParaRPr lang="en-US" sz="4200" b="1" dirty="0">
              <a:solidFill>
                <a:srgbClr val="000000"/>
              </a:solidFill>
              <a:latin typeface="Arimo Bold"/>
              <a:ea typeface="Arimo Bold"/>
              <a:cs typeface="Arimo Bold"/>
              <a:sym typeface="Arimo Bold"/>
            </a:endParaRPr>
          </a:p>
          <a:p>
            <a:pPr algn="l">
              <a:lnSpc>
                <a:spcPts val="6678"/>
              </a:lnSpc>
            </a:pPr>
            <a:r>
              <a:rPr lang="en-US" sz="4200" b="1" dirty="0">
                <a:solidFill>
                  <a:srgbClr val="000000"/>
                </a:solidFill>
                <a:latin typeface="Arimo Bold"/>
                <a:ea typeface="Arimo Bold"/>
                <a:cs typeface="Arimo Bold"/>
                <a:sym typeface="Arimo Bold"/>
              </a:rPr>
              <a:t>    </a:t>
            </a:r>
            <a:r>
              <a:rPr lang="en-US" sz="3600" dirty="0" err="1">
                <a:solidFill>
                  <a:srgbClr val="000000"/>
                </a:solidFill>
                <a:latin typeface="Arimo"/>
                <a:ea typeface="Arimo"/>
                <a:cs typeface="Arimo"/>
                <a:sym typeface="Arimo"/>
              </a:rPr>
              <a:t>滿意度平均4.95分</a:t>
            </a:r>
            <a:r>
              <a:rPr lang="en-US" sz="3600" dirty="0">
                <a:solidFill>
                  <a:srgbClr val="000000"/>
                </a:solidFill>
                <a:latin typeface="Arimo"/>
                <a:ea typeface="Arimo"/>
                <a:cs typeface="Arimo"/>
                <a:sym typeface="Arimo"/>
              </a:rPr>
              <a:t>，「</a:t>
            </a:r>
            <a:r>
              <a:rPr lang="en-US" sz="3600" dirty="0" err="1">
                <a:solidFill>
                  <a:srgbClr val="000000"/>
                </a:solidFill>
                <a:latin typeface="Arimo"/>
                <a:ea typeface="Arimo"/>
                <a:cs typeface="Arimo"/>
                <a:sym typeface="Arimo"/>
              </a:rPr>
              <a:t>教學熱忱</a:t>
            </a:r>
            <a:r>
              <a:rPr lang="en-US" sz="3600" dirty="0">
                <a:solidFill>
                  <a:srgbClr val="000000"/>
                </a:solidFill>
                <a:latin typeface="Arimo"/>
                <a:ea typeface="Arimo"/>
                <a:cs typeface="Arimo"/>
                <a:sym typeface="Arimo"/>
              </a:rPr>
              <a:t>」、「</a:t>
            </a:r>
            <a:r>
              <a:rPr lang="en-US" sz="3600" dirty="0" err="1">
                <a:solidFill>
                  <a:srgbClr val="000000"/>
                </a:solidFill>
                <a:latin typeface="Arimo"/>
                <a:ea typeface="Arimo"/>
                <a:cs typeface="Arimo"/>
                <a:sym typeface="Arimo"/>
              </a:rPr>
              <a:t>課堂氣氛</a:t>
            </a:r>
            <a:r>
              <a:rPr lang="en-US" sz="3600" dirty="0">
                <a:solidFill>
                  <a:srgbClr val="000000"/>
                </a:solidFill>
                <a:latin typeface="Arimo"/>
                <a:ea typeface="Arimo"/>
                <a:cs typeface="Arimo"/>
                <a:sym typeface="Arimo"/>
              </a:rPr>
              <a:t>」、「</a:t>
            </a:r>
            <a:r>
              <a:rPr lang="en-US" sz="3600" dirty="0" err="1">
                <a:solidFill>
                  <a:srgbClr val="000000"/>
                </a:solidFill>
                <a:latin typeface="Arimo"/>
                <a:ea typeface="Arimo"/>
                <a:cs typeface="Arimo"/>
                <a:sym typeface="Arimo"/>
              </a:rPr>
              <a:t>互動性」評價最高</a:t>
            </a:r>
            <a:endParaRPr lang="en-US" sz="3600" dirty="0">
              <a:solidFill>
                <a:srgbClr val="000000"/>
              </a:solidFill>
              <a:latin typeface="Arimo"/>
              <a:ea typeface="Arimo"/>
              <a:cs typeface="Arimo"/>
              <a:sym typeface="Arimo"/>
            </a:endParaRPr>
          </a:p>
          <a:p>
            <a:pPr marL="1337310" lvl="2" indent="-445770" algn="l">
              <a:lnSpc>
                <a:spcPts val="5724"/>
              </a:lnSpc>
            </a:pPr>
            <a:endParaRPr lang="en-US" sz="3600" dirty="0">
              <a:solidFill>
                <a:srgbClr val="000000"/>
              </a:solidFill>
              <a:latin typeface="Arimo"/>
              <a:ea typeface="Arimo"/>
              <a:cs typeface="Arimo"/>
              <a:sym typeface="Arimo"/>
            </a:endParaRPr>
          </a:p>
        </p:txBody>
      </p:sp>
      <p:sp>
        <p:nvSpPr>
          <p:cNvPr id="3" name="TextBox 3"/>
          <p:cNvSpPr txBox="1"/>
          <p:nvPr/>
        </p:nvSpPr>
        <p:spPr>
          <a:xfrm>
            <a:off x="72390" y="82771"/>
            <a:ext cx="4575388"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肆、研究結果與討論</a:t>
            </a:r>
          </a:p>
        </p:txBody>
      </p:sp>
      <p:grpSp>
        <p:nvGrpSpPr>
          <p:cNvPr id="4" name="Group 4"/>
          <p:cNvGrpSpPr/>
          <p:nvPr/>
        </p:nvGrpSpPr>
        <p:grpSpPr>
          <a:xfrm>
            <a:off x="1385766" y="213081"/>
            <a:ext cx="15546676" cy="794698"/>
            <a:chOff x="0" y="0"/>
            <a:chExt cx="20728902" cy="1059598"/>
          </a:xfrm>
        </p:grpSpPr>
        <p:sp>
          <p:nvSpPr>
            <p:cNvPr id="5" name="Freeform 5"/>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6" name="TextBox 6"/>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六、學生教學滿意度分析</a:t>
              </a:r>
            </a:p>
          </p:txBody>
        </p:sp>
      </p:grpSp>
      <p:grpSp>
        <p:nvGrpSpPr>
          <p:cNvPr id="7" name="Group 7"/>
          <p:cNvGrpSpPr/>
          <p:nvPr/>
        </p:nvGrpSpPr>
        <p:grpSpPr>
          <a:xfrm>
            <a:off x="72390" y="880848"/>
            <a:ext cx="6104468" cy="955873"/>
            <a:chOff x="0" y="0"/>
            <a:chExt cx="8139290" cy="1274497"/>
          </a:xfrm>
        </p:grpSpPr>
        <p:sp>
          <p:nvSpPr>
            <p:cNvPr id="8" name="Freeform 8"/>
            <p:cNvSpPr/>
            <p:nvPr/>
          </p:nvSpPr>
          <p:spPr>
            <a:xfrm>
              <a:off x="0" y="0"/>
              <a:ext cx="7631290" cy="1116169"/>
            </a:xfrm>
            <a:custGeom>
              <a:avLst/>
              <a:gdLst/>
              <a:ahLst/>
              <a:cxnLst/>
              <a:rect l="l" t="t" r="r" b="b"/>
              <a:pathLst>
                <a:path w="7631290" h="1116169">
                  <a:moveTo>
                    <a:pt x="0" y="0"/>
                  </a:moveTo>
                  <a:lnTo>
                    <a:pt x="7631290" y="0"/>
                  </a:lnTo>
                  <a:lnTo>
                    <a:pt x="7631290" y="1116169"/>
                  </a:lnTo>
                  <a:lnTo>
                    <a:pt x="0" y="1116169"/>
                  </a:lnTo>
                  <a:close/>
                </a:path>
              </a:pathLst>
            </a:custGeom>
            <a:solidFill>
              <a:srgbClr val="000000">
                <a:alpha val="0"/>
              </a:srgbClr>
            </a:solidFill>
          </p:spPr>
          <p:txBody>
            <a:bodyPr/>
            <a:lstStyle/>
            <a:p>
              <a:endParaRPr lang="zh-TW" altLang="en-US"/>
            </a:p>
          </p:txBody>
        </p:sp>
        <p:sp>
          <p:nvSpPr>
            <p:cNvPr id="9" name="TextBox 9"/>
            <p:cNvSpPr txBox="1"/>
            <p:nvPr/>
          </p:nvSpPr>
          <p:spPr>
            <a:xfrm>
              <a:off x="508000" y="272628"/>
              <a:ext cx="7631290" cy="1001869"/>
            </a:xfrm>
            <a:prstGeom prst="rect">
              <a:avLst/>
            </a:prstGeom>
          </p:spPr>
          <p:txBody>
            <a:bodyPr lIns="0" tIns="0" rIns="0" bIns="0" rtlCol="0" anchor="ctr"/>
            <a:lstStyle/>
            <a:p>
              <a:pPr algn="ctr">
                <a:lnSpc>
                  <a:spcPts val="3553"/>
                </a:lnSpc>
              </a:pPr>
              <a:r>
                <a:rPr lang="en-US" sz="4112" b="1" dirty="0">
                  <a:solidFill>
                    <a:srgbClr val="000000"/>
                  </a:solidFill>
                  <a:latin typeface="Arimo Bold"/>
                  <a:ea typeface="Arimo Bold"/>
                  <a:cs typeface="Arimo Bold"/>
                  <a:sym typeface="Arimo Bold"/>
                </a:rPr>
                <a:t>(四)</a:t>
              </a:r>
              <a:r>
                <a:rPr lang="en-US" sz="4112" b="1" dirty="0" err="1">
                  <a:solidFill>
                    <a:srgbClr val="000000"/>
                  </a:solidFill>
                  <a:latin typeface="Arimo Bold"/>
                  <a:ea typeface="Arimo Bold"/>
                  <a:cs typeface="Arimo Bold"/>
                  <a:sym typeface="Arimo Bold"/>
                </a:rPr>
                <a:t>研究發現與綜合討論</a:t>
              </a:r>
              <a:endParaRPr lang="en-US" sz="4112" b="1" dirty="0">
                <a:solidFill>
                  <a:srgbClr val="000000"/>
                </a:solidFill>
                <a:latin typeface="Arimo Bold"/>
                <a:ea typeface="Arimo Bold"/>
                <a:cs typeface="Arimo Bold"/>
                <a:sym typeface="Arimo Bold"/>
              </a:endParaRPr>
            </a:p>
          </p:txBody>
        </p:sp>
      </p:gr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403855" y="1875863"/>
            <a:ext cx="18759206" cy="7978521"/>
          </a:xfrm>
          <a:prstGeom prst="rect">
            <a:avLst/>
          </a:prstGeom>
        </p:spPr>
        <p:txBody>
          <a:bodyPr lIns="0" tIns="0" rIns="0" bIns="0" rtlCol="0" anchor="t">
            <a:spAutoFit/>
          </a:bodyPr>
          <a:lstStyle/>
          <a:p>
            <a:pPr algn="l">
              <a:lnSpc>
                <a:spcPts val="6342"/>
              </a:lnSpc>
            </a:pPr>
            <a:r>
              <a:rPr lang="en-US" sz="4200" b="1">
                <a:solidFill>
                  <a:srgbClr val="000000"/>
                </a:solidFill>
                <a:latin typeface="Arimo Bold"/>
                <a:ea typeface="Arimo Bold"/>
                <a:cs typeface="Arimo Bold"/>
                <a:sym typeface="Arimo Bold"/>
              </a:rPr>
              <a:t>1.手語知識與詞彙明顯提升</a:t>
            </a:r>
          </a:p>
          <a:p>
            <a:pPr marL="1337310" lvl="2" indent="-445770" algn="l">
              <a:lnSpc>
                <a:spcPts val="5436"/>
              </a:lnSpc>
              <a:buFont typeface="Arial"/>
              <a:buChar char="⚬"/>
            </a:pPr>
            <a:r>
              <a:rPr lang="en-US" sz="3600">
                <a:solidFill>
                  <a:srgbClr val="000000"/>
                </a:solidFill>
                <a:latin typeface="Arimo"/>
                <a:ea typeface="Arimo"/>
                <a:cs typeface="Arimo"/>
                <a:sym typeface="Arimo"/>
              </a:rPr>
              <a:t>學生對手語知識、歷史、法定地位有顯著進步</a:t>
            </a:r>
          </a:p>
          <a:p>
            <a:pPr marL="1337310" lvl="2" indent="-445770" algn="l">
              <a:lnSpc>
                <a:spcPts val="5436"/>
              </a:lnSpc>
              <a:buFont typeface="Arial"/>
              <a:buChar char="⚬"/>
            </a:pPr>
            <a:r>
              <a:rPr lang="en-US" sz="3600">
                <a:solidFill>
                  <a:srgbClr val="000000"/>
                </a:solidFill>
                <a:latin typeface="Arimo"/>
                <a:ea typeface="Arimo"/>
                <a:cs typeface="Arimo"/>
                <a:sym typeface="Arimo"/>
              </a:rPr>
              <a:t>能靈活運用詞彙造句，語句應變力提升</a:t>
            </a:r>
          </a:p>
          <a:p>
            <a:pPr marL="1337310" lvl="2" indent="-445770" algn="l">
              <a:lnSpc>
                <a:spcPts val="5436"/>
              </a:lnSpc>
              <a:buFont typeface="Arial"/>
              <a:buChar char="⚬"/>
            </a:pPr>
            <a:r>
              <a:rPr lang="en-US" sz="3600">
                <a:solidFill>
                  <a:srgbClr val="000000"/>
                </a:solidFill>
                <a:latin typeface="Arimo"/>
                <a:ea typeface="Arimo"/>
                <a:cs typeface="Arimo"/>
                <a:sym typeface="Arimo"/>
              </a:rPr>
              <a:t>理解表情、語氣等非手勢要素的重要性</a:t>
            </a:r>
          </a:p>
          <a:p>
            <a:pPr algn="l">
              <a:lnSpc>
                <a:spcPts val="6342"/>
              </a:lnSpc>
            </a:pPr>
            <a:r>
              <a:rPr lang="en-US" sz="4200" b="1">
                <a:solidFill>
                  <a:srgbClr val="000000"/>
                </a:solidFill>
                <a:latin typeface="Arimo Bold"/>
                <a:ea typeface="Arimo Bold"/>
                <a:cs typeface="Arimo Bold"/>
                <a:sym typeface="Arimo Bold"/>
              </a:rPr>
              <a:t>2.語法與自然手語為學習挑戰</a:t>
            </a:r>
          </a:p>
          <a:p>
            <a:pPr marL="1337310" lvl="2" indent="-445770" algn="l">
              <a:lnSpc>
                <a:spcPts val="5436"/>
              </a:lnSpc>
              <a:buFont typeface="Arial"/>
              <a:buChar char="⚬"/>
            </a:pPr>
            <a:r>
              <a:rPr lang="en-US" sz="3600">
                <a:solidFill>
                  <a:srgbClr val="000000"/>
                </a:solidFill>
                <a:latin typeface="Arimo"/>
                <a:ea typeface="Arimo"/>
                <a:cs typeface="Arimo"/>
                <a:sym typeface="Arimo"/>
              </a:rPr>
              <a:t>代形詞與自然手語辨識、應用較弱</a:t>
            </a:r>
          </a:p>
          <a:p>
            <a:pPr marL="1337310" lvl="2" indent="-445770" algn="l">
              <a:lnSpc>
                <a:spcPts val="5436"/>
              </a:lnSpc>
              <a:buFont typeface="Arial"/>
              <a:buChar char="⚬"/>
            </a:pPr>
            <a:r>
              <a:rPr lang="en-US" sz="3600">
                <a:solidFill>
                  <a:srgbClr val="000000"/>
                </a:solidFill>
                <a:latin typeface="Arimo"/>
                <a:ea typeface="Arimo"/>
                <a:cs typeface="Arimo"/>
                <a:sym typeface="Arimo"/>
              </a:rPr>
              <a:t>建議加強相關教學，協助學生克服難點</a:t>
            </a:r>
          </a:p>
          <a:p>
            <a:pPr algn="l">
              <a:lnSpc>
                <a:spcPts val="6342"/>
              </a:lnSpc>
            </a:pPr>
            <a:r>
              <a:rPr lang="en-US" sz="4200" b="1">
                <a:solidFill>
                  <a:srgbClr val="000000"/>
                </a:solidFill>
                <a:latin typeface="Arimo Bold"/>
                <a:ea typeface="Arimo Bold"/>
                <a:cs typeface="Arimo Bold"/>
                <a:sym typeface="Arimo Bold"/>
              </a:rPr>
              <a:t>3.聾教師教學表現深獲肯定</a:t>
            </a:r>
          </a:p>
          <a:p>
            <a:pPr marL="1337310" lvl="2" indent="-445770" algn="l">
              <a:lnSpc>
                <a:spcPts val="5436"/>
              </a:lnSpc>
              <a:buFont typeface="Arial"/>
              <a:buChar char="⚬"/>
            </a:pPr>
            <a:r>
              <a:rPr lang="en-US" sz="3600">
                <a:solidFill>
                  <a:srgbClr val="000000"/>
                </a:solidFill>
                <a:latin typeface="Arimo"/>
                <a:ea typeface="Arimo"/>
                <a:cs typeface="Arimo"/>
                <a:sym typeface="Arimo"/>
              </a:rPr>
              <a:t>學生高度認同專業、互動及教學品質</a:t>
            </a:r>
          </a:p>
          <a:p>
            <a:pPr marL="1336853" lvl="2" indent="-445618" algn="l">
              <a:lnSpc>
                <a:spcPts val="5436"/>
              </a:lnSpc>
              <a:buFont typeface="Arial"/>
              <a:buChar char="⚬"/>
            </a:pPr>
            <a:r>
              <a:rPr lang="en-US" sz="3600">
                <a:solidFill>
                  <a:srgbClr val="000000"/>
                </a:solidFill>
                <a:latin typeface="Arimo"/>
                <a:ea typeface="Arimo"/>
                <a:cs typeface="Arimo"/>
                <a:sym typeface="Arimo"/>
              </a:rPr>
              <a:t>有效促進語言能力與文化理解</a:t>
            </a:r>
          </a:p>
          <a:p>
            <a:pPr marL="760095" lvl="2" indent="-253365" algn="l">
              <a:lnSpc>
                <a:spcPts val="6342"/>
              </a:lnSpc>
              <a:buFont typeface="Arial"/>
              <a:buChar char="⚬"/>
            </a:pPr>
            <a:r>
              <a:rPr lang="en-US" sz="4200" b="1">
                <a:solidFill>
                  <a:srgbClr val="000000"/>
                </a:solidFill>
                <a:latin typeface="Arimo Bold"/>
                <a:ea typeface="Arimo Bold"/>
                <a:cs typeface="Arimo Bold"/>
                <a:sym typeface="Arimo Bold"/>
              </a:rPr>
              <a:t>課程成效卓著，建議持續強化語法練習與文化情境教學，完善學習歷程。</a:t>
            </a:r>
          </a:p>
        </p:txBody>
      </p:sp>
      <p:sp>
        <p:nvSpPr>
          <p:cNvPr id="3" name="TextBox 3"/>
          <p:cNvSpPr txBox="1"/>
          <p:nvPr/>
        </p:nvSpPr>
        <p:spPr>
          <a:xfrm>
            <a:off x="72390" y="82771"/>
            <a:ext cx="3525522"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伍、結論與建議</a:t>
            </a:r>
          </a:p>
        </p:txBody>
      </p:sp>
      <p:grpSp>
        <p:nvGrpSpPr>
          <p:cNvPr id="4" name="Group 4"/>
          <p:cNvGrpSpPr/>
          <p:nvPr/>
        </p:nvGrpSpPr>
        <p:grpSpPr>
          <a:xfrm>
            <a:off x="1370661" y="744363"/>
            <a:ext cx="15546676" cy="984131"/>
            <a:chOff x="0" y="0"/>
            <a:chExt cx="20728902" cy="1312175"/>
          </a:xfrm>
        </p:grpSpPr>
        <p:sp>
          <p:nvSpPr>
            <p:cNvPr id="5" name="Freeform 5"/>
            <p:cNvSpPr/>
            <p:nvPr/>
          </p:nvSpPr>
          <p:spPr>
            <a:xfrm>
              <a:off x="0" y="0"/>
              <a:ext cx="20728902" cy="1312175"/>
            </a:xfrm>
            <a:custGeom>
              <a:avLst/>
              <a:gdLst/>
              <a:ahLst/>
              <a:cxnLst/>
              <a:rect l="l" t="t" r="r" b="b"/>
              <a:pathLst>
                <a:path w="20728902" h="1312175">
                  <a:moveTo>
                    <a:pt x="0" y="0"/>
                  </a:moveTo>
                  <a:lnTo>
                    <a:pt x="20728902" y="0"/>
                  </a:lnTo>
                  <a:lnTo>
                    <a:pt x="20728902" y="1312175"/>
                  </a:lnTo>
                  <a:lnTo>
                    <a:pt x="0" y="1312175"/>
                  </a:lnTo>
                  <a:close/>
                </a:path>
              </a:pathLst>
            </a:custGeom>
            <a:solidFill>
              <a:srgbClr val="E97132">
                <a:alpha val="0"/>
              </a:srgbClr>
            </a:solidFill>
          </p:spPr>
          <p:txBody>
            <a:bodyPr/>
            <a:lstStyle/>
            <a:p>
              <a:endParaRPr lang="zh-TW" altLang="en-US"/>
            </a:p>
          </p:txBody>
        </p:sp>
        <p:sp>
          <p:nvSpPr>
            <p:cNvPr id="6" name="TextBox 6"/>
            <p:cNvSpPr txBox="1"/>
            <p:nvPr/>
          </p:nvSpPr>
          <p:spPr>
            <a:xfrm>
              <a:off x="0" y="76200"/>
              <a:ext cx="20728902" cy="1235975"/>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一、研究結論</a:t>
              </a:r>
            </a:p>
          </p:txBody>
        </p:sp>
      </p:gr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370661" y="1424762"/>
            <a:ext cx="15590520" cy="8820912"/>
          </a:xfrm>
          <a:prstGeom prst="rect">
            <a:avLst/>
          </a:prstGeom>
        </p:spPr>
        <p:txBody>
          <a:bodyPr lIns="0" tIns="0" rIns="0" bIns="0" rtlCol="0" anchor="t">
            <a:spAutoFit/>
          </a:bodyPr>
          <a:lstStyle/>
          <a:p>
            <a:pPr algn="l">
              <a:lnSpc>
                <a:spcPts val="6384"/>
              </a:lnSpc>
            </a:pPr>
            <a:r>
              <a:rPr lang="en-US" sz="4200" b="1" dirty="0" err="1">
                <a:solidFill>
                  <a:srgbClr val="000000"/>
                </a:solidFill>
                <a:latin typeface="Arimo Bold"/>
                <a:ea typeface="Arimo Bold"/>
                <a:cs typeface="Arimo Bold"/>
                <a:sym typeface="Arimo Bold"/>
              </a:rPr>
              <a:t>1.教學內容</a:t>
            </a:r>
            <a:endParaRPr lang="en-US" sz="4200" b="1" dirty="0">
              <a:solidFill>
                <a:srgbClr val="000000"/>
              </a:solidFill>
              <a:latin typeface="Arimo Bold"/>
              <a:ea typeface="Arimo Bold"/>
              <a:cs typeface="Arimo Bold"/>
              <a:sym typeface="Arimo Bold"/>
            </a:endParaRPr>
          </a:p>
          <a:p>
            <a:pPr marL="1337310" lvl="2" indent="-445770" algn="l">
              <a:lnSpc>
                <a:spcPts val="5472"/>
              </a:lnSpc>
              <a:buFont typeface="Arial"/>
              <a:buChar char="⚬"/>
            </a:pPr>
            <a:r>
              <a:rPr lang="en-US" sz="3600" dirty="0" err="1">
                <a:solidFill>
                  <a:srgbClr val="000000"/>
                </a:solidFill>
                <a:latin typeface="Arimo"/>
                <a:ea typeface="Arimo"/>
                <a:cs typeface="Arimo"/>
                <a:sym typeface="Arimo"/>
              </a:rPr>
              <a:t>強化自然語法與代形詞教學</a:t>
            </a:r>
            <a:endParaRPr lang="en-US" sz="3600" dirty="0">
              <a:solidFill>
                <a:srgbClr val="000000"/>
              </a:solidFill>
              <a:latin typeface="Arimo"/>
              <a:ea typeface="Arimo"/>
              <a:cs typeface="Arimo"/>
              <a:sym typeface="Arimo"/>
            </a:endParaRPr>
          </a:p>
          <a:p>
            <a:pPr marL="1337310" lvl="2" indent="-445770" algn="l">
              <a:lnSpc>
                <a:spcPts val="5472"/>
              </a:lnSpc>
              <a:buFont typeface="Arial"/>
              <a:buChar char="⚬"/>
            </a:pPr>
            <a:r>
              <a:rPr lang="en-US" sz="3600" dirty="0" err="1">
                <a:solidFill>
                  <a:srgbClr val="000000"/>
                </a:solidFill>
                <a:latin typeface="Arimo"/>
                <a:ea typeface="Arimo"/>
                <a:cs typeface="Arimo"/>
                <a:sym typeface="Arimo"/>
              </a:rPr>
              <a:t>增設聾人文化單元</a:t>
            </a:r>
            <a:endParaRPr lang="en-US" sz="3600" dirty="0">
              <a:solidFill>
                <a:srgbClr val="000000"/>
              </a:solidFill>
              <a:latin typeface="Arimo"/>
              <a:ea typeface="Arimo"/>
              <a:cs typeface="Arimo"/>
              <a:sym typeface="Arimo"/>
            </a:endParaRPr>
          </a:p>
          <a:p>
            <a:pPr algn="l">
              <a:lnSpc>
                <a:spcPts val="6384"/>
              </a:lnSpc>
            </a:pPr>
            <a:r>
              <a:rPr lang="en-US" sz="4200" b="1" dirty="0" err="1">
                <a:solidFill>
                  <a:srgbClr val="000000"/>
                </a:solidFill>
                <a:latin typeface="Arimo Bold"/>
                <a:ea typeface="Arimo Bold"/>
                <a:cs typeface="Arimo Bold"/>
                <a:sym typeface="Arimo Bold"/>
              </a:rPr>
              <a:t>2.教材設計</a:t>
            </a:r>
            <a:endParaRPr lang="en-US" sz="4200" b="1" dirty="0">
              <a:solidFill>
                <a:srgbClr val="000000"/>
              </a:solidFill>
              <a:latin typeface="Arimo Bold"/>
              <a:ea typeface="Arimo Bold"/>
              <a:cs typeface="Arimo Bold"/>
              <a:sym typeface="Arimo Bold"/>
            </a:endParaRPr>
          </a:p>
          <a:p>
            <a:pPr marL="1337310" lvl="2" indent="-445770" algn="l">
              <a:lnSpc>
                <a:spcPts val="5472"/>
              </a:lnSpc>
              <a:buFont typeface="Arial"/>
              <a:buChar char="⚬"/>
            </a:pPr>
            <a:r>
              <a:rPr lang="en-US" sz="3600" dirty="0" err="1">
                <a:solidFill>
                  <a:srgbClr val="000000"/>
                </a:solidFill>
                <a:latin typeface="Arimo"/>
                <a:ea typeface="Arimo"/>
                <a:cs typeface="Arimo"/>
                <a:sym typeface="Arimo"/>
              </a:rPr>
              <a:t>發展多媒體與互動式教材</a:t>
            </a:r>
            <a:endParaRPr lang="en-US" sz="3600" dirty="0">
              <a:solidFill>
                <a:srgbClr val="000000"/>
              </a:solidFill>
              <a:latin typeface="Arimo"/>
              <a:ea typeface="Arimo"/>
              <a:cs typeface="Arimo"/>
              <a:sym typeface="Arimo"/>
            </a:endParaRPr>
          </a:p>
          <a:p>
            <a:pPr algn="l">
              <a:lnSpc>
                <a:spcPts val="6384"/>
              </a:lnSpc>
            </a:pPr>
            <a:r>
              <a:rPr lang="en-US" sz="4200" b="1" dirty="0" err="1">
                <a:solidFill>
                  <a:srgbClr val="000000"/>
                </a:solidFill>
                <a:latin typeface="Arimo Bold"/>
                <a:ea typeface="Arimo Bold"/>
                <a:cs typeface="Arimo Bold"/>
                <a:sym typeface="Arimo Bold"/>
              </a:rPr>
              <a:t>3.教學實施</a:t>
            </a:r>
            <a:endParaRPr lang="en-US" sz="4200" b="1" dirty="0">
              <a:solidFill>
                <a:srgbClr val="000000"/>
              </a:solidFill>
              <a:latin typeface="Arimo Bold"/>
              <a:ea typeface="Arimo Bold"/>
              <a:cs typeface="Arimo Bold"/>
              <a:sym typeface="Arimo Bold"/>
            </a:endParaRPr>
          </a:p>
          <a:p>
            <a:pPr marL="1337310" lvl="2" indent="-445770" algn="l">
              <a:lnSpc>
                <a:spcPts val="5472"/>
              </a:lnSpc>
              <a:buFont typeface="Arial"/>
              <a:buChar char="⚬"/>
            </a:pPr>
            <a:r>
              <a:rPr lang="en-US" sz="3600" dirty="0" err="1">
                <a:solidFill>
                  <a:srgbClr val="000000"/>
                </a:solidFill>
                <a:latin typeface="Arimo"/>
                <a:ea typeface="Arimo"/>
                <a:cs typeface="Arimo"/>
                <a:sym typeface="Arimo"/>
              </a:rPr>
              <a:t>促進教師專業發展與經驗分享</a:t>
            </a:r>
            <a:endParaRPr lang="en-US" sz="3600" dirty="0">
              <a:solidFill>
                <a:srgbClr val="000000"/>
              </a:solidFill>
              <a:latin typeface="Arimo"/>
              <a:ea typeface="Arimo"/>
              <a:cs typeface="Arimo"/>
              <a:sym typeface="Arimo"/>
            </a:endParaRPr>
          </a:p>
          <a:p>
            <a:pPr marL="1337310" lvl="2" indent="-445770" algn="l">
              <a:lnSpc>
                <a:spcPts val="5472"/>
              </a:lnSpc>
              <a:buFont typeface="Arial"/>
              <a:buChar char="⚬"/>
            </a:pPr>
            <a:r>
              <a:rPr lang="en-US" sz="3600" dirty="0" err="1">
                <a:solidFill>
                  <a:srgbClr val="000000"/>
                </a:solidFill>
                <a:latin typeface="Arimo"/>
                <a:ea typeface="Arimo"/>
                <a:cs typeface="Arimo"/>
                <a:sym typeface="Arimo"/>
              </a:rPr>
              <a:t>強化教學評量與回饋機制</a:t>
            </a:r>
            <a:endParaRPr lang="en-US" sz="3600" dirty="0">
              <a:solidFill>
                <a:srgbClr val="000000"/>
              </a:solidFill>
              <a:latin typeface="Arimo"/>
              <a:ea typeface="Arimo"/>
              <a:cs typeface="Arimo"/>
              <a:sym typeface="Arimo"/>
            </a:endParaRPr>
          </a:p>
          <a:p>
            <a:pPr algn="l">
              <a:lnSpc>
                <a:spcPts val="6384"/>
              </a:lnSpc>
            </a:pPr>
            <a:r>
              <a:rPr lang="en-US" sz="4200" b="1" dirty="0" err="1">
                <a:solidFill>
                  <a:srgbClr val="000000"/>
                </a:solidFill>
                <a:latin typeface="Arimo Bold"/>
                <a:ea typeface="Arimo Bold"/>
                <a:cs typeface="Arimo Bold"/>
                <a:sym typeface="Arimo Bold"/>
              </a:rPr>
              <a:t>4.後續研究</a:t>
            </a:r>
            <a:endParaRPr lang="en-US" sz="4200" b="1" dirty="0">
              <a:solidFill>
                <a:srgbClr val="000000"/>
              </a:solidFill>
              <a:latin typeface="Arimo Bold"/>
              <a:ea typeface="Arimo Bold"/>
              <a:cs typeface="Arimo Bold"/>
              <a:sym typeface="Arimo Bold"/>
            </a:endParaRPr>
          </a:p>
          <a:p>
            <a:pPr marL="1337310" lvl="2" indent="-445770" algn="l">
              <a:lnSpc>
                <a:spcPts val="5472"/>
              </a:lnSpc>
              <a:buFont typeface="Arial"/>
              <a:buChar char="⚬"/>
            </a:pPr>
            <a:r>
              <a:rPr lang="en-US" sz="3600" dirty="0" err="1">
                <a:solidFill>
                  <a:srgbClr val="000000"/>
                </a:solidFill>
                <a:latin typeface="Arimo"/>
                <a:ea typeface="Arimo"/>
                <a:cs typeface="Arimo"/>
                <a:sym typeface="Arimo"/>
              </a:rPr>
              <a:t>擴大樣本涵蓋與探討影響因素</a:t>
            </a:r>
            <a:endParaRPr lang="en-US" sz="3600" dirty="0">
              <a:solidFill>
                <a:srgbClr val="000000"/>
              </a:solidFill>
              <a:latin typeface="Arimo"/>
              <a:ea typeface="Arimo"/>
              <a:cs typeface="Arimo"/>
              <a:sym typeface="Arimo"/>
            </a:endParaRPr>
          </a:p>
          <a:p>
            <a:pPr marL="1337310" lvl="2" indent="-445770" algn="l">
              <a:lnSpc>
                <a:spcPts val="5472"/>
              </a:lnSpc>
              <a:buFont typeface="Arial"/>
              <a:buChar char="⚬"/>
            </a:pPr>
            <a:r>
              <a:rPr lang="en-US" sz="3600" dirty="0" err="1">
                <a:solidFill>
                  <a:srgbClr val="000000"/>
                </a:solidFill>
                <a:latin typeface="Arimo"/>
                <a:ea typeface="Arimo"/>
                <a:cs typeface="Arimo"/>
                <a:sym typeface="Arimo"/>
              </a:rPr>
              <a:t>擴充進階練習題庫</a:t>
            </a:r>
            <a:endParaRPr lang="en-US" sz="3600" dirty="0">
              <a:solidFill>
                <a:srgbClr val="000000"/>
              </a:solidFill>
              <a:latin typeface="Arimo"/>
              <a:ea typeface="Arimo"/>
              <a:cs typeface="Arimo"/>
              <a:sym typeface="Arimo"/>
            </a:endParaRPr>
          </a:p>
          <a:p>
            <a:pPr marL="760095" lvl="2" indent="-253365" algn="l">
              <a:lnSpc>
                <a:spcPts val="6384"/>
              </a:lnSpc>
              <a:buFont typeface="Arial"/>
              <a:buChar char="⚬"/>
            </a:pPr>
            <a:r>
              <a:rPr lang="en-US" sz="4200" b="1" dirty="0" err="1">
                <a:solidFill>
                  <a:srgbClr val="000000"/>
                </a:solidFill>
                <a:latin typeface="Arimo Bold"/>
                <a:ea typeface="Arimo Bold"/>
                <a:cs typeface="Arimo Bold"/>
                <a:sym typeface="Arimo Bold"/>
              </a:rPr>
              <a:t>持續優化課程內容與教學策略，深化手語教育品質與影響力</a:t>
            </a:r>
            <a:r>
              <a:rPr lang="en-US" sz="4200" b="1" dirty="0">
                <a:solidFill>
                  <a:srgbClr val="000000"/>
                </a:solidFill>
                <a:latin typeface="Arimo Bold"/>
                <a:ea typeface="Arimo Bold"/>
                <a:cs typeface="Arimo Bold"/>
                <a:sym typeface="Arimo Bold"/>
              </a:rPr>
              <a:t>。</a:t>
            </a:r>
          </a:p>
        </p:txBody>
      </p:sp>
      <p:sp>
        <p:nvSpPr>
          <p:cNvPr id="3" name="TextBox 3"/>
          <p:cNvSpPr txBox="1"/>
          <p:nvPr/>
        </p:nvSpPr>
        <p:spPr>
          <a:xfrm>
            <a:off x="72390" y="82771"/>
            <a:ext cx="3542455"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伍、結論與建議</a:t>
            </a:r>
          </a:p>
        </p:txBody>
      </p:sp>
      <p:grpSp>
        <p:nvGrpSpPr>
          <p:cNvPr id="4" name="Group 4"/>
          <p:cNvGrpSpPr/>
          <p:nvPr/>
        </p:nvGrpSpPr>
        <p:grpSpPr>
          <a:xfrm>
            <a:off x="1370661" y="744363"/>
            <a:ext cx="15546676" cy="794698"/>
            <a:chOff x="0" y="0"/>
            <a:chExt cx="20728902" cy="1059598"/>
          </a:xfrm>
        </p:grpSpPr>
        <p:sp>
          <p:nvSpPr>
            <p:cNvPr id="5" name="Freeform 5"/>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6" name="TextBox 6"/>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二、研究建議</a:t>
              </a:r>
            </a:p>
          </p:txBody>
        </p:sp>
      </p:gr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053958" y="1438648"/>
            <a:ext cx="8090042" cy="1988345"/>
            <a:chOff x="0" y="0"/>
            <a:chExt cx="10786722" cy="2651126"/>
          </a:xfrm>
        </p:grpSpPr>
        <p:sp>
          <p:nvSpPr>
            <p:cNvPr id="3" name="Freeform 3"/>
            <p:cNvSpPr/>
            <p:nvPr/>
          </p:nvSpPr>
          <p:spPr>
            <a:xfrm>
              <a:off x="0" y="0"/>
              <a:ext cx="10786722" cy="2651126"/>
            </a:xfrm>
            <a:custGeom>
              <a:avLst/>
              <a:gdLst/>
              <a:ahLst/>
              <a:cxnLst/>
              <a:rect l="l" t="t" r="r" b="b"/>
              <a:pathLst>
                <a:path w="10786722" h="2651126">
                  <a:moveTo>
                    <a:pt x="0" y="0"/>
                  </a:moveTo>
                  <a:lnTo>
                    <a:pt x="10786722" y="0"/>
                  </a:lnTo>
                  <a:lnTo>
                    <a:pt x="10786722" y="2651126"/>
                  </a:lnTo>
                  <a:lnTo>
                    <a:pt x="0" y="2651126"/>
                  </a:lnTo>
                  <a:close/>
                </a:path>
              </a:pathLst>
            </a:custGeom>
            <a:solidFill>
              <a:srgbClr val="000000">
                <a:alpha val="0"/>
              </a:srgbClr>
            </a:solidFill>
          </p:spPr>
          <p:txBody>
            <a:bodyPr/>
            <a:lstStyle/>
            <a:p>
              <a:endParaRPr lang="zh-TW" altLang="en-US"/>
            </a:p>
          </p:txBody>
        </p:sp>
        <p:sp>
          <p:nvSpPr>
            <p:cNvPr id="4" name="TextBox 4"/>
            <p:cNvSpPr txBox="1"/>
            <p:nvPr/>
          </p:nvSpPr>
          <p:spPr>
            <a:xfrm>
              <a:off x="0" y="38100"/>
              <a:ext cx="10786722" cy="2613026"/>
            </a:xfrm>
            <a:prstGeom prst="rect">
              <a:avLst/>
            </a:prstGeom>
          </p:spPr>
          <p:txBody>
            <a:bodyPr lIns="0" tIns="0" rIns="0" bIns="0" rtlCol="0" anchor="ctr"/>
            <a:lstStyle/>
            <a:p>
              <a:pPr algn="l">
                <a:lnSpc>
                  <a:spcPts val="7128"/>
                </a:lnSpc>
              </a:pPr>
              <a:r>
                <a:rPr lang="en-US" sz="6600">
                  <a:solidFill>
                    <a:srgbClr val="000000"/>
                  </a:solidFill>
                  <a:latin typeface="Arimo"/>
                  <a:ea typeface="Arimo"/>
                  <a:cs typeface="Arimo"/>
                  <a:sym typeface="Arimo"/>
                </a:rPr>
                <a:t>感謝您的聆聽</a:t>
              </a:r>
            </a:p>
          </p:txBody>
        </p:sp>
      </p:grpSp>
      <p:grpSp>
        <p:nvGrpSpPr>
          <p:cNvPr id="5" name="Group 5"/>
          <p:cNvGrpSpPr/>
          <p:nvPr/>
        </p:nvGrpSpPr>
        <p:grpSpPr>
          <a:xfrm>
            <a:off x="15297986" y="1"/>
            <a:ext cx="1732713" cy="937540"/>
            <a:chOff x="0" y="0"/>
            <a:chExt cx="2310284" cy="1250054"/>
          </a:xfrm>
        </p:grpSpPr>
        <p:sp>
          <p:nvSpPr>
            <p:cNvPr id="6" name="Freeform 6"/>
            <p:cNvSpPr/>
            <p:nvPr/>
          </p:nvSpPr>
          <p:spPr>
            <a:xfrm>
              <a:off x="0" y="0"/>
              <a:ext cx="2310257" cy="1250061"/>
            </a:xfrm>
            <a:custGeom>
              <a:avLst/>
              <a:gdLst/>
              <a:ahLst/>
              <a:cxnLst/>
              <a:rect l="l" t="t" r="r" b="b"/>
              <a:pathLst>
                <a:path w="2310257" h="1250061">
                  <a:moveTo>
                    <a:pt x="9525" y="0"/>
                  </a:moveTo>
                  <a:lnTo>
                    <a:pt x="2300732" y="0"/>
                  </a:lnTo>
                  <a:lnTo>
                    <a:pt x="2310257" y="94869"/>
                  </a:lnTo>
                  <a:cubicBezTo>
                    <a:pt x="2310257" y="732790"/>
                    <a:pt x="1793113" y="1250061"/>
                    <a:pt x="1155065" y="1250061"/>
                  </a:cubicBezTo>
                  <a:cubicBezTo>
                    <a:pt x="517017" y="1250061"/>
                    <a:pt x="0" y="732917"/>
                    <a:pt x="0" y="94869"/>
                  </a:cubicBezTo>
                  <a:close/>
                </a:path>
              </a:pathLst>
            </a:custGeom>
            <a:solidFill>
              <a:srgbClr val="A02B93">
                <a:alpha val="90196"/>
              </a:srgbClr>
            </a:solidFill>
          </p:spPr>
          <p:txBody>
            <a:bodyPr/>
            <a:lstStyle/>
            <a:p>
              <a:endParaRPr lang="zh-TW" altLang="en-US"/>
            </a:p>
          </p:txBody>
        </p:sp>
      </p:grpSp>
      <p:sp>
        <p:nvSpPr>
          <p:cNvPr id="7" name="TextBox 7"/>
          <p:cNvSpPr txBox="1"/>
          <p:nvPr/>
        </p:nvSpPr>
        <p:spPr>
          <a:xfrm>
            <a:off x="1053958" y="4081296"/>
            <a:ext cx="8639528" cy="6387942"/>
          </a:xfrm>
          <a:prstGeom prst="rect">
            <a:avLst/>
          </a:prstGeom>
        </p:spPr>
        <p:txBody>
          <a:bodyPr lIns="0" tIns="0" rIns="0" bIns="0" rtlCol="0" anchor="t">
            <a:spAutoFit/>
          </a:bodyPr>
          <a:lstStyle/>
          <a:p>
            <a:pPr algn="l">
              <a:lnSpc>
                <a:spcPts val="6480"/>
              </a:lnSpc>
            </a:pPr>
            <a:r>
              <a:rPr lang="en-US" sz="6000">
                <a:solidFill>
                  <a:srgbClr val="000000"/>
                </a:solidFill>
                <a:latin typeface="Arimo"/>
                <a:ea typeface="Arimo"/>
                <a:cs typeface="Arimo"/>
                <a:sym typeface="Arimo"/>
              </a:rPr>
              <a:t>電子郵件</a:t>
            </a:r>
          </a:p>
          <a:p>
            <a:pPr algn="l">
              <a:lnSpc>
                <a:spcPts val="6480"/>
              </a:lnSpc>
            </a:pPr>
            <a:r>
              <a:rPr lang="en-US" sz="6000">
                <a:solidFill>
                  <a:srgbClr val="000000"/>
                </a:solidFill>
                <a:latin typeface="Times New Roman"/>
                <a:ea typeface="Times New Roman"/>
                <a:cs typeface="Times New Roman"/>
                <a:sym typeface="Times New Roman"/>
              </a:rPr>
              <a:t>hsiehhanho@gmail.com</a:t>
            </a:r>
          </a:p>
          <a:p>
            <a:pPr algn="l">
              <a:lnSpc>
                <a:spcPts val="6480"/>
              </a:lnSpc>
            </a:pPr>
            <a:endParaRPr lang="en-US" sz="6000">
              <a:solidFill>
                <a:srgbClr val="000000"/>
              </a:solidFill>
              <a:latin typeface="Times New Roman"/>
              <a:ea typeface="Times New Roman"/>
              <a:cs typeface="Times New Roman"/>
              <a:sym typeface="Times New Roman"/>
            </a:endParaRPr>
          </a:p>
        </p:txBody>
      </p:sp>
      <p:grpSp>
        <p:nvGrpSpPr>
          <p:cNvPr id="8" name="Group 8"/>
          <p:cNvGrpSpPr/>
          <p:nvPr/>
        </p:nvGrpSpPr>
        <p:grpSpPr>
          <a:xfrm>
            <a:off x="10117028" y="5040688"/>
            <a:ext cx="1001733" cy="1001733"/>
            <a:chOff x="0" y="0"/>
            <a:chExt cx="1335644" cy="1335644"/>
          </a:xfrm>
        </p:grpSpPr>
        <p:sp>
          <p:nvSpPr>
            <p:cNvPr id="9" name="Freeform 9"/>
            <p:cNvSpPr/>
            <p:nvPr/>
          </p:nvSpPr>
          <p:spPr>
            <a:xfrm>
              <a:off x="0" y="0"/>
              <a:ext cx="1335532" cy="1335659"/>
            </a:xfrm>
            <a:custGeom>
              <a:avLst/>
              <a:gdLst/>
              <a:ahLst/>
              <a:cxnLst/>
              <a:rect l="l" t="t" r="r" b="b"/>
              <a:pathLst>
                <a:path w="1335532" h="1335659">
                  <a:moveTo>
                    <a:pt x="0" y="667766"/>
                  </a:moveTo>
                  <a:cubicBezTo>
                    <a:pt x="0" y="298958"/>
                    <a:pt x="298958" y="0"/>
                    <a:pt x="667766" y="0"/>
                  </a:cubicBezTo>
                  <a:lnTo>
                    <a:pt x="667766" y="127000"/>
                  </a:lnTo>
                  <a:lnTo>
                    <a:pt x="667766" y="0"/>
                  </a:lnTo>
                  <a:cubicBezTo>
                    <a:pt x="1036574" y="0"/>
                    <a:pt x="1335532" y="298958"/>
                    <a:pt x="1335532" y="667766"/>
                  </a:cubicBezTo>
                  <a:lnTo>
                    <a:pt x="1208532" y="667766"/>
                  </a:lnTo>
                  <a:lnTo>
                    <a:pt x="1335532" y="667766"/>
                  </a:lnTo>
                  <a:cubicBezTo>
                    <a:pt x="1335532" y="1036574"/>
                    <a:pt x="1036574" y="1335532"/>
                    <a:pt x="667766" y="1335532"/>
                  </a:cubicBezTo>
                  <a:lnTo>
                    <a:pt x="667766" y="1208532"/>
                  </a:lnTo>
                  <a:lnTo>
                    <a:pt x="667766" y="1335532"/>
                  </a:lnTo>
                  <a:cubicBezTo>
                    <a:pt x="298958" y="1335659"/>
                    <a:pt x="0" y="1036701"/>
                    <a:pt x="0" y="667766"/>
                  </a:cubicBezTo>
                  <a:lnTo>
                    <a:pt x="127000" y="667766"/>
                  </a:lnTo>
                  <a:lnTo>
                    <a:pt x="254000" y="667766"/>
                  </a:lnTo>
                  <a:lnTo>
                    <a:pt x="127000" y="667766"/>
                  </a:lnTo>
                  <a:lnTo>
                    <a:pt x="0" y="667766"/>
                  </a:lnTo>
                  <a:moveTo>
                    <a:pt x="254000" y="667766"/>
                  </a:moveTo>
                  <a:cubicBezTo>
                    <a:pt x="254000" y="737870"/>
                    <a:pt x="197104" y="794766"/>
                    <a:pt x="127000" y="794766"/>
                  </a:cubicBezTo>
                  <a:cubicBezTo>
                    <a:pt x="56896" y="794766"/>
                    <a:pt x="0" y="737870"/>
                    <a:pt x="0" y="667766"/>
                  </a:cubicBezTo>
                  <a:cubicBezTo>
                    <a:pt x="0" y="597662"/>
                    <a:pt x="56896" y="540766"/>
                    <a:pt x="127000" y="540766"/>
                  </a:cubicBezTo>
                  <a:cubicBezTo>
                    <a:pt x="197104" y="540766"/>
                    <a:pt x="254000" y="597662"/>
                    <a:pt x="254000" y="667766"/>
                  </a:cubicBezTo>
                  <a:cubicBezTo>
                    <a:pt x="254000" y="896366"/>
                    <a:pt x="439293" y="1081532"/>
                    <a:pt x="667766" y="1081532"/>
                  </a:cubicBezTo>
                  <a:cubicBezTo>
                    <a:pt x="896239" y="1081532"/>
                    <a:pt x="1081659" y="896366"/>
                    <a:pt x="1081659" y="667766"/>
                  </a:cubicBezTo>
                  <a:cubicBezTo>
                    <a:pt x="1081659" y="439166"/>
                    <a:pt x="896366" y="254000"/>
                    <a:pt x="667766" y="254000"/>
                  </a:cubicBezTo>
                  <a:lnTo>
                    <a:pt x="667766" y="127000"/>
                  </a:lnTo>
                  <a:lnTo>
                    <a:pt x="667766" y="254000"/>
                  </a:lnTo>
                  <a:cubicBezTo>
                    <a:pt x="439293" y="254000"/>
                    <a:pt x="254000" y="439293"/>
                    <a:pt x="254000" y="667766"/>
                  </a:cubicBezTo>
                  <a:close/>
                </a:path>
              </a:pathLst>
            </a:custGeom>
            <a:solidFill>
              <a:srgbClr val="A02B93"/>
            </a:solidFill>
          </p:spPr>
          <p:txBody>
            <a:bodyPr/>
            <a:lstStyle/>
            <a:p>
              <a:endParaRPr lang="zh-TW" altLang="en-US"/>
            </a:p>
          </p:txBody>
        </p:sp>
      </p:grpSp>
      <p:grpSp>
        <p:nvGrpSpPr>
          <p:cNvPr id="10" name="Group 10"/>
          <p:cNvGrpSpPr/>
          <p:nvPr/>
        </p:nvGrpSpPr>
        <p:grpSpPr>
          <a:xfrm>
            <a:off x="11830776" y="1824728"/>
            <a:ext cx="5671576" cy="5671576"/>
            <a:chOff x="0" y="0"/>
            <a:chExt cx="7562102" cy="7562102"/>
          </a:xfrm>
        </p:grpSpPr>
        <p:sp>
          <p:nvSpPr>
            <p:cNvPr id="11" name="Freeform 11" descr="信封 以實心填滿"/>
            <p:cNvSpPr/>
            <p:nvPr/>
          </p:nvSpPr>
          <p:spPr>
            <a:xfrm>
              <a:off x="0" y="0"/>
              <a:ext cx="7562088" cy="7562088"/>
            </a:xfrm>
            <a:custGeom>
              <a:avLst/>
              <a:gdLst/>
              <a:ahLst/>
              <a:cxnLst/>
              <a:rect l="l" t="t" r="r" b="b"/>
              <a:pathLst>
                <a:path w="7562088" h="7562088">
                  <a:moveTo>
                    <a:pt x="0" y="0"/>
                  </a:moveTo>
                  <a:lnTo>
                    <a:pt x="7562088" y="0"/>
                  </a:lnTo>
                  <a:lnTo>
                    <a:pt x="7562088" y="7562088"/>
                  </a:lnTo>
                  <a:lnTo>
                    <a:pt x="0" y="7562088"/>
                  </a:lnTo>
                  <a:lnTo>
                    <a:pt x="0" y="0"/>
                  </a:lnTo>
                  <a:close/>
                </a:path>
              </a:pathLst>
            </a:custGeom>
            <a:blipFill>
              <a:blip r:embed="rId2"/>
              <a:stretch>
                <a:fillRect/>
              </a:stretch>
            </a:blipFill>
          </p:spPr>
          <p:txBody>
            <a:bodyPr/>
            <a:lstStyle/>
            <a:p>
              <a:endParaRPr lang="zh-TW" altLang="en-US"/>
            </a:p>
          </p:txBody>
        </p:sp>
      </p:grpSp>
      <p:grpSp>
        <p:nvGrpSpPr>
          <p:cNvPr id="12" name="Group 12"/>
          <p:cNvGrpSpPr/>
          <p:nvPr/>
        </p:nvGrpSpPr>
        <p:grpSpPr>
          <a:xfrm>
            <a:off x="10124403" y="1"/>
            <a:ext cx="3100422" cy="2432818"/>
            <a:chOff x="0" y="0"/>
            <a:chExt cx="4133896" cy="3243758"/>
          </a:xfrm>
        </p:grpSpPr>
        <p:sp>
          <p:nvSpPr>
            <p:cNvPr id="13" name="Freeform 13"/>
            <p:cNvSpPr/>
            <p:nvPr/>
          </p:nvSpPr>
          <p:spPr>
            <a:xfrm>
              <a:off x="0" y="0"/>
              <a:ext cx="4151503" cy="3243834"/>
            </a:xfrm>
            <a:custGeom>
              <a:avLst/>
              <a:gdLst/>
              <a:ahLst/>
              <a:cxnLst/>
              <a:rect l="l" t="t" r="r" b="b"/>
              <a:pathLst>
                <a:path w="4151503" h="3243834">
                  <a:moveTo>
                    <a:pt x="0" y="0"/>
                  </a:moveTo>
                  <a:lnTo>
                    <a:pt x="247650" y="0"/>
                  </a:lnTo>
                  <a:lnTo>
                    <a:pt x="247650" y="2905252"/>
                  </a:lnTo>
                  <a:lnTo>
                    <a:pt x="3762756" y="871982"/>
                  </a:lnTo>
                  <a:lnTo>
                    <a:pt x="2255139" y="0"/>
                  </a:lnTo>
                  <a:lnTo>
                    <a:pt x="2749804" y="0"/>
                  </a:lnTo>
                  <a:lnTo>
                    <a:pt x="4072001" y="764794"/>
                  </a:lnTo>
                  <a:cubicBezTo>
                    <a:pt x="4131183" y="798957"/>
                    <a:pt x="4151503" y="874649"/>
                    <a:pt x="4117340" y="933958"/>
                  </a:cubicBezTo>
                  <a:cubicBezTo>
                    <a:pt x="4106545" y="952754"/>
                    <a:pt x="4090797" y="968502"/>
                    <a:pt x="4072001" y="979297"/>
                  </a:cubicBezTo>
                  <a:lnTo>
                    <a:pt x="185801" y="3227197"/>
                  </a:lnTo>
                  <a:cubicBezTo>
                    <a:pt x="167005" y="3238119"/>
                    <a:pt x="145669" y="3243834"/>
                    <a:pt x="123952" y="3243834"/>
                  </a:cubicBezTo>
                  <a:cubicBezTo>
                    <a:pt x="55626" y="3243834"/>
                    <a:pt x="127" y="3188335"/>
                    <a:pt x="127" y="3120009"/>
                  </a:cubicBezTo>
                  <a:close/>
                </a:path>
              </a:pathLst>
            </a:custGeom>
            <a:solidFill>
              <a:srgbClr val="4EA72E"/>
            </a:solidFill>
          </p:spPr>
          <p:txBody>
            <a:bodyPr/>
            <a:lstStyle/>
            <a:p>
              <a:endParaRPr lang="zh-TW" altLang="en-US"/>
            </a:p>
          </p:txBody>
        </p:sp>
      </p:grpSp>
      <p:sp>
        <p:nvSpPr>
          <p:cNvPr id="14" name="AutoShape 14"/>
          <p:cNvSpPr/>
          <p:nvPr/>
        </p:nvSpPr>
        <p:spPr>
          <a:xfrm rot="5147315">
            <a:off x="16911084" y="2692515"/>
            <a:ext cx="2594066" cy="0"/>
          </a:xfrm>
          <a:prstGeom prst="line">
            <a:avLst/>
          </a:prstGeom>
          <a:ln w="95250" cap="rnd">
            <a:solidFill>
              <a:srgbClr val="0F9ED5"/>
            </a:solidFill>
            <a:prstDash val="solid"/>
            <a:headEnd type="none" w="sm" len="sm"/>
            <a:tailEnd type="none" w="sm" len="sm"/>
          </a:ln>
        </p:spPr>
        <p:txBody>
          <a:bodyPr/>
          <a:lstStyle/>
          <a:p>
            <a:endParaRPr lang="zh-TW" altLang="en-US"/>
          </a:p>
        </p:txBody>
      </p:sp>
      <p:sp>
        <p:nvSpPr>
          <p:cNvPr id="15" name="Freeform 15"/>
          <p:cNvSpPr/>
          <p:nvPr/>
        </p:nvSpPr>
        <p:spPr>
          <a:xfrm>
            <a:off x="10766464" y="7385326"/>
            <a:ext cx="3590399" cy="3766571"/>
          </a:xfrm>
          <a:custGeom>
            <a:avLst/>
            <a:gdLst/>
            <a:ahLst/>
            <a:cxnLst/>
            <a:rect l="l" t="t" r="r" b="b"/>
            <a:pathLst>
              <a:path w="3590399" h="3766571">
                <a:moveTo>
                  <a:pt x="0" y="0"/>
                </a:moveTo>
                <a:lnTo>
                  <a:pt x="3590399" y="0"/>
                </a:lnTo>
                <a:lnTo>
                  <a:pt x="3590399" y="3766571"/>
                </a:lnTo>
                <a:lnTo>
                  <a:pt x="0" y="37665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zh-TW" altLang="en-US"/>
          </a:p>
        </p:txBody>
      </p:sp>
      <p:grpSp>
        <p:nvGrpSpPr>
          <p:cNvPr id="16" name="Group 16"/>
          <p:cNvGrpSpPr/>
          <p:nvPr/>
        </p:nvGrpSpPr>
        <p:grpSpPr>
          <a:xfrm>
            <a:off x="10214290" y="9050692"/>
            <a:ext cx="2986596" cy="1236307"/>
            <a:chOff x="0" y="0"/>
            <a:chExt cx="3982128" cy="1648410"/>
          </a:xfrm>
        </p:grpSpPr>
        <p:sp>
          <p:nvSpPr>
            <p:cNvPr id="17" name="Freeform 17"/>
            <p:cNvSpPr/>
            <p:nvPr/>
          </p:nvSpPr>
          <p:spPr>
            <a:xfrm>
              <a:off x="0" y="0"/>
              <a:ext cx="3982085" cy="1648333"/>
            </a:xfrm>
            <a:custGeom>
              <a:avLst/>
              <a:gdLst/>
              <a:ahLst/>
              <a:cxnLst/>
              <a:rect l="l" t="t" r="r" b="b"/>
              <a:pathLst>
                <a:path w="3982085" h="1648333">
                  <a:moveTo>
                    <a:pt x="1991106" y="0"/>
                  </a:moveTo>
                  <a:cubicBezTo>
                    <a:pt x="2967101" y="0"/>
                    <a:pt x="3781425" y="673481"/>
                    <a:pt x="3969639" y="1568831"/>
                  </a:cubicBezTo>
                  <a:lnTo>
                    <a:pt x="3982085" y="1648333"/>
                  </a:lnTo>
                  <a:lnTo>
                    <a:pt x="0" y="1648333"/>
                  </a:lnTo>
                  <a:lnTo>
                    <a:pt x="12446" y="1568831"/>
                  </a:lnTo>
                  <a:cubicBezTo>
                    <a:pt x="200787" y="673481"/>
                    <a:pt x="1015111" y="0"/>
                    <a:pt x="1991106" y="0"/>
                  </a:cubicBezTo>
                  <a:close/>
                </a:path>
              </a:pathLst>
            </a:custGeom>
            <a:solidFill>
              <a:srgbClr val="E97132"/>
            </a:solidFill>
          </p:spPr>
          <p:txBody>
            <a:bodyPr/>
            <a:lstStyle/>
            <a:p>
              <a:endParaRPr lang="zh-TW" altLang="en-US"/>
            </a:p>
          </p:txBody>
        </p:sp>
      </p:grpSp>
      <p:grpSp>
        <p:nvGrpSpPr>
          <p:cNvPr id="18" name="Group 18"/>
          <p:cNvGrpSpPr/>
          <p:nvPr/>
        </p:nvGrpSpPr>
        <p:grpSpPr>
          <a:xfrm>
            <a:off x="16277544" y="8278794"/>
            <a:ext cx="2010458" cy="2008208"/>
            <a:chOff x="0" y="0"/>
            <a:chExt cx="2680610" cy="2677610"/>
          </a:xfrm>
        </p:grpSpPr>
        <p:sp>
          <p:nvSpPr>
            <p:cNvPr id="19" name="Freeform 19"/>
            <p:cNvSpPr/>
            <p:nvPr/>
          </p:nvSpPr>
          <p:spPr>
            <a:xfrm>
              <a:off x="0" y="0"/>
              <a:ext cx="2680589" cy="2677668"/>
            </a:xfrm>
            <a:custGeom>
              <a:avLst/>
              <a:gdLst/>
              <a:ahLst/>
              <a:cxnLst/>
              <a:rect l="l" t="t" r="r" b="b"/>
              <a:pathLst>
                <a:path w="2680589" h="2677668">
                  <a:moveTo>
                    <a:pt x="123825" y="0"/>
                  </a:moveTo>
                  <a:lnTo>
                    <a:pt x="2680589" y="0"/>
                  </a:lnTo>
                  <a:lnTo>
                    <a:pt x="2680589" y="247650"/>
                  </a:lnTo>
                  <a:lnTo>
                    <a:pt x="247650" y="247650"/>
                  </a:lnTo>
                  <a:lnTo>
                    <a:pt x="247650" y="2677668"/>
                  </a:lnTo>
                  <a:lnTo>
                    <a:pt x="0" y="2677668"/>
                  </a:lnTo>
                  <a:lnTo>
                    <a:pt x="0" y="123825"/>
                  </a:lnTo>
                  <a:cubicBezTo>
                    <a:pt x="0" y="55499"/>
                    <a:pt x="55499" y="0"/>
                    <a:pt x="123825" y="0"/>
                  </a:cubicBezTo>
                  <a:close/>
                </a:path>
              </a:pathLst>
            </a:custGeom>
            <a:solidFill>
              <a:srgbClr val="4EA72E"/>
            </a:solidFill>
          </p:spPr>
          <p:txBody>
            <a:bodyPr/>
            <a:lstStyle/>
            <a:p>
              <a:endParaRPr lang="zh-TW" altLang="en-US"/>
            </a:p>
          </p:txBody>
        </p:sp>
      </p:gr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13814" y="1473436"/>
            <a:ext cx="5323461" cy="5323461"/>
            <a:chOff x="0" y="0"/>
            <a:chExt cx="7097948" cy="7097948"/>
          </a:xfrm>
        </p:grpSpPr>
        <p:sp>
          <p:nvSpPr>
            <p:cNvPr id="3" name="Freeform 3"/>
            <p:cNvSpPr/>
            <p:nvPr/>
          </p:nvSpPr>
          <p:spPr>
            <a:xfrm>
              <a:off x="0" y="0"/>
              <a:ext cx="7097903" cy="7097903"/>
            </a:xfrm>
            <a:custGeom>
              <a:avLst/>
              <a:gdLst/>
              <a:ahLst/>
              <a:cxnLst/>
              <a:rect l="l" t="t" r="r" b="b"/>
              <a:pathLst>
                <a:path w="7097903" h="7097903">
                  <a:moveTo>
                    <a:pt x="0" y="0"/>
                  </a:moveTo>
                  <a:lnTo>
                    <a:pt x="7097903" y="0"/>
                  </a:lnTo>
                  <a:lnTo>
                    <a:pt x="7097903" y="7097903"/>
                  </a:lnTo>
                  <a:lnTo>
                    <a:pt x="0" y="7097903"/>
                  </a:lnTo>
                  <a:lnTo>
                    <a:pt x="0" y="0"/>
                  </a:lnTo>
                  <a:close/>
                </a:path>
              </a:pathLst>
            </a:custGeom>
            <a:blipFill>
              <a:blip r:embed="rId2"/>
              <a:stretch>
                <a:fillRect/>
              </a:stretch>
            </a:blipFill>
          </p:spPr>
          <p:txBody>
            <a:bodyPr/>
            <a:lstStyle/>
            <a:p>
              <a:endParaRPr lang="zh-TW" altLang="en-US"/>
            </a:p>
          </p:txBody>
        </p:sp>
      </p:grpSp>
      <p:grpSp>
        <p:nvGrpSpPr>
          <p:cNvPr id="4" name="Group 4"/>
          <p:cNvGrpSpPr/>
          <p:nvPr/>
        </p:nvGrpSpPr>
        <p:grpSpPr>
          <a:xfrm>
            <a:off x="6482268" y="1473435"/>
            <a:ext cx="5323462" cy="5323463"/>
            <a:chOff x="0" y="0"/>
            <a:chExt cx="7097950" cy="7097950"/>
          </a:xfrm>
        </p:grpSpPr>
        <p:sp>
          <p:nvSpPr>
            <p:cNvPr id="5" name="Freeform 5" descr="一張含有 服裝, 教育, 學習, 班級 的圖片  AI 產生的內容可能不正確。"/>
            <p:cNvSpPr/>
            <p:nvPr/>
          </p:nvSpPr>
          <p:spPr>
            <a:xfrm>
              <a:off x="0" y="0"/>
              <a:ext cx="7097903" cy="7097903"/>
            </a:xfrm>
            <a:custGeom>
              <a:avLst/>
              <a:gdLst/>
              <a:ahLst/>
              <a:cxnLst/>
              <a:rect l="l" t="t" r="r" b="b"/>
              <a:pathLst>
                <a:path w="7097903" h="7097903">
                  <a:moveTo>
                    <a:pt x="0" y="0"/>
                  </a:moveTo>
                  <a:lnTo>
                    <a:pt x="7097903" y="0"/>
                  </a:lnTo>
                  <a:lnTo>
                    <a:pt x="7097903" y="7097903"/>
                  </a:lnTo>
                  <a:lnTo>
                    <a:pt x="0" y="7097903"/>
                  </a:lnTo>
                  <a:lnTo>
                    <a:pt x="0" y="0"/>
                  </a:lnTo>
                  <a:close/>
                </a:path>
              </a:pathLst>
            </a:custGeom>
            <a:blipFill>
              <a:blip r:embed="rId3"/>
              <a:stretch>
                <a:fillRect/>
              </a:stretch>
            </a:blipFill>
          </p:spPr>
          <p:txBody>
            <a:bodyPr/>
            <a:lstStyle/>
            <a:p>
              <a:endParaRPr lang="zh-TW" altLang="en-US"/>
            </a:p>
          </p:txBody>
        </p:sp>
      </p:grpSp>
      <p:grpSp>
        <p:nvGrpSpPr>
          <p:cNvPr id="6" name="Group 6"/>
          <p:cNvGrpSpPr/>
          <p:nvPr/>
        </p:nvGrpSpPr>
        <p:grpSpPr>
          <a:xfrm>
            <a:off x="12446990" y="1473435"/>
            <a:ext cx="5323462" cy="5323463"/>
            <a:chOff x="0" y="0"/>
            <a:chExt cx="7097950" cy="7097950"/>
          </a:xfrm>
        </p:grpSpPr>
        <p:sp>
          <p:nvSpPr>
            <p:cNvPr id="7" name="Freeform 7" descr="一張含有 服裝, 人員, 人的臉孔, 室內 的圖片  AI 產生的內容可能不正確。"/>
            <p:cNvSpPr/>
            <p:nvPr/>
          </p:nvSpPr>
          <p:spPr>
            <a:xfrm>
              <a:off x="0" y="0"/>
              <a:ext cx="7097903" cy="7097903"/>
            </a:xfrm>
            <a:custGeom>
              <a:avLst/>
              <a:gdLst/>
              <a:ahLst/>
              <a:cxnLst/>
              <a:rect l="l" t="t" r="r" b="b"/>
              <a:pathLst>
                <a:path w="7097903" h="7097903">
                  <a:moveTo>
                    <a:pt x="0" y="0"/>
                  </a:moveTo>
                  <a:lnTo>
                    <a:pt x="7097903" y="0"/>
                  </a:lnTo>
                  <a:lnTo>
                    <a:pt x="7097903" y="7097903"/>
                  </a:lnTo>
                  <a:lnTo>
                    <a:pt x="0" y="7097903"/>
                  </a:lnTo>
                  <a:lnTo>
                    <a:pt x="0" y="0"/>
                  </a:lnTo>
                  <a:close/>
                </a:path>
              </a:pathLst>
            </a:custGeom>
            <a:blipFill>
              <a:blip r:embed="rId4"/>
              <a:stretch>
                <a:fillRect/>
              </a:stretch>
            </a:blipFill>
          </p:spPr>
          <p:txBody>
            <a:bodyPr/>
            <a:lstStyle/>
            <a:p>
              <a:endParaRPr lang="zh-TW" altLang="en-US"/>
            </a:p>
          </p:txBody>
        </p:sp>
      </p:grpSp>
      <p:graphicFrame>
        <p:nvGraphicFramePr>
          <p:cNvPr id="8" name="Table 8"/>
          <p:cNvGraphicFramePr>
            <a:graphicFrameLocks noGrp="1"/>
          </p:cNvGraphicFramePr>
          <p:nvPr/>
        </p:nvGraphicFramePr>
        <p:xfrm>
          <a:off x="513814" y="6914200"/>
          <a:ext cx="5314950" cy="2926080"/>
        </p:xfrm>
        <a:graphic>
          <a:graphicData uri="http://schemas.openxmlformats.org/drawingml/2006/table">
            <a:tbl>
              <a:tblPr/>
              <a:tblGrid>
                <a:gridCol w="5314950">
                  <a:extLst>
                    <a:ext uri="{9D8B030D-6E8A-4147-A177-3AD203B41FA5}">
                      <a16:colId xmlns:a16="http://schemas.microsoft.com/office/drawing/2014/main" val="20000"/>
                    </a:ext>
                  </a:extLst>
                </a:gridCol>
              </a:tblGrid>
              <a:tr h="2724150">
                <a:tc>
                  <a:txBody>
                    <a:bodyPr/>
                    <a:lstStyle/>
                    <a:p>
                      <a:pPr algn="l">
                        <a:lnSpc>
                          <a:spcPts val="3600"/>
                        </a:lnSpc>
                        <a:defRPr/>
                      </a:pPr>
                      <a:r>
                        <a:rPr lang="en-US" sz="3000">
                          <a:solidFill>
                            <a:srgbClr val="000000"/>
                          </a:solidFill>
                          <a:latin typeface="Arimo"/>
                          <a:ea typeface="Arimo"/>
                          <a:cs typeface="Arimo"/>
                          <a:sym typeface="Arimo"/>
                        </a:rPr>
                        <a:t>語言是人們溝通的重要工具，本土語言承載文化。臺灣手語在2018年被認定為國家的語言，和平等對待其他語言一樣重要，這是聾人團體長期努力的結果。</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9" name="Table 9"/>
          <p:cNvGraphicFramePr>
            <a:graphicFrameLocks noGrp="1"/>
          </p:cNvGraphicFramePr>
          <p:nvPr/>
        </p:nvGraphicFramePr>
        <p:xfrm>
          <a:off x="6482269" y="6914200"/>
          <a:ext cx="5314950" cy="2926080"/>
        </p:xfrm>
        <a:graphic>
          <a:graphicData uri="http://schemas.openxmlformats.org/drawingml/2006/table">
            <a:tbl>
              <a:tblPr/>
              <a:tblGrid>
                <a:gridCol w="5314950">
                  <a:extLst>
                    <a:ext uri="{9D8B030D-6E8A-4147-A177-3AD203B41FA5}">
                      <a16:colId xmlns:a16="http://schemas.microsoft.com/office/drawing/2014/main" val="20000"/>
                    </a:ext>
                  </a:extLst>
                </a:gridCol>
              </a:tblGrid>
              <a:tr h="2724150">
                <a:tc>
                  <a:txBody>
                    <a:bodyPr/>
                    <a:lstStyle/>
                    <a:p>
                      <a:pPr algn="l">
                        <a:lnSpc>
                          <a:spcPts val="3600"/>
                        </a:lnSpc>
                        <a:defRPr/>
                      </a:pPr>
                      <a:r>
                        <a:rPr lang="en-US" sz="3000">
                          <a:solidFill>
                            <a:srgbClr val="000000"/>
                          </a:solidFill>
                          <a:latin typeface="Arimo"/>
                          <a:ea typeface="Arimo"/>
                          <a:cs typeface="Arimo"/>
                          <a:sym typeface="Arimo"/>
                        </a:rPr>
                        <a:t>臺灣手語列為學校部定課程課程，讓學生有機會學習。這些課程從小學到高中陸續開始實施，研究員是聾人，也是手語教學支援老師，而且加入了教學培訓工作及評審委員。</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10" name="Table 10"/>
          <p:cNvGraphicFramePr>
            <a:graphicFrameLocks noGrp="1"/>
          </p:cNvGraphicFramePr>
          <p:nvPr/>
        </p:nvGraphicFramePr>
        <p:xfrm>
          <a:off x="12446990" y="6914200"/>
          <a:ext cx="5323462" cy="3554839"/>
        </p:xfrm>
        <a:graphic>
          <a:graphicData uri="http://schemas.openxmlformats.org/drawingml/2006/table">
            <a:tbl>
              <a:tblPr/>
              <a:tblGrid>
                <a:gridCol w="5323462">
                  <a:extLst>
                    <a:ext uri="{9D8B030D-6E8A-4147-A177-3AD203B41FA5}">
                      <a16:colId xmlns:a16="http://schemas.microsoft.com/office/drawing/2014/main" val="20000"/>
                    </a:ext>
                  </a:extLst>
                </a:gridCol>
              </a:tblGrid>
              <a:tr h="3099778">
                <a:tc>
                  <a:txBody>
                    <a:bodyPr/>
                    <a:lstStyle/>
                    <a:p>
                      <a:pPr algn="l">
                        <a:lnSpc>
                          <a:spcPts val="3600"/>
                        </a:lnSpc>
                        <a:defRPr/>
                      </a:pPr>
                      <a:r>
                        <a:rPr lang="en-US" sz="3000">
                          <a:solidFill>
                            <a:srgbClr val="000000"/>
                          </a:solidFill>
                          <a:latin typeface="Arimo"/>
                          <a:ea typeface="Arimo"/>
                          <a:cs typeface="Arimo"/>
                          <a:sym typeface="Arimo"/>
                        </a:rPr>
                        <a:t>儘管臺灣手語教育政策在推行，研究缺少聾教師在高中教臺灣手語的實證。本研究希望了解聾教師怎麼用不同方法教學，以及什麼因素影響學生學習，為未來改進提供建議。</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5061">
                <a:tc>
                  <a:txBody>
                    <a:bodyPr/>
                    <a:lstStyle/>
                    <a:p>
                      <a:pPr algn="l">
                        <a:lnSpc>
                          <a:spcPts val="1679"/>
                        </a:lnSpc>
                        <a:defRPr/>
                      </a:pP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 name="TextBox 11"/>
          <p:cNvSpPr txBox="1"/>
          <p:nvPr/>
        </p:nvSpPr>
        <p:spPr>
          <a:xfrm>
            <a:off x="91440" y="17145"/>
            <a:ext cx="2097804"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壹、緒論</a:t>
            </a:r>
          </a:p>
        </p:txBody>
      </p:sp>
      <p:grpSp>
        <p:nvGrpSpPr>
          <p:cNvPr id="12" name="Group 12"/>
          <p:cNvGrpSpPr/>
          <p:nvPr/>
        </p:nvGrpSpPr>
        <p:grpSpPr>
          <a:xfrm>
            <a:off x="1370661" y="678736"/>
            <a:ext cx="15546676" cy="794698"/>
            <a:chOff x="0" y="0"/>
            <a:chExt cx="20728902" cy="1059598"/>
          </a:xfrm>
        </p:grpSpPr>
        <p:sp>
          <p:nvSpPr>
            <p:cNvPr id="13" name="Freeform 13"/>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14" name="TextBox 14"/>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一、研究背景與動機</a:t>
              </a:r>
            </a:p>
          </p:txBody>
        </p: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478466" y="1885143"/>
            <a:ext cx="17352334" cy="4477282"/>
            <a:chOff x="0" y="0"/>
            <a:chExt cx="23136446" cy="5969710"/>
          </a:xfrm>
        </p:grpSpPr>
        <p:sp>
          <p:nvSpPr>
            <p:cNvPr id="3" name="Freeform 3"/>
            <p:cNvSpPr/>
            <p:nvPr/>
          </p:nvSpPr>
          <p:spPr>
            <a:xfrm>
              <a:off x="0" y="0"/>
              <a:ext cx="23136479" cy="5969762"/>
            </a:xfrm>
            <a:custGeom>
              <a:avLst/>
              <a:gdLst/>
              <a:ahLst/>
              <a:cxnLst/>
              <a:rect l="l" t="t" r="r" b="b"/>
              <a:pathLst>
                <a:path w="23136479" h="5969762">
                  <a:moveTo>
                    <a:pt x="0" y="0"/>
                  </a:moveTo>
                  <a:lnTo>
                    <a:pt x="23136479" y="0"/>
                  </a:lnTo>
                  <a:lnTo>
                    <a:pt x="23136479" y="5969762"/>
                  </a:lnTo>
                  <a:lnTo>
                    <a:pt x="0" y="5969762"/>
                  </a:lnTo>
                  <a:lnTo>
                    <a:pt x="0" y="0"/>
                  </a:lnTo>
                  <a:close/>
                </a:path>
              </a:pathLst>
            </a:custGeom>
            <a:blipFill>
              <a:blip r:embed="rId2"/>
              <a:stretch>
                <a:fillRect t="-911" b="-910"/>
              </a:stretch>
            </a:blipFill>
          </p:spPr>
          <p:txBody>
            <a:bodyPr/>
            <a:lstStyle/>
            <a:p>
              <a:endParaRPr lang="zh-TW" altLang="en-US"/>
            </a:p>
          </p:txBody>
        </p:sp>
      </p:grpSp>
      <p:sp>
        <p:nvSpPr>
          <p:cNvPr id="4" name="TextBox 4"/>
          <p:cNvSpPr txBox="1"/>
          <p:nvPr/>
        </p:nvSpPr>
        <p:spPr>
          <a:xfrm>
            <a:off x="569905" y="6413974"/>
            <a:ext cx="16873438" cy="3829050"/>
          </a:xfrm>
          <a:prstGeom prst="rect">
            <a:avLst/>
          </a:prstGeom>
        </p:spPr>
        <p:txBody>
          <a:bodyPr lIns="0" tIns="0" rIns="0" bIns="0" rtlCol="0" anchor="t">
            <a:spAutoFit/>
          </a:bodyPr>
          <a:lstStyle/>
          <a:p>
            <a:pPr algn="l">
              <a:lnSpc>
                <a:spcPts val="6120"/>
              </a:lnSpc>
            </a:pPr>
            <a:r>
              <a:rPr lang="en-US" sz="3600">
                <a:solidFill>
                  <a:srgbClr val="000000"/>
                </a:solidFill>
                <a:latin typeface="Arimo"/>
                <a:ea typeface="Arimo"/>
                <a:cs typeface="Arimo"/>
                <a:sym typeface="Arimo"/>
              </a:rPr>
              <a:t>本研究旨在分析聾教師教授臺灣手語的教學成效與影響因素，透過問卷蒐集學生學習經驗與態度，具體目的包括：</a:t>
            </a:r>
          </a:p>
          <a:p>
            <a:pPr algn="l">
              <a:lnSpc>
                <a:spcPts val="6120"/>
              </a:lnSpc>
            </a:pPr>
            <a:r>
              <a:rPr lang="en-US" sz="3600">
                <a:solidFill>
                  <a:srgbClr val="000000"/>
                </a:solidFill>
                <a:latin typeface="Arimo"/>
                <a:ea typeface="Arimo"/>
                <a:cs typeface="Arimo"/>
                <a:sym typeface="Arimo"/>
              </a:rPr>
              <a:t>(一)探討高中學生對臺灣手語課程的學習成效與滿意度。</a:t>
            </a:r>
          </a:p>
          <a:p>
            <a:pPr algn="l">
              <a:lnSpc>
                <a:spcPts val="6120"/>
              </a:lnSpc>
            </a:pPr>
            <a:r>
              <a:rPr lang="en-US" sz="3600">
                <a:solidFill>
                  <a:srgbClr val="000000"/>
                </a:solidFill>
                <a:latin typeface="Arimo"/>
                <a:ea typeface="Arimo"/>
                <a:cs typeface="Arimo"/>
                <a:sym typeface="Arimo"/>
              </a:rPr>
              <a:t>(二)分析學生對手語課程之學習歷程與心得回饋。</a:t>
            </a:r>
          </a:p>
          <a:p>
            <a:pPr algn="l">
              <a:lnSpc>
                <a:spcPts val="6120"/>
              </a:lnSpc>
            </a:pPr>
            <a:r>
              <a:rPr lang="en-US" sz="3600">
                <a:solidFill>
                  <a:srgbClr val="000000"/>
                </a:solidFill>
                <a:latin typeface="Arimo"/>
                <a:ea typeface="Arimo"/>
                <a:cs typeface="Arimo"/>
                <a:sym typeface="Arimo"/>
              </a:rPr>
              <a:t>(三)彙整聾教師的教學反思與實務挑戰。</a:t>
            </a:r>
          </a:p>
        </p:txBody>
      </p:sp>
      <p:grpSp>
        <p:nvGrpSpPr>
          <p:cNvPr id="5" name="Group 5"/>
          <p:cNvGrpSpPr/>
          <p:nvPr/>
        </p:nvGrpSpPr>
        <p:grpSpPr>
          <a:xfrm>
            <a:off x="1370661" y="744363"/>
            <a:ext cx="15546676" cy="794698"/>
            <a:chOff x="0" y="0"/>
            <a:chExt cx="20728902" cy="1059598"/>
          </a:xfrm>
        </p:grpSpPr>
        <p:sp>
          <p:nvSpPr>
            <p:cNvPr id="6" name="Freeform 6"/>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7" name="TextBox 7"/>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二、研究目的與問題</a:t>
              </a:r>
            </a:p>
          </p:txBody>
        </p:sp>
      </p:grpSp>
      <p:sp>
        <p:nvSpPr>
          <p:cNvPr id="8" name="TextBox 8"/>
          <p:cNvSpPr txBox="1"/>
          <p:nvPr/>
        </p:nvSpPr>
        <p:spPr>
          <a:xfrm>
            <a:off x="91440" y="82771"/>
            <a:ext cx="2097804"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壹、緒論</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貳、文獻探討</a:t>
            </a:r>
          </a:p>
        </p:txBody>
      </p:sp>
      <p:grpSp>
        <p:nvGrpSpPr>
          <p:cNvPr id="3" name="Group 3"/>
          <p:cNvGrpSpPr/>
          <p:nvPr/>
        </p:nvGrpSpPr>
        <p:grpSpPr>
          <a:xfrm>
            <a:off x="1370661" y="1878897"/>
            <a:ext cx="15546676" cy="5537904"/>
            <a:chOff x="0" y="0"/>
            <a:chExt cx="20728902" cy="7383872"/>
          </a:xfrm>
        </p:grpSpPr>
        <p:sp>
          <p:nvSpPr>
            <p:cNvPr id="4" name="Freeform 4"/>
            <p:cNvSpPr/>
            <p:nvPr/>
          </p:nvSpPr>
          <p:spPr>
            <a:xfrm>
              <a:off x="0" y="0"/>
              <a:ext cx="20728902" cy="7383872"/>
            </a:xfrm>
            <a:custGeom>
              <a:avLst/>
              <a:gdLst/>
              <a:ahLst/>
              <a:cxnLst/>
              <a:rect l="l" t="t" r="r" b="b"/>
              <a:pathLst>
                <a:path w="20728902" h="7383872">
                  <a:moveTo>
                    <a:pt x="0" y="0"/>
                  </a:moveTo>
                  <a:lnTo>
                    <a:pt x="20728902" y="0"/>
                  </a:lnTo>
                  <a:lnTo>
                    <a:pt x="20728902" y="7383872"/>
                  </a:lnTo>
                  <a:lnTo>
                    <a:pt x="0" y="7383872"/>
                  </a:lnTo>
                  <a:close/>
                </a:path>
              </a:pathLst>
            </a:custGeom>
            <a:solidFill>
              <a:srgbClr val="000000">
                <a:alpha val="0"/>
              </a:srgbClr>
            </a:solidFill>
          </p:spPr>
          <p:txBody>
            <a:bodyPr/>
            <a:lstStyle/>
            <a:p>
              <a:endParaRPr lang="zh-TW" altLang="en-US"/>
            </a:p>
          </p:txBody>
        </p:sp>
        <p:sp>
          <p:nvSpPr>
            <p:cNvPr id="5" name="TextBox 5"/>
            <p:cNvSpPr txBox="1"/>
            <p:nvPr/>
          </p:nvSpPr>
          <p:spPr>
            <a:xfrm>
              <a:off x="0" y="38100"/>
              <a:ext cx="20728902" cy="7345772"/>
            </a:xfrm>
            <a:prstGeom prst="rect">
              <a:avLst/>
            </a:prstGeom>
          </p:spPr>
          <p:txBody>
            <a:bodyPr lIns="0" tIns="0" rIns="0" bIns="0" rtlCol="0" anchor="ctr"/>
            <a:lstStyle/>
            <a:p>
              <a:pPr algn="l">
                <a:lnSpc>
                  <a:spcPts val="5686"/>
                </a:lnSpc>
              </a:pPr>
              <a:r>
                <a:rPr lang="en-US" sz="5265" b="1">
                  <a:solidFill>
                    <a:srgbClr val="000000"/>
                  </a:solidFill>
                  <a:latin typeface="Arimo Bold"/>
                  <a:ea typeface="Arimo Bold"/>
                  <a:cs typeface="Arimo Bold"/>
                  <a:sym typeface="Arimo Bold"/>
                </a:rPr>
                <a:t>一、臺灣手語的政策背景與教學意涵</a:t>
              </a:r>
            </a:p>
            <a:p>
              <a:pPr algn="l">
                <a:lnSpc>
                  <a:spcPts val="5686"/>
                </a:lnSpc>
              </a:pPr>
              <a:endParaRPr lang="en-US" sz="5265" b="1">
                <a:solidFill>
                  <a:srgbClr val="000000"/>
                </a:solidFill>
                <a:latin typeface="Arimo Bold"/>
                <a:ea typeface="Arimo Bold"/>
                <a:cs typeface="Arimo Bold"/>
                <a:sym typeface="Arimo Bold"/>
              </a:endParaRPr>
            </a:p>
            <a:p>
              <a:pPr algn="l">
                <a:lnSpc>
                  <a:spcPts val="5686"/>
                </a:lnSpc>
              </a:pPr>
              <a:r>
                <a:rPr lang="en-US" sz="5265" b="1">
                  <a:solidFill>
                    <a:srgbClr val="000000"/>
                  </a:solidFill>
                  <a:latin typeface="Arimo Bold"/>
                  <a:ea typeface="Arimo Bold"/>
                  <a:cs typeface="Arimo Bold"/>
                  <a:sym typeface="Arimo Bold"/>
                </a:rPr>
                <a:t>二、高級中等學校的教育定位與課程發展</a:t>
              </a:r>
            </a:p>
            <a:p>
              <a:pPr algn="l">
                <a:lnSpc>
                  <a:spcPts val="5686"/>
                </a:lnSpc>
              </a:pPr>
              <a:endParaRPr lang="en-US" sz="5265" b="1">
                <a:solidFill>
                  <a:srgbClr val="000000"/>
                </a:solidFill>
                <a:latin typeface="Arimo Bold"/>
                <a:ea typeface="Arimo Bold"/>
                <a:cs typeface="Arimo Bold"/>
                <a:sym typeface="Arimo Bold"/>
              </a:endParaRPr>
            </a:p>
            <a:p>
              <a:pPr algn="l">
                <a:lnSpc>
                  <a:spcPts val="5686"/>
                </a:lnSpc>
              </a:pPr>
              <a:r>
                <a:rPr lang="en-US" sz="5265" b="1">
                  <a:solidFill>
                    <a:srgbClr val="000000"/>
                  </a:solidFill>
                  <a:latin typeface="Arimo Bold"/>
                  <a:ea typeface="Arimo Bold"/>
                  <a:cs typeface="Arimo Bold"/>
                  <a:sym typeface="Arimo Bold"/>
                </a:rPr>
                <a:t>三、有效教學的核心構念</a:t>
              </a:r>
            </a:p>
            <a:p>
              <a:pPr algn="l">
                <a:lnSpc>
                  <a:spcPts val="5686"/>
                </a:lnSpc>
              </a:pPr>
              <a:endParaRPr lang="en-US" sz="5265" b="1">
                <a:solidFill>
                  <a:srgbClr val="000000"/>
                </a:solidFill>
                <a:latin typeface="Arimo Bold"/>
                <a:ea typeface="Arimo Bold"/>
                <a:cs typeface="Arimo Bold"/>
                <a:sym typeface="Arimo Bold"/>
              </a:endParaRPr>
            </a:p>
            <a:p>
              <a:pPr algn="l">
                <a:lnSpc>
                  <a:spcPts val="5686"/>
                </a:lnSpc>
              </a:pPr>
              <a:r>
                <a:rPr lang="en-US" sz="5265" b="1">
                  <a:solidFill>
                    <a:srgbClr val="000000"/>
                  </a:solidFill>
                  <a:latin typeface="Arimo Bold"/>
                  <a:ea typeface="Arimo Bold"/>
                  <a:cs typeface="Arimo Bold"/>
                  <a:sym typeface="Arimo Bold"/>
                </a:rPr>
                <a:t>四、聾教師的專業角色與教學特質</a:t>
              </a:r>
            </a:p>
          </p:txBody>
        </p:sp>
      </p:gr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599440" y="1477646"/>
            <a:ext cx="17089119" cy="9174480"/>
          </a:xfrm>
          <a:prstGeom prst="rect">
            <a:avLst/>
          </a:prstGeom>
        </p:spPr>
        <p:txBody>
          <a:bodyPr lIns="0" tIns="0" rIns="0" bIns="0" rtlCol="0" anchor="t">
            <a:spAutoFit/>
          </a:bodyPr>
          <a:lstStyle/>
          <a:p>
            <a:pPr algn="ctr">
              <a:lnSpc>
                <a:spcPts val="9165"/>
              </a:lnSpc>
            </a:pPr>
            <a:r>
              <a:rPr lang="en-US" sz="3900" b="1">
                <a:solidFill>
                  <a:srgbClr val="000000"/>
                </a:solidFill>
                <a:latin typeface="Arimo Bold"/>
                <a:ea typeface="Arimo Bold"/>
                <a:cs typeface="Arimo Bold"/>
                <a:sym typeface="Arimo Bold"/>
              </a:rPr>
              <a:t>政策背景</a:t>
            </a:r>
          </a:p>
          <a:p>
            <a:pPr algn="l">
              <a:lnSpc>
                <a:spcPts val="9165"/>
              </a:lnSpc>
            </a:pPr>
            <a:r>
              <a:rPr lang="en-US" sz="3900">
                <a:solidFill>
                  <a:srgbClr val="000000"/>
                </a:solidFill>
                <a:latin typeface="Arimo"/>
                <a:ea typeface="Arimo"/>
                <a:cs typeface="Arimo"/>
                <a:sym typeface="Arimo"/>
              </a:rPr>
              <a:t>1. 臺灣聾人/聽障人士的主要溝通語言，屬於</a:t>
            </a:r>
            <a:r>
              <a:rPr lang="en-US" sz="3900" b="1">
                <a:solidFill>
                  <a:srgbClr val="000000"/>
                </a:solidFill>
                <a:latin typeface="Arimo Bold"/>
                <a:ea typeface="Arimo Bold"/>
                <a:cs typeface="Arimo Bold"/>
                <a:sym typeface="Arimo Bold"/>
              </a:rPr>
              <a:t>自然手語體系</a:t>
            </a:r>
            <a:r>
              <a:rPr lang="en-US" sz="3900">
                <a:solidFill>
                  <a:srgbClr val="000000"/>
                </a:solidFill>
                <a:latin typeface="Arimo"/>
                <a:ea typeface="Arimo"/>
                <a:cs typeface="Arimo"/>
                <a:sym typeface="Arimo"/>
              </a:rPr>
              <a:t>。</a:t>
            </a:r>
          </a:p>
          <a:p>
            <a:pPr algn="l">
              <a:lnSpc>
                <a:spcPts val="9165"/>
              </a:lnSpc>
            </a:pPr>
            <a:r>
              <a:rPr lang="en-US" sz="3900" b="1">
                <a:solidFill>
                  <a:srgbClr val="000000"/>
                </a:solidFill>
                <a:latin typeface="Arimo Bold"/>
                <a:ea typeface="Arimo Bold"/>
                <a:cs typeface="Arimo Bold"/>
                <a:sym typeface="Arimo Bold"/>
              </a:rPr>
              <a:t>2. 與口語語法不同</a:t>
            </a:r>
            <a:r>
              <a:rPr lang="en-US" sz="3900">
                <a:solidFill>
                  <a:srgbClr val="000000"/>
                </a:solidFill>
                <a:latin typeface="Arimo"/>
                <a:ea typeface="Arimo"/>
                <a:cs typeface="Arimo"/>
                <a:sym typeface="Arimo"/>
              </a:rPr>
              <a:t>，是一種獨特的視覺空間語言。</a:t>
            </a:r>
          </a:p>
          <a:p>
            <a:pPr algn="l">
              <a:lnSpc>
                <a:spcPts val="9165"/>
              </a:lnSpc>
            </a:pPr>
            <a:r>
              <a:rPr lang="en-US" sz="3900" b="1">
                <a:solidFill>
                  <a:srgbClr val="000000"/>
                </a:solidFill>
                <a:latin typeface="Arimo Bold"/>
                <a:ea typeface="Arimo Bold"/>
                <a:cs typeface="Arimo Bold"/>
                <a:sym typeface="Arimo Bold"/>
              </a:rPr>
              <a:t>3. 2019年</a:t>
            </a:r>
            <a:r>
              <a:rPr lang="en-US" sz="3900">
                <a:solidFill>
                  <a:srgbClr val="000000"/>
                </a:solidFill>
                <a:latin typeface="Arimo"/>
                <a:ea typeface="Arimo"/>
                <a:cs typeface="Arimo"/>
                <a:sym typeface="Arimo"/>
              </a:rPr>
              <a:t>臺灣手語正式納入《</a:t>
            </a:r>
            <a:r>
              <a:rPr lang="en-US" sz="3900" b="1">
                <a:solidFill>
                  <a:srgbClr val="000000"/>
                </a:solidFill>
                <a:latin typeface="Arimo Bold"/>
                <a:ea typeface="Arimo Bold"/>
                <a:cs typeface="Arimo Bold"/>
                <a:sym typeface="Arimo Bold"/>
              </a:rPr>
              <a:t>國家語言發展法</a:t>
            </a:r>
            <a:r>
              <a:rPr lang="en-US" sz="3900">
                <a:solidFill>
                  <a:srgbClr val="000000"/>
                </a:solidFill>
                <a:latin typeface="Arimo"/>
                <a:ea typeface="Arimo"/>
                <a:cs typeface="Arimo"/>
                <a:sym typeface="Arimo"/>
              </a:rPr>
              <a:t>》，</a:t>
            </a:r>
            <a:r>
              <a:rPr lang="en-US" sz="3900" b="1">
                <a:solidFill>
                  <a:srgbClr val="000000"/>
                </a:solidFill>
                <a:latin typeface="Arimo Bold"/>
                <a:ea typeface="Arimo Bold"/>
                <a:cs typeface="Arimo Bold"/>
                <a:sym typeface="Arimo Bold"/>
              </a:rPr>
              <a:t>將臺灣手語列為部定課程</a:t>
            </a:r>
            <a:r>
              <a:rPr lang="en-US" sz="3900">
                <a:solidFill>
                  <a:srgbClr val="000000"/>
                </a:solidFill>
                <a:latin typeface="Arimo"/>
                <a:ea typeface="Arimo"/>
                <a:cs typeface="Arimo"/>
                <a:sym typeface="Arimo"/>
              </a:rPr>
              <a:t>。</a:t>
            </a:r>
          </a:p>
          <a:p>
            <a:pPr algn="l">
              <a:lnSpc>
                <a:spcPts val="9165"/>
              </a:lnSpc>
            </a:pPr>
            <a:r>
              <a:rPr lang="en-US" sz="3900" b="1">
                <a:solidFill>
                  <a:srgbClr val="000000"/>
                </a:solidFill>
                <a:latin typeface="Arimo Bold"/>
                <a:ea typeface="Arimo Bold"/>
                <a:cs typeface="Arimo Bold"/>
                <a:sym typeface="Arimo Bold"/>
              </a:rPr>
              <a:t>4. 2021年起：</a:t>
            </a:r>
            <a:r>
              <a:rPr lang="en-US" sz="3900">
                <a:solidFill>
                  <a:srgbClr val="000000"/>
                </a:solidFill>
                <a:latin typeface="Arimo"/>
                <a:ea typeface="Arimo"/>
                <a:cs typeface="Arimo"/>
                <a:sym typeface="Arimo"/>
              </a:rPr>
              <a:t>教育部委託國立中正大學語言學研究所辦理培訓與認證計畫。</a:t>
            </a:r>
          </a:p>
          <a:p>
            <a:pPr algn="l">
              <a:lnSpc>
                <a:spcPts val="9165"/>
              </a:lnSpc>
            </a:pPr>
            <a:r>
              <a:rPr lang="en-US" sz="3900" b="1">
                <a:solidFill>
                  <a:srgbClr val="000000"/>
                </a:solidFill>
                <a:latin typeface="Arimo Bold"/>
                <a:ea typeface="Arimo Bold"/>
                <a:cs typeface="Arimo Bold"/>
                <a:sym typeface="Arimo Bold"/>
              </a:rPr>
              <a:t>5. 截至2025年：</a:t>
            </a:r>
            <a:r>
              <a:rPr lang="en-US" sz="3900">
                <a:solidFill>
                  <a:srgbClr val="000000"/>
                </a:solidFill>
                <a:latin typeface="Arimo"/>
                <a:ea typeface="Arimo"/>
                <a:cs typeface="Arimo"/>
                <a:sym typeface="Arimo"/>
              </a:rPr>
              <a:t>已培育逾</a:t>
            </a:r>
            <a:r>
              <a:rPr lang="en-US" sz="3900" b="1">
                <a:solidFill>
                  <a:srgbClr val="000000"/>
                </a:solidFill>
                <a:latin typeface="Arimo Bold"/>
                <a:ea typeface="Arimo Bold"/>
                <a:cs typeface="Arimo Bold"/>
                <a:sym typeface="Arimo Bold"/>
              </a:rPr>
              <a:t>千名</a:t>
            </a:r>
            <a:r>
              <a:rPr lang="en-US" sz="3900">
                <a:solidFill>
                  <a:srgbClr val="000000"/>
                </a:solidFill>
                <a:latin typeface="Arimo"/>
                <a:ea typeface="Arimo"/>
                <a:cs typeface="Arimo"/>
                <a:sym typeface="Arimo"/>
              </a:rPr>
              <a:t>臺灣手語教師及教支人員。</a:t>
            </a:r>
          </a:p>
          <a:p>
            <a:pPr algn="l">
              <a:lnSpc>
                <a:spcPts val="9165"/>
              </a:lnSpc>
            </a:pPr>
            <a:r>
              <a:rPr lang="en-US" sz="3900" b="1">
                <a:solidFill>
                  <a:srgbClr val="000000"/>
                </a:solidFill>
                <a:latin typeface="Arimo Bold"/>
                <a:ea typeface="Arimo Bold"/>
                <a:cs typeface="Arimo Bold"/>
                <a:sym typeface="Arimo Bold"/>
              </a:rPr>
              <a:t>6. 核心精神：</a:t>
            </a:r>
            <a:r>
              <a:rPr lang="en-US" sz="3900">
                <a:solidFill>
                  <a:srgbClr val="000000"/>
                </a:solidFill>
                <a:latin typeface="Arimo"/>
                <a:ea typeface="Arimo"/>
                <a:cs typeface="Arimo"/>
                <a:sym typeface="Arimo"/>
              </a:rPr>
              <a:t>促進語言平權，保障聾人/聽障人士的語言權。</a:t>
            </a:r>
          </a:p>
          <a:p>
            <a:pPr algn="l">
              <a:lnSpc>
                <a:spcPts val="9165"/>
              </a:lnSpc>
            </a:pPr>
            <a:endParaRPr lang="en-US" sz="3900">
              <a:solidFill>
                <a:srgbClr val="000000"/>
              </a:solidFill>
              <a:latin typeface="Arimo"/>
              <a:ea typeface="Arimo"/>
              <a:cs typeface="Arimo"/>
              <a:sym typeface="Arimo"/>
            </a:endParaRPr>
          </a:p>
        </p:txBody>
      </p:sp>
      <p:sp>
        <p:nvSpPr>
          <p:cNvPr id="3" name="TextBox 3"/>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貳、文獻探討</a:t>
            </a:r>
          </a:p>
        </p:txBody>
      </p:sp>
      <p:grpSp>
        <p:nvGrpSpPr>
          <p:cNvPr id="4" name="Group 4"/>
          <p:cNvGrpSpPr/>
          <p:nvPr/>
        </p:nvGrpSpPr>
        <p:grpSpPr>
          <a:xfrm>
            <a:off x="1370661" y="744363"/>
            <a:ext cx="15546676" cy="794698"/>
            <a:chOff x="0" y="0"/>
            <a:chExt cx="20728902" cy="1059598"/>
          </a:xfrm>
        </p:grpSpPr>
        <p:sp>
          <p:nvSpPr>
            <p:cNvPr id="5" name="Freeform 5"/>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6" name="TextBox 6"/>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一、臺灣手語的政策背景與教學意涵</a:t>
              </a:r>
            </a:p>
          </p:txBody>
        </p:sp>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616373" y="1697709"/>
            <a:ext cx="17055254" cy="8834666"/>
          </a:xfrm>
          <a:prstGeom prst="rect">
            <a:avLst/>
          </a:prstGeom>
        </p:spPr>
        <p:txBody>
          <a:bodyPr lIns="0" tIns="0" rIns="0" bIns="0" rtlCol="0" anchor="t">
            <a:spAutoFit/>
          </a:bodyPr>
          <a:lstStyle/>
          <a:p>
            <a:pPr algn="ctr">
              <a:lnSpc>
                <a:spcPts val="7847"/>
              </a:lnSpc>
            </a:pPr>
            <a:r>
              <a:rPr lang="en-US" sz="3885" b="1" dirty="0" err="1">
                <a:solidFill>
                  <a:srgbClr val="000000"/>
                </a:solidFill>
                <a:latin typeface="Arimo Bold"/>
                <a:ea typeface="Arimo Bold"/>
                <a:cs typeface="Arimo Bold"/>
                <a:sym typeface="Arimo Bold"/>
              </a:rPr>
              <a:t>教學意涵</a:t>
            </a:r>
            <a:endParaRPr lang="en-US" sz="3885" b="1" dirty="0">
              <a:solidFill>
                <a:srgbClr val="000000"/>
              </a:solidFill>
              <a:latin typeface="Arimo Bold"/>
              <a:ea typeface="Arimo Bold"/>
              <a:cs typeface="Arimo Bold"/>
              <a:sym typeface="Arimo Bold"/>
            </a:endParaRPr>
          </a:p>
          <a:p>
            <a:pPr marL="703088" lvl="1" indent="-351544" algn="l">
              <a:lnSpc>
                <a:spcPts val="7847"/>
              </a:lnSpc>
              <a:buFont typeface="Arial"/>
              <a:buChar char="•"/>
            </a:pPr>
            <a:r>
              <a:rPr lang="en-US" sz="3885" dirty="0" err="1">
                <a:solidFill>
                  <a:srgbClr val="000000"/>
                </a:solidFill>
                <a:latin typeface="Arimo"/>
                <a:ea typeface="Arimo"/>
                <a:cs typeface="Arimo"/>
                <a:sym typeface="Arimo"/>
              </a:rPr>
              <a:t>為什麼要用自然手語教學</a:t>
            </a:r>
            <a:r>
              <a:rPr lang="en-US" sz="3885" dirty="0">
                <a:solidFill>
                  <a:srgbClr val="000000"/>
                </a:solidFill>
                <a:latin typeface="Arimo"/>
                <a:ea typeface="Arimo"/>
                <a:cs typeface="Arimo"/>
                <a:sym typeface="Arimo"/>
              </a:rPr>
              <a:t>？</a:t>
            </a:r>
          </a:p>
          <a:p>
            <a:pPr marL="703088" lvl="1" indent="-351544" algn="l">
              <a:lnSpc>
                <a:spcPts val="7847"/>
              </a:lnSpc>
              <a:buFont typeface="Arial"/>
              <a:buChar char="•"/>
            </a:pPr>
            <a:r>
              <a:rPr lang="en-US" sz="3885" b="1" dirty="0" err="1">
                <a:solidFill>
                  <a:srgbClr val="000000"/>
                </a:solidFill>
                <a:latin typeface="Times New Roman Bold"/>
                <a:ea typeface="Times New Roman Bold"/>
                <a:cs typeface="Times New Roman Bold"/>
                <a:sym typeface="Times New Roman Bold"/>
              </a:rPr>
              <a:t>問題：</a:t>
            </a:r>
            <a:r>
              <a:rPr lang="en-US" sz="3885" dirty="0" err="1">
                <a:solidFill>
                  <a:srgbClr val="000000"/>
                </a:solidFill>
                <a:latin typeface="Times New Roman"/>
                <a:ea typeface="Times New Roman"/>
                <a:cs typeface="Times New Roman"/>
                <a:sym typeface="Times New Roman"/>
              </a:rPr>
              <a:t>過去聾人教育多受「</a:t>
            </a:r>
            <a:r>
              <a:rPr lang="en-US" sz="3885" b="1" dirty="0" err="1">
                <a:solidFill>
                  <a:srgbClr val="000000"/>
                </a:solidFill>
                <a:latin typeface="Times New Roman Bold"/>
                <a:ea typeface="Times New Roman Bold"/>
                <a:cs typeface="Times New Roman Bold"/>
                <a:sym typeface="Times New Roman Bold"/>
              </a:rPr>
              <a:t>文法手語</a:t>
            </a:r>
            <a:r>
              <a:rPr lang="en-US" sz="3885" dirty="0">
                <a:solidFill>
                  <a:srgbClr val="000000"/>
                </a:solidFill>
                <a:latin typeface="Times New Roman"/>
                <a:ea typeface="Times New Roman"/>
                <a:cs typeface="Times New Roman"/>
                <a:sym typeface="Times New Roman"/>
              </a:rPr>
              <a:t>」（Manually Coded Chinese, </a:t>
            </a:r>
            <a:r>
              <a:rPr lang="en-US" sz="3885" dirty="0" err="1">
                <a:solidFill>
                  <a:srgbClr val="000000"/>
                </a:solidFill>
                <a:latin typeface="Times New Roman"/>
                <a:ea typeface="Times New Roman"/>
                <a:cs typeface="Times New Roman"/>
                <a:sym typeface="Times New Roman"/>
              </a:rPr>
              <a:t>MCC）影響</a:t>
            </a:r>
            <a:r>
              <a:rPr lang="en-US" sz="3885" dirty="0">
                <a:solidFill>
                  <a:srgbClr val="000000"/>
                </a:solidFill>
                <a:latin typeface="Times New Roman"/>
                <a:ea typeface="Times New Roman"/>
                <a:cs typeface="Times New Roman"/>
                <a:sym typeface="Times New Roman"/>
              </a:rPr>
              <a:t>。</a:t>
            </a:r>
          </a:p>
          <a:p>
            <a:pPr marL="1388888" lvl="2" indent="-462963" algn="l">
              <a:lnSpc>
                <a:spcPts val="7847"/>
              </a:lnSpc>
              <a:buFont typeface="Arial"/>
              <a:buChar char="⚬"/>
            </a:pPr>
            <a:r>
              <a:rPr lang="en-US" sz="3885" dirty="0" err="1">
                <a:solidFill>
                  <a:srgbClr val="000000"/>
                </a:solidFill>
                <a:latin typeface="Arimo"/>
                <a:ea typeface="Arimo"/>
                <a:cs typeface="Arimo"/>
                <a:sym typeface="Arimo"/>
              </a:rPr>
              <a:t>直接將中文語法套用於手語，造成部分聾生學習困難</a:t>
            </a:r>
            <a:r>
              <a:rPr lang="en-US" sz="3885" dirty="0">
                <a:solidFill>
                  <a:srgbClr val="000000"/>
                </a:solidFill>
                <a:latin typeface="Arimo"/>
                <a:ea typeface="Arimo"/>
                <a:cs typeface="Arimo"/>
                <a:sym typeface="Arimo"/>
              </a:rPr>
              <a:t>。</a:t>
            </a:r>
          </a:p>
          <a:p>
            <a:pPr marL="703088" lvl="1" indent="-351544" algn="l">
              <a:lnSpc>
                <a:spcPts val="7847"/>
              </a:lnSpc>
              <a:buFont typeface="Arial"/>
              <a:buChar char="•"/>
            </a:pPr>
            <a:r>
              <a:rPr lang="en-US" sz="3885" b="1" dirty="0" err="1">
                <a:solidFill>
                  <a:srgbClr val="000000"/>
                </a:solidFill>
                <a:latin typeface="Arimo Bold"/>
                <a:ea typeface="Arimo Bold"/>
                <a:cs typeface="Arimo Bold"/>
                <a:sym typeface="Arimo Bold"/>
              </a:rPr>
              <a:t>解方：</a:t>
            </a:r>
            <a:r>
              <a:rPr lang="en-US" sz="3885" dirty="0" err="1">
                <a:solidFill>
                  <a:srgbClr val="000000"/>
                </a:solidFill>
                <a:latin typeface="Arimo"/>
                <a:ea typeface="Arimo"/>
                <a:cs typeface="Arimo"/>
                <a:sym typeface="Arimo"/>
              </a:rPr>
              <a:t>自然手語（TSL）教學</a:t>
            </a:r>
            <a:r>
              <a:rPr lang="en-US" sz="3885" dirty="0">
                <a:solidFill>
                  <a:srgbClr val="000000"/>
                </a:solidFill>
                <a:latin typeface="Arimo"/>
                <a:ea typeface="Arimo"/>
                <a:cs typeface="Arimo"/>
                <a:sym typeface="Arimo"/>
              </a:rPr>
              <a:t>。</a:t>
            </a:r>
          </a:p>
          <a:p>
            <a:pPr marL="1388888" lvl="2" indent="-462963" algn="l">
              <a:lnSpc>
                <a:spcPts val="7847"/>
              </a:lnSpc>
              <a:buFont typeface="Arial"/>
              <a:buChar char="⚬"/>
            </a:pPr>
            <a:r>
              <a:rPr lang="en-US" sz="3885" dirty="0" err="1">
                <a:solidFill>
                  <a:srgbClr val="000000"/>
                </a:solidFill>
                <a:latin typeface="Arimo"/>
                <a:ea typeface="Arimo"/>
                <a:cs typeface="Arimo"/>
                <a:sym typeface="Arimo"/>
              </a:rPr>
              <a:t>提升聾生的</a:t>
            </a:r>
            <a:r>
              <a:rPr lang="en-US" sz="3885" b="1" dirty="0" err="1">
                <a:solidFill>
                  <a:srgbClr val="000000"/>
                </a:solidFill>
                <a:latin typeface="Arimo Bold"/>
                <a:ea typeface="Arimo Bold"/>
                <a:cs typeface="Arimo Bold"/>
                <a:sym typeface="Arimo Bold"/>
              </a:rPr>
              <a:t>語言理解能力</a:t>
            </a:r>
            <a:r>
              <a:rPr lang="en-US" sz="3885" dirty="0" err="1">
                <a:solidFill>
                  <a:srgbClr val="000000"/>
                </a:solidFill>
                <a:latin typeface="Arimo"/>
                <a:ea typeface="Arimo"/>
                <a:cs typeface="Arimo"/>
                <a:sym typeface="Arimo"/>
              </a:rPr>
              <a:t>與</a:t>
            </a:r>
            <a:r>
              <a:rPr lang="en-US" sz="3885" b="1" dirty="0" err="1">
                <a:solidFill>
                  <a:srgbClr val="000000"/>
                </a:solidFill>
                <a:latin typeface="Arimo Bold"/>
                <a:ea typeface="Arimo Bold"/>
                <a:cs typeface="Arimo Bold"/>
                <a:sym typeface="Arimo Bold"/>
              </a:rPr>
              <a:t>學習表現</a:t>
            </a:r>
            <a:r>
              <a:rPr lang="en-US" sz="3885" dirty="0" err="1">
                <a:solidFill>
                  <a:srgbClr val="000000"/>
                </a:solidFill>
                <a:latin typeface="Arimo"/>
                <a:ea typeface="Arimo"/>
                <a:cs typeface="Arimo"/>
                <a:sym typeface="Arimo"/>
              </a:rPr>
              <a:t>（劉秀丹等，2015</a:t>
            </a:r>
            <a:r>
              <a:rPr lang="en-US" sz="3885" dirty="0">
                <a:solidFill>
                  <a:srgbClr val="000000"/>
                </a:solidFill>
                <a:latin typeface="Arimo"/>
                <a:ea typeface="Arimo"/>
                <a:cs typeface="Arimo"/>
                <a:sym typeface="Arimo"/>
              </a:rPr>
              <a:t>）。</a:t>
            </a:r>
          </a:p>
          <a:p>
            <a:pPr marL="1388888" lvl="2" indent="-462963" algn="l">
              <a:lnSpc>
                <a:spcPts val="7847"/>
              </a:lnSpc>
              <a:buFont typeface="Arial"/>
              <a:buChar char="⚬"/>
            </a:pPr>
            <a:r>
              <a:rPr lang="en-US" sz="3885" dirty="0" err="1">
                <a:solidFill>
                  <a:srgbClr val="000000"/>
                </a:solidFill>
                <a:latin typeface="Arimo"/>
                <a:ea typeface="Arimo"/>
                <a:cs typeface="Arimo"/>
                <a:sym typeface="Arimo"/>
              </a:rPr>
              <a:t>是聾人建立</a:t>
            </a:r>
            <a:r>
              <a:rPr lang="en-US" sz="3885" b="1" dirty="0" err="1">
                <a:solidFill>
                  <a:srgbClr val="000000"/>
                </a:solidFill>
                <a:latin typeface="Arimo Bold"/>
                <a:ea typeface="Arimo Bold"/>
                <a:cs typeface="Arimo Bold"/>
                <a:sym typeface="Arimo Bold"/>
              </a:rPr>
              <a:t>文化認同</a:t>
            </a:r>
            <a:r>
              <a:rPr lang="en-US" sz="3885" dirty="0" err="1">
                <a:solidFill>
                  <a:srgbClr val="000000"/>
                </a:solidFill>
                <a:latin typeface="Arimo"/>
                <a:ea typeface="Arimo"/>
                <a:cs typeface="Arimo"/>
                <a:sym typeface="Arimo"/>
              </a:rPr>
              <a:t>、傳遞思想情感的工具（Andrews</a:t>
            </a:r>
            <a:r>
              <a:rPr lang="en-US" sz="3885" dirty="0">
                <a:solidFill>
                  <a:srgbClr val="000000"/>
                </a:solidFill>
                <a:latin typeface="Arimo"/>
                <a:ea typeface="Arimo"/>
                <a:cs typeface="Arimo"/>
                <a:sym typeface="Arimo"/>
              </a:rPr>
              <a:t>, 2002）。</a:t>
            </a:r>
          </a:p>
          <a:p>
            <a:pPr marL="1388888" lvl="2" indent="-462963" algn="l">
              <a:lnSpc>
                <a:spcPts val="7847"/>
              </a:lnSpc>
            </a:pPr>
            <a:endParaRPr lang="en-US" sz="3885" dirty="0">
              <a:solidFill>
                <a:srgbClr val="000000"/>
              </a:solidFill>
              <a:latin typeface="Arimo"/>
              <a:ea typeface="Arimo"/>
              <a:cs typeface="Arimo"/>
              <a:sym typeface="Arimo"/>
            </a:endParaRPr>
          </a:p>
        </p:txBody>
      </p:sp>
      <p:sp>
        <p:nvSpPr>
          <p:cNvPr id="3" name="TextBox 3"/>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貳、文獻探討</a:t>
            </a:r>
          </a:p>
        </p:txBody>
      </p:sp>
      <p:grpSp>
        <p:nvGrpSpPr>
          <p:cNvPr id="4" name="Group 4"/>
          <p:cNvGrpSpPr/>
          <p:nvPr/>
        </p:nvGrpSpPr>
        <p:grpSpPr>
          <a:xfrm>
            <a:off x="1370661" y="744363"/>
            <a:ext cx="15546676" cy="794698"/>
            <a:chOff x="0" y="0"/>
            <a:chExt cx="20728902" cy="1059598"/>
          </a:xfrm>
        </p:grpSpPr>
        <p:sp>
          <p:nvSpPr>
            <p:cNvPr id="5" name="Freeform 5"/>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6" name="TextBox 6"/>
            <p:cNvSpPr txBox="1"/>
            <p:nvPr/>
          </p:nvSpPr>
          <p:spPr>
            <a:xfrm>
              <a:off x="0" y="76200"/>
              <a:ext cx="20728902" cy="983398"/>
            </a:xfrm>
            <a:prstGeom prst="rect">
              <a:avLst/>
            </a:prstGeom>
          </p:spPr>
          <p:txBody>
            <a:bodyPr lIns="0" tIns="0" rIns="0" bIns="0" rtlCol="0" anchor="ctr"/>
            <a:lstStyle/>
            <a:p>
              <a:pPr algn="ctr">
                <a:lnSpc>
                  <a:spcPts val="4723"/>
                </a:lnSpc>
              </a:pPr>
              <a:r>
                <a:rPr lang="en-US" sz="4859" b="1">
                  <a:solidFill>
                    <a:srgbClr val="000000"/>
                  </a:solidFill>
                  <a:latin typeface="Arimo Bold"/>
                  <a:ea typeface="Arimo Bold"/>
                  <a:cs typeface="Arimo Bold"/>
                  <a:sym typeface="Arimo Bold"/>
                </a:rPr>
                <a:t>一、臺灣手語的政策背景與教學意涵</a:t>
              </a:r>
            </a:p>
          </p:txBody>
        </p:sp>
      </p:gr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99819" y="1609948"/>
            <a:ext cx="16088360" cy="7176516"/>
          </a:xfrm>
          <a:prstGeom prst="rect">
            <a:avLst/>
          </a:prstGeom>
        </p:spPr>
        <p:txBody>
          <a:bodyPr lIns="0" tIns="0" rIns="0" bIns="0" rtlCol="0" anchor="t">
            <a:spAutoFit/>
          </a:bodyPr>
          <a:lstStyle/>
          <a:p>
            <a:pPr algn="ctr">
              <a:lnSpc>
                <a:spcPts val="9672"/>
              </a:lnSpc>
            </a:pPr>
            <a:r>
              <a:rPr lang="en-US" sz="3900" b="1" dirty="0" err="1">
                <a:solidFill>
                  <a:srgbClr val="000000"/>
                </a:solidFill>
                <a:latin typeface="Arimo Bold"/>
                <a:ea typeface="Arimo Bold"/>
                <a:cs typeface="Arimo Bold"/>
                <a:sym typeface="Arimo Bold"/>
              </a:rPr>
              <a:t>教育定位</a:t>
            </a:r>
            <a:endParaRPr lang="en-US" sz="3900" b="1" dirty="0">
              <a:solidFill>
                <a:srgbClr val="000000"/>
              </a:solidFill>
              <a:latin typeface="Arimo Bold"/>
              <a:ea typeface="Arimo Bold"/>
              <a:cs typeface="Arimo Bold"/>
              <a:sym typeface="Arimo Bold"/>
            </a:endParaRPr>
          </a:p>
          <a:p>
            <a:pPr marL="705802" lvl="1" indent="-352901" algn="l">
              <a:lnSpc>
                <a:spcPts val="9672"/>
              </a:lnSpc>
              <a:buFont typeface="Arial"/>
              <a:buChar char="•"/>
            </a:pPr>
            <a:r>
              <a:rPr lang="en-US" sz="3900" dirty="0" err="1">
                <a:solidFill>
                  <a:srgbClr val="000000"/>
                </a:solidFill>
                <a:latin typeface="Arimo"/>
                <a:ea typeface="Arimo"/>
                <a:cs typeface="Arimo"/>
                <a:sym typeface="Arimo"/>
              </a:rPr>
              <a:t>高級中等學校的定位與目的</a:t>
            </a:r>
            <a:endParaRPr lang="en-US" sz="3900" dirty="0">
              <a:solidFill>
                <a:srgbClr val="000000"/>
              </a:solidFill>
              <a:latin typeface="Arimo"/>
              <a:ea typeface="Arimo"/>
              <a:cs typeface="Arimo"/>
              <a:sym typeface="Arimo"/>
            </a:endParaRPr>
          </a:p>
          <a:p>
            <a:pPr marL="705802" lvl="1" indent="-352901" algn="l">
              <a:lnSpc>
                <a:spcPts val="9672"/>
              </a:lnSpc>
              <a:buFont typeface="Arial"/>
              <a:buChar char="•"/>
            </a:pPr>
            <a:r>
              <a:rPr lang="en-US" sz="3900" b="1" dirty="0" err="1">
                <a:solidFill>
                  <a:srgbClr val="000000"/>
                </a:solidFill>
                <a:latin typeface="Arimo Bold"/>
                <a:ea typeface="Arimo Bold"/>
                <a:cs typeface="Arimo Bold"/>
                <a:sym typeface="Arimo Bold"/>
              </a:rPr>
              <a:t>法律依據</a:t>
            </a:r>
            <a:r>
              <a:rPr lang="en-US" sz="3900" b="1" dirty="0">
                <a:solidFill>
                  <a:srgbClr val="000000"/>
                </a:solidFill>
                <a:latin typeface="Arimo Bold"/>
                <a:ea typeface="Arimo Bold"/>
                <a:cs typeface="Arimo Bold"/>
                <a:sym typeface="Arimo Bold"/>
              </a:rPr>
              <a:t>：</a:t>
            </a:r>
            <a:r>
              <a:rPr lang="en-US" sz="3900" dirty="0">
                <a:solidFill>
                  <a:srgbClr val="000000"/>
                </a:solidFill>
                <a:latin typeface="Arimo"/>
                <a:ea typeface="Arimo"/>
                <a:cs typeface="Arimo"/>
                <a:sym typeface="Arimo"/>
              </a:rPr>
              <a:t>《</a:t>
            </a:r>
            <a:r>
              <a:rPr lang="en-US" sz="3900" dirty="0" err="1">
                <a:solidFill>
                  <a:srgbClr val="000000"/>
                </a:solidFill>
                <a:latin typeface="Arimo"/>
                <a:ea typeface="Arimo"/>
                <a:cs typeface="Arimo"/>
                <a:sym typeface="Arimo"/>
              </a:rPr>
              <a:t>高級中等教育法</a:t>
            </a:r>
            <a:r>
              <a:rPr lang="en-US" sz="3900" dirty="0">
                <a:solidFill>
                  <a:srgbClr val="000000"/>
                </a:solidFill>
                <a:latin typeface="Arimo"/>
                <a:ea typeface="Arimo"/>
                <a:cs typeface="Arimo"/>
                <a:sym typeface="Arimo"/>
              </a:rPr>
              <a:t>》（</a:t>
            </a:r>
            <a:r>
              <a:rPr lang="en-US" sz="3900" dirty="0" err="1">
                <a:solidFill>
                  <a:srgbClr val="000000"/>
                </a:solidFill>
                <a:latin typeface="Arimo"/>
                <a:ea typeface="Arimo"/>
                <a:cs typeface="Arimo"/>
                <a:sym typeface="Arimo"/>
              </a:rPr>
              <a:t>教育部，2013</a:t>
            </a:r>
            <a:r>
              <a:rPr lang="en-US" sz="3900" dirty="0">
                <a:solidFill>
                  <a:srgbClr val="000000"/>
                </a:solidFill>
                <a:latin typeface="Arimo"/>
                <a:ea typeface="Arimo"/>
                <a:cs typeface="Arimo"/>
                <a:sym typeface="Arimo"/>
              </a:rPr>
              <a:t>）</a:t>
            </a:r>
          </a:p>
          <a:p>
            <a:pPr marL="705802" lvl="1" indent="-352901" algn="l">
              <a:lnSpc>
                <a:spcPts val="9672"/>
              </a:lnSpc>
              <a:buFont typeface="Arial"/>
              <a:buChar char="•"/>
            </a:pPr>
            <a:r>
              <a:rPr lang="en-US" sz="3900" b="1" dirty="0" err="1">
                <a:solidFill>
                  <a:srgbClr val="000000"/>
                </a:solidFill>
                <a:latin typeface="Arimo Bold"/>
                <a:ea typeface="Arimo Bold"/>
                <a:cs typeface="Arimo Bold"/>
                <a:sym typeface="Arimo Bold"/>
              </a:rPr>
              <a:t>教育階段：</a:t>
            </a:r>
            <a:r>
              <a:rPr lang="en-US" sz="3900" dirty="0" err="1">
                <a:solidFill>
                  <a:srgbClr val="000000"/>
                </a:solidFill>
                <a:latin typeface="Arimo"/>
                <a:ea typeface="Arimo"/>
                <a:cs typeface="Arimo"/>
                <a:sym typeface="Arimo"/>
              </a:rPr>
              <a:t>國民教育之後、高等教育之前</a:t>
            </a:r>
            <a:endParaRPr lang="en-US" sz="3900" dirty="0">
              <a:solidFill>
                <a:srgbClr val="000000"/>
              </a:solidFill>
              <a:latin typeface="Arimo"/>
              <a:ea typeface="Arimo"/>
              <a:cs typeface="Arimo"/>
              <a:sym typeface="Arimo"/>
            </a:endParaRPr>
          </a:p>
          <a:p>
            <a:pPr marL="705802" lvl="1" indent="-352901" algn="l">
              <a:lnSpc>
                <a:spcPts val="9672"/>
              </a:lnSpc>
              <a:buFont typeface="Arial"/>
              <a:buChar char="•"/>
            </a:pPr>
            <a:r>
              <a:rPr lang="en-US" sz="3900" b="1" dirty="0" err="1">
                <a:solidFill>
                  <a:srgbClr val="000000"/>
                </a:solidFill>
                <a:latin typeface="Arimo Bold"/>
                <a:ea typeface="Arimo Bold"/>
                <a:cs typeface="Arimo Bold"/>
                <a:sym typeface="Arimo Bold"/>
              </a:rPr>
              <a:t>多元形態：</a:t>
            </a:r>
            <a:r>
              <a:rPr lang="en-US" sz="3900" dirty="0" err="1">
                <a:solidFill>
                  <a:srgbClr val="000000"/>
                </a:solidFill>
                <a:latin typeface="Arimo"/>
                <a:ea typeface="Arimo"/>
                <a:cs typeface="Arimo"/>
                <a:sym typeface="Arimo"/>
              </a:rPr>
              <a:t>普通型高中、技術型高中、綜合型高中、進修學校</a:t>
            </a:r>
            <a:endParaRPr lang="en-US" sz="3900" dirty="0">
              <a:solidFill>
                <a:srgbClr val="000000"/>
              </a:solidFill>
              <a:latin typeface="Arimo"/>
              <a:ea typeface="Arimo"/>
              <a:cs typeface="Arimo"/>
              <a:sym typeface="Arimo"/>
            </a:endParaRPr>
          </a:p>
          <a:p>
            <a:pPr marL="705802" lvl="1" indent="-352901" algn="l">
              <a:lnSpc>
                <a:spcPts val="9672"/>
              </a:lnSpc>
            </a:pPr>
            <a:endParaRPr lang="en-US" sz="3900" dirty="0">
              <a:solidFill>
                <a:srgbClr val="000000"/>
              </a:solidFill>
              <a:latin typeface="Arimo"/>
              <a:ea typeface="Arimo"/>
              <a:cs typeface="Arimo"/>
              <a:sym typeface="Arimo"/>
            </a:endParaRPr>
          </a:p>
        </p:txBody>
      </p:sp>
      <p:sp>
        <p:nvSpPr>
          <p:cNvPr id="3" name="TextBox 3"/>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貳、文獻探討</a:t>
            </a:r>
          </a:p>
        </p:txBody>
      </p:sp>
      <p:sp>
        <p:nvSpPr>
          <p:cNvPr id="8" name="文字方塊 7">
            <a:extLst>
              <a:ext uri="{FF2B5EF4-FFF2-40B4-BE49-F238E27FC236}">
                <a16:creationId xmlns:a16="http://schemas.microsoft.com/office/drawing/2014/main" id="{58BE0604-46EE-8BE4-E534-838F222DDDEA}"/>
              </a:ext>
            </a:extLst>
          </p:cNvPr>
          <p:cNvSpPr txBox="1"/>
          <p:nvPr/>
        </p:nvSpPr>
        <p:spPr>
          <a:xfrm>
            <a:off x="4408004" y="4367455"/>
            <a:ext cx="9253330" cy="369332"/>
          </a:xfrm>
          <a:prstGeom prst="rect">
            <a:avLst/>
          </a:prstGeom>
          <a:noFill/>
        </p:spPr>
        <p:txBody>
          <a:bodyPr wrap="square">
            <a:spAutoFit/>
          </a:bodyPr>
          <a:lstStyle/>
          <a:p>
            <a:r>
              <a:rPr lang="en-US" altLang="zh-TW" b="1" i="0" dirty="0">
                <a:effectLst/>
              </a:rPr>
              <a:t>(</a:t>
            </a:r>
            <a:r>
              <a:rPr lang="zh-TW" altLang="en-US" b="1" i="0" dirty="0">
                <a:effectLst/>
              </a:rPr>
              <a:t>二</a:t>
            </a:r>
            <a:r>
              <a:rPr lang="en-US" altLang="zh-TW" b="1" i="0" dirty="0">
                <a:effectLst/>
              </a:rPr>
              <a:t>)</a:t>
            </a:r>
            <a:endParaRPr lang="zh-TW" altLang="en-US" dirty="0"/>
          </a:p>
        </p:txBody>
      </p:sp>
      <p:sp>
        <p:nvSpPr>
          <p:cNvPr id="9" name="TextBox 6">
            <a:extLst>
              <a:ext uri="{FF2B5EF4-FFF2-40B4-BE49-F238E27FC236}">
                <a16:creationId xmlns:a16="http://schemas.microsoft.com/office/drawing/2014/main" id="{E111153A-AFE6-50D4-55BF-F64F246CCC17}"/>
              </a:ext>
            </a:extLst>
          </p:cNvPr>
          <p:cNvSpPr txBox="1"/>
          <p:nvPr/>
        </p:nvSpPr>
        <p:spPr>
          <a:xfrm>
            <a:off x="1370661" y="801513"/>
            <a:ext cx="15546676" cy="737548"/>
          </a:xfrm>
          <a:prstGeom prst="rect">
            <a:avLst/>
          </a:prstGeom>
        </p:spPr>
        <p:txBody>
          <a:bodyPr lIns="0" tIns="0" rIns="0" bIns="0" rtlCol="0" anchor="ctr"/>
          <a:lstStyle/>
          <a:p>
            <a:pPr algn="ctr">
              <a:lnSpc>
                <a:spcPts val="4723"/>
              </a:lnSpc>
            </a:pPr>
            <a:r>
              <a:rPr lang="en-US" sz="4859" b="1" dirty="0" err="1">
                <a:solidFill>
                  <a:srgbClr val="000000"/>
                </a:solidFill>
                <a:latin typeface="Arimo Bold"/>
                <a:ea typeface="Arimo Bold"/>
                <a:cs typeface="Arimo Bold"/>
                <a:sym typeface="Arimo Bold"/>
              </a:rPr>
              <a:t>二、高級中等學校的教育定位與課程發展</a:t>
            </a:r>
            <a:endParaRPr lang="en-US" sz="4859" b="1" dirty="0">
              <a:solidFill>
                <a:srgbClr val="000000"/>
              </a:solidFill>
              <a:latin typeface="Arimo Bold"/>
              <a:ea typeface="Arimo Bold"/>
              <a:cs typeface="Arimo Bold"/>
              <a:sym typeface="Arimo Bold"/>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2F6FD">
                <a:alpha val="100000"/>
              </a:srgbClr>
            </a:gs>
            <a:gs pos="100000">
              <a:srgbClr val="97D2FD">
                <a:alpha val="100000"/>
              </a:srgbClr>
            </a:gs>
          </a:gsLst>
          <a:lin ang="0"/>
        </a:gradFill>
        <a:effectLst/>
      </p:bgPr>
    </p:bg>
    <p:spTree>
      <p:nvGrpSpPr>
        <p:cNvPr id="1" name=""/>
        <p:cNvGrpSpPr/>
        <p:nvPr/>
      </p:nvGrpSpPr>
      <p:grpSpPr>
        <a:xfrm>
          <a:off x="0" y="0"/>
          <a:ext cx="0" cy="0"/>
          <a:chOff x="0" y="0"/>
          <a:chExt cx="0" cy="0"/>
        </a:xfrm>
      </p:grpSpPr>
      <p:sp>
        <p:nvSpPr>
          <p:cNvPr id="2" name="TextBox 2"/>
          <p:cNvSpPr txBox="1"/>
          <p:nvPr/>
        </p:nvSpPr>
        <p:spPr>
          <a:xfrm>
            <a:off x="1028700" y="1508962"/>
            <a:ext cx="16230600" cy="7290435"/>
          </a:xfrm>
          <a:prstGeom prst="rect">
            <a:avLst/>
          </a:prstGeom>
        </p:spPr>
        <p:txBody>
          <a:bodyPr lIns="0" tIns="0" rIns="0" bIns="0" rtlCol="0" anchor="t">
            <a:spAutoFit/>
          </a:bodyPr>
          <a:lstStyle/>
          <a:p>
            <a:pPr algn="ctr">
              <a:lnSpc>
                <a:spcPts val="9750"/>
              </a:lnSpc>
            </a:pPr>
            <a:r>
              <a:rPr lang="en-US" sz="3900" b="1" dirty="0" err="1">
                <a:solidFill>
                  <a:srgbClr val="000000"/>
                </a:solidFill>
                <a:latin typeface="Arimo Bold"/>
                <a:ea typeface="Arimo Bold"/>
                <a:cs typeface="Arimo Bold"/>
                <a:sym typeface="Arimo Bold"/>
              </a:rPr>
              <a:t>課程發展</a:t>
            </a:r>
            <a:endParaRPr lang="en-US" sz="3900" b="1" dirty="0">
              <a:solidFill>
                <a:srgbClr val="000000"/>
              </a:solidFill>
              <a:latin typeface="Arimo Bold"/>
              <a:ea typeface="Arimo Bold"/>
              <a:cs typeface="Arimo Bold"/>
              <a:sym typeface="Arimo Bold"/>
            </a:endParaRPr>
          </a:p>
          <a:p>
            <a:pPr marL="705802" lvl="1" indent="-352901" algn="l">
              <a:lnSpc>
                <a:spcPts val="9750"/>
              </a:lnSpc>
              <a:buFont typeface="Arial"/>
              <a:buChar char="•"/>
            </a:pPr>
            <a:r>
              <a:rPr lang="en-US" sz="3900" dirty="0" err="1">
                <a:solidFill>
                  <a:srgbClr val="000000"/>
                </a:solidFill>
                <a:latin typeface="Arimo"/>
                <a:ea typeface="Arimo"/>
                <a:cs typeface="Arimo"/>
                <a:sym typeface="Arimo"/>
              </a:rPr>
              <a:t>十二年國教下的課程彈性</a:t>
            </a:r>
            <a:endParaRPr lang="en-US" sz="3900" dirty="0">
              <a:solidFill>
                <a:srgbClr val="000000"/>
              </a:solidFill>
              <a:latin typeface="Arimo"/>
              <a:ea typeface="Arimo"/>
              <a:cs typeface="Arimo"/>
              <a:sym typeface="Arimo"/>
            </a:endParaRPr>
          </a:p>
          <a:p>
            <a:pPr marL="705802" lvl="1" indent="-352901" algn="l">
              <a:lnSpc>
                <a:spcPts val="9750"/>
              </a:lnSpc>
              <a:buFont typeface="Arial"/>
              <a:buChar char="•"/>
            </a:pPr>
            <a:r>
              <a:rPr lang="en-US" sz="3900" b="1" dirty="0" err="1">
                <a:solidFill>
                  <a:srgbClr val="000000"/>
                </a:solidFill>
                <a:latin typeface="Arimo Bold"/>
                <a:ea typeface="Arimo Bold"/>
                <a:cs typeface="Arimo Bold"/>
                <a:sym typeface="Arimo Bold"/>
              </a:rPr>
              <a:t>課程特色：</a:t>
            </a:r>
            <a:r>
              <a:rPr lang="en-US" sz="3900" dirty="0" err="1">
                <a:solidFill>
                  <a:srgbClr val="000000"/>
                </a:solidFill>
                <a:latin typeface="Arimo"/>
                <a:ea typeface="Arimo"/>
                <a:cs typeface="Arimo"/>
                <a:sym typeface="Arimo"/>
              </a:rPr>
              <a:t>具備彈性與選修性</a:t>
            </a:r>
            <a:r>
              <a:rPr lang="en-US" sz="3900" dirty="0">
                <a:solidFill>
                  <a:srgbClr val="000000"/>
                </a:solidFill>
                <a:latin typeface="Arimo"/>
                <a:ea typeface="Arimo"/>
                <a:cs typeface="Arimo"/>
                <a:sym typeface="Arimo"/>
              </a:rPr>
              <a:t>。</a:t>
            </a:r>
          </a:p>
          <a:p>
            <a:pPr marL="705802" lvl="1" indent="-352901" algn="l">
              <a:lnSpc>
                <a:spcPts val="9750"/>
              </a:lnSpc>
              <a:buFont typeface="Arial"/>
              <a:buChar char="•"/>
            </a:pPr>
            <a:r>
              <a:rPr lang="en-US" sz="3900" b="1" dirty="0" err="1">
                <a:solidFill>
                  <a:srgbClr val="000000"/>
                </a:solidFill>
                <a:latin typeface="Arimo Bold"/>
                <a:ea typeface="Arimo Bold"/>
                <a:cs typeface="Arimo Bold"/>
                <a:sym typeface="Arimo Bold"/>
              </a:rPr>
              <a:t>課程影響：</a:t>
            </a:r>
            <a:r>
              <a:rPr lang="en-US" sz="3900" dirty="0" err="1">
                <a:solidFill>
                  <a:srgbClr val="000000"/>
                </a:solidFill>
                <a:latin typeface="Arimo"/>
                <a:ea typeface="Arimo"/>
                <a:cs typeface="Arimo"/>
                <a:sym typeface="Arimo"/>
              </a:rPr>
              <a:t>使得臺灣手語等語言課程得以納入高中課程選項</a:t>
            </a:r>
            <a:r>
              <a:rPr lang="en-US" sz="3900" dirty="0">
                <a:solidFill>
                  <a:srgbClr val="000000"/>
                </a:solidFill>
                <a:latin typeface="Arimo"/>
                <a:ea typeface="Arimo"/>
                <a:cs typeface="Arimo"/>
                <a:sym typeface="Arimo"/>
              </a:rPr>
              <a:t>。</a:t>
            </a:r>
          </a:p>
          <a:p>
            <a:pPr marL="705802" lvl="1" indent="-352901" algn="l">
              <a:lnSpc>
                <a:spcPts val="9750"/>
              </a:lnSpc>
              <a:buFont typeface="Arial"/>
              <a:buChar char="•"/>
            </a:pPr>
            <a:r>
              <a:rPr lang="en-US" sz="3900" b="1" dirty="0" err="1">
                <a:solidFill>
                  <a:srgbClr val="000000"/>
                </a:solidFill>
                <a:latin typeface="Arimo Bold"/>
                <a:ea typeface="Arimo Bold"/>
                <a:cs typeface="Arimo Bold"/>
                <a:sym typeface="Arimo Bold"/>
              </a:rPr>
              <a:t>重要意義：</a:t>
            </a:r>
            <a:r>
              <a:rPr lang="en-US" sz="3900" dirty="0" err="1">
                <a:solidFill>
                  <a:srgbClr val="000000"/>
                </a:solidFill>
                <a:latin typeface="Arimo"/>
                <a:ea typeface="Arimo"/>
                <a:cs typeface="Arimo"/>
                <a:sym typeface="Arimo"/>
              </a:rPr>
              <a:t>讓學生有機會接觸非主流語言，拓展其視野與學習面向</a:t>
            </a:r>
            <a:r>
              <a:rPr lang="en-US" sz="3900" dirty="0">
                <a:solidFill>
                  <a:srgbClr val="000000"/>
                </a:solidFill>
                <a:latin typeface="Arimo"/>
                <a:ea typeface="Arimo"/>
                <a:cs typeface="Arimo"/>
                <a:sym typeface="Arimo"/>
              </a:rPr>
              <a:t>。</a:t>
            </a:r>
          </a:p>
          <a:p>
            <a:pPr marL="705802" lvl="1" indent="-352901" algn="l">
              <a:lnSpc>
                <a:spcPts val="9750"/>
              </a:lnSpc>
            </a:pPr>
            <a:endParaRPr lang="en-US" sz="3900" dirty="0">
              <a:solidFill>
                <a:srgbClr val="000000"/>
              </a:solidFill>
              <a:latin typeface="Arimo"/>
              <a:ea typeface="Arimo"/>
              <a:cs typeface="Arimo"/>
              <a:sym typeface="Arimo"/>
            </a:endParaRPr>
          </a:p>
        </p:txBody>
      </p:sp>
      <p:sp>
        <p:nvSpPr>
          <p:cNvPr id="3" name="TextBox 3"/>
          <p:cNvSpPr txBox="1"/>
          <p:nvPr/>
        </p:nvSpPr>
        <p:spPr>
          <a:xfrm>
            <a:off x="72390" y="82771"/>
            <a:ext cx="2974990" cy="629633"/>
          </a:xfrm>
          <a:prstGeom prst="rect">
            <a:avLst/>
          </a:prstGeom>
        </p:spPr>
        <p:txBody>
          <a:bodyPr lIns="0" tIns="0" rIns="0" bIns="0" rtlCol="0" anchor="t">
            <a:spAutoFit/>
          </a:bodyPr>
          <a:lstStyle/>
          <a:p>
            <a:pPr algn="l">
              <a:lnSpc>
                <a:spcPts val="4320"/>
              </a:lnSpc>
            </a:pPr>
            <a:r>
              <a:rPr lang="en-US" sz="3600" b="1">
                <a:solidFill>
                  <a:srgbClr val="000000"/>
                </a:solidFill>
                <a:latin typeface="Arimo Bold"/>
                <a:ea typeface="Arimo Bold"/>
                <a:cs typeface="Arimo Bold"/>
                <a:sym typeface="Arimo Bold"/>
              </a:rPr>
              <a:t>貳、文獻探討</a:t>
            </a:r>
          </a:p>
        </p:txBody>
      </p:sp>
      <p:grpSp>
        <p:nvGrpSpPr>
          <p:cNvPr id="4" name="Group 4"/>
          <p:cNvGrpSpPr/>
          <p:nvPr/>
        </p:nvGrpSpPr>
        <p:grpSpPr>
          <a:xfrm>
            <a:off x="1370661" y="744363"/>
            <a:ext cx="15546676" cy="794698"/>
            <a:chOff x="0" y="0"/>
            <a:chExt cx="20728902" cy="1059598"/>
          </a:xfrm>
        </p:grpSpPr>
        <p:sp>
          <p:nvSpPr>
            <p:cNvPr id="5" name="Freeform 5"/>
            <p:cNvSpPr/>
            <p:nvPr/>
          </p:nvSpPr>
          <p:spPr>
            <a:xfrm>
              <a:off x="0" y="0"/>
              <a:ext cx="20728902" cy="1059598"/>
            </a:xfrm>
            <a:custGeom>
              <a:avLst/>
              <a:gdLst/>
              <a:ahLst/>
              <a:cxnLst/>
              <a:rect l="l" t="t" r="r" b="b"/>
              <a:pathLst>
                <a:path w="20728902" h="1059598">
                  <a:moveTo>
                    <a:pt x="0" y="0"/>
                  </a:moveTo>
                  <a:lnTo>
                    <a:pt x="20728902" y="0"/>
                  </a:lnTo>
                  <a:lnTo>
                    <a:pt x="20728902" y="1059598"/>
                  </a:lnTo>
                  <a:lnTo>
                    <a:pt x="0" y="1059598"/>
                  </a:lnTo>
                  <a:close/>
                </a:path>
              </a:pathLst>
            </a:custGeom>
            <a:solidFill>
              <a:srgbClr val="000000">
                <a:alpha val="0"/>
              </a:srgbClr>
            </a:solidFill>
          </p:spPr>
          <p:txBody>
            <a:bodyPr/>
            <a:lstStyle/>
            <a:p>
              <a:endParaRPr lang="zh-TW" altLang="en-US"/>
            </a:p>
          </p:txBody>
        </p:sp>
        <p:sp>
          <p:nvSpPr>
            <p:cNvPr id="6" name="TextBox 6"/>
            <p:cNvSpPr txBox="1"/>
            <p:nvPr/>
          </p:nvSpPr>
          <p:spPr>
            <a:xfrm>
              <a:off x="0" y="76200"/>
              <a:ext cx="20728902" cy="983398"/>
            </a:xfrm>
            <a:prstGeom prst="rect">
              <a:avLst/>
            </a:prstGeom>
          </p:spPr>
          <p:txBody>
            <a:bodyPr lIns="0" tIns="0" rIns="0" bIns="0" rtlCol="0" anchor="ctr"/>
            <a:lstStyle/>
            <a:p>
              <a:pPr algn="ctr">
                <a:lnSpc>
                  <a:spcPts val="4723"/>
                </a:lnSpc>
              </a:pPr>
              <a:r>
                <a:rPr lang="en-US" sz="4859" b="1" dirty="0" err="1">
                  <a:solidFill>
                    <a:srgbClr val="000000"/>
                  </a:solidFill>
                  <a:latin typeface="Arimo Bold"/>
                  <a:ea typeface="Arimo Bold"/>
                  <a:cs typeface="Arimo Bold"/>
                  <a:sym typeface="Arimo Bold"/>
                </a:rPr>
                <a:t>二、高級中等學校的教育定位與課程發展</a:t>
              </a:r>
              <a:endParaRPr lang="en-US" sz="4859" b="1" dirty="0">
                <a:solidFill>
                  <a:srgbClr val="000000"/>
                </a:solidFill>
                <a:latin typeface="Arimo Bold"/>
                <a:ea typeface="Arimo Bold"/>
                <a:cs typeface="Arimo Bold"/>
                <a:sym typeface="Arimo Bold"/>
              </a:endParaRPr>
            </a:p>
          </p:txBody>
        </p:sp>
      </p:gr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1153</Words>
  <Application>Microsoft Office PowerPoint</Application>
  <PresentationFormat>自訂</PresentationFormat>
  <Paragraphs>278</Paragraphs>
  <Slides>29</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29</vt:i4>
      </vt:variant>
    </vt:vector>
  </HeadingPairs>
  <TitlesOfParts>
    <vt:vector size="38" baseType="lpstr">
      <vt:lpstr>Calibri</vt:lpstr>
      <vt:lpstr>Arial</vt:lpstr>
      <vt:lpstr>Arimo Bold</vt:lpstr>
      <vt:lpstr>Arimo</vt:lpstr>
      <vt:lpstr>Times New Roman Bold</vt:lpstr>
      <vt:lpstr>Aptos</vt:lpstr>
      <vt:lpstr>Aptos Bold</vt:lpstr>
      <vt:lpstr>Times New Roman</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1.手語知識顯著提升 學生對臺灣手語定義、法定地位、文化理解皆有明顯進步 2.詞彙與語境應用成效優異 後測成績大幅提升，能靈活運用詞彙於語境與「看圖作答」活動 3.反義詞教學促進語意理解 情境式反義詞練習強化學生語義對立與應變能力 4.代形詞與自然手語為學習難點 代形詞相關手語表達錯誤率高，語法教學需加強 5.學生高度肯定教學品質 滿意度平均4.95分，「教學熱忱」、「課堂氣氛」、「互動性」評價最高</dc:title>
  <cp:lastModifiedBy>林 琬穎</cp:lastModifiedBy>
  <cp:revision>5</cp:revision>
  <dcterms:created xsi:type="dcterms:W3CDTF">2006-08-16T00:00:00Z</dcterms:created>
  <dcterms:modified xsi:type="dcterms:W3CDTF">2025-09-13T05:01:20Z</dcterms:modified>
  <dc:identifier>DAGy0yerE6c</dc:identifier>
</cp:coreProperties>
</file>