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96BA1-2333-4BD0-BACD-C8F6DF40BD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CC227-2A86-483F-9C3F-56EC66F9CCD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融合教育推動和少子化影響：家長更重視幼兒教養方式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54C4B30F-B7B3-45D2-AE2F-83BC42503A60}" type="parTrans" cxnId="{DFEEE9EF-538C-4FDA-8ABB-B31A677EA064}">
      <dgm:prSet/>
      <dgm:spPr/>
      <dgm:t>
        <a:bodyPr/>
        <a:lstStyle/>
        <a:p>
          <a:endParaRPr lang="en-US"/>
        </a:p>
      </dgm:t>
    </dgm:pt>
    <dgm:pt modelId="{4FC497E1-6043-4C08-908C-9255EA70007C}" type="sibTrans" cxnId="{DFEEE9EF-538C-4FDA-8ABB-B31A677EA064}">
      <dgm:prSet/>
      <dgm:spPr/>
      <dgm:t>
        <a:bodyPr/>
        <a:lstStyle/>
        <a:p>
          <a:endParaRPr lang="en-US"/>
        </a:p>
      </dgm:t>
    </dgm:pt>
    <dgm:pt modelId="{C0EB60B0-C30D-4302-AE84-AE4BDDFCBFCB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家長常面臨教養困境因素：資訊不足、教養觀念差異、時間與情緒壓力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00F999EE-55D3-418A-9133-4686277A4897}" type="parTrans" cxnId="{96BD5BA9-26B0-4F6E-9F40-A187C7914092}">
      <dgm:prSet/>
      <dgm:spPr/>
      <dgm:t>
        <a:bodyPr/>
        <a:lstStyle/>
        <a:p>
          <a:endParaRPr lang="en-US"/>
        </a:p>
      </dgm:t>
    </dgm:pt>
    <dgm:pt modelId="{CDAE5895-6F2D-45C3-B4B5-05BCDC634CD2}" type="sibTrans" cxnId="{96BD5BA9-26B0-4F6E-9F40-A187C7914092}">
      <dgm:prSet/>
      <dgm:spPr/>
      <dgm:t>
        <a:bodyPr/>
        <a:lstStyle/>
        <a:p>
          <a:endParaRPr lang="en-US"/>
        </a:p>
      </dgm:t>
    </dgm:pt>
    <dgm:pt modelId="{7ED660F6-92EE-466F-B923-C8166D4E4A94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造成的影響：幼兒情緒發展及親子關係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BC1248F9-C41A-482F-8CA1-21CBC085EB16}" type="parTrans" cxnId="{C702C252-F64E-47F4-9CB5-8781D1726F8C}">
      <dgm:prSet/>
      <dgm:spPr/>
      <dgm:t>
        <a:bodyPr/>
        <a:lstStyle/>
        <a:p>
          <a:endParaRPr lang="en-US"/>
        </a:p>
      </dgm:t>
    </dgm:pt>
    <dgm:pt modelId="{FAEF898B-5FA7-4377-BFFB-4830F9B526FD}" type="sibTrans" cxnId="{C702C252-F64E-47F4-9CB5-8781D1726F8C}">
      <dgm:prSet/>
      <dgm:spPr/>
      <dgm:t>
        <a:bodyPr/>
        <a:lstStyle/>
        <a:p>
          <a:endParaRPr lang="en-US"/>
        </a:p>
      </dgm:t>
    </dgm:pt>
    <dgm:pt modelId="{3612E400-A3AD-3C49-BD74-B801510E21C5}" type="pres">
      <dgm:prSet presAssocID="{49B96BA1-2333-4BD0-BACD-C8F6DF40BD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413BFB1-5360-F646-BA82-73F579CF0120}" type="pres">
      <dgm:prSet presAssocID="{5FACC227-2A86-483F-9C3F-56EC66F9CCD7}" presName="hierRoot1" presStyleCnt="0"/>
      <dgm:spPr/>
    </dgm:pt>
    <dgm:pt modelId="{5E960EAC-5206-5049-8690-6EE764FE868C}" type="pres">
      <dgm:prSet presAssocID="{5FACC227-2A86-483F-9C3F-56EC66F9CCD7}" presName="composite" presStyleCnt="0"/>
      <dgm:spPr/>
    </dgm:pt>
    <dgm:pt modelId="{E48CAE86-BB0E-9A47-AFA6-40CD4DDF8F42}" type="pres">
      <dgm:prSet presAssocID="{5FACC227-2A86-483F-9C3F-56EC66F9CCD7}" presName="background" presStyleLbl="node0" presStyleIdx="0" presStyleCnt="3"/>
      <dgm:spPr>
        <a:solidFill>
          <a:schemeClr val="accent6">
            <a:lumMod val="75000"/>
          </a:schemeClr>
        </a:solidFill>
      </dgm:spPr>
    </dgm:pt>
    <dgm:pt modelId="{B455E9EC-CE7F-4B4D-9D94-E4F9ED2901D3}" type="pres">
      <dgm:prSet presAssocID="{5FACC227-2A86-483F-9C3F-56EC66F9CCD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7CF551-D483-1E40-A11D-D7FE46E1EACF}" type="pres">
      <dgm:prSet presAssocID="{5FACC227-2A86-483F-9C3F-56EC66F9CCD7}" presName="hierChild2" presStyleCnt="0"/>
      <dgm:spPr/>
    </dgm:pt>
    <dgm:pt modelId="{73EF4A32-D54A-1240-94D2-C11E3AEAAD98}" type="pres">
      <dgm:prSet presAssocID="{C0EB60B0-C30D-4302-AE84-AE4BDDFCBFCB}" presName="hierRoot1" presStyleCnt="0"/>
      <dgm:spPr/>
    </dgm:pt>
    <dgm:pt modelId="{1026B619-86F7-0B4B-BBED-22B57D563E3C}" type="pres">
      <dgm:prSet presAssocID="{C0EB60B0-C30D-4302-AE84-AE4BDDFCBFCB}" presName="composite" presStyleCnt="0"/>
      <dgm:spPr/>
    </dgm:pt>
    <dgm:pt modelId="{87521A7E-6AAA-AF4A-833F-EDDF96F83309}" type="pres">
      <dgm:prSet presAssocID="{C0EB60B0-C30D-4302-AE84-AE4BDDFCBFCB}" presName="background" presStyleLbl="node0" presStyleIdx="1" presStyleCnt="3"/>
      <dgm:spPr>
        <a:solidFill>
          <a:schemeClr val="accent6">
            <a:lumMod val="75000"/>
          </a:schemeClr>
        </a:solidFill>
      </dgm:spPr>
    </dgm:pt>
    <dgm:pt modelId="{1A8E3137-AB39-4348-BE63-BA521C027BF5}" type="pres">
      <dgm:prSet presAssocID="{C0EB60B0-C30D-4302-AE84-AE4BDDFCBFCB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0730F9-D09B-7A46-BBEA-9ABDA2C353EF}" type="pres">
      <dgm:prSet presAssocID="{C0EB60B0-C30D-4302-AE84-AE4BDDFCBFCB}" presName="hierChild2" presStyleCnt="0"/>
      <dgm:spPr/>
    </dgm:pt>
    <dgm:pt modelId="{FA82C018-1B28-C942-89E0-3C66041B86C2}" type="pres">
      <dgm:prSet presAssocID="{7ED660F6-92EE-466F-B923-C8166D4E4A94}" presName="hierRoot1" presStyleCnt="0"/>
      <dgm:spPr/>
    </dgm:pt>
    <dgm:pt modelId="{A9C82C0A-0ECD-DB46-87BB-A60D171AE850}" type="pres">
      <dgm:prSet presAssocID="{7ED660F6-92EE-466F-B923-C8166D4E4A94}" presName="composite" presStyleCnt="0"/>
      <dgm:spPr/>
    </dgm:pt>
    <dgm:pt modelId="{FC56EA4A-FE99-C747-8901-1380935F3A3C}" type="pres">
      <dgm:prSet presAssocID="{7ED660F6-92EE-466F-B923-C8166D4E4A94}" presName="background" presStyleLbl="node0" presStyleIdx="2" presStyleCnt="3"/>
      <dgm:spPr>
        <a:solidFill>
          <a:schemeClr val="accent6">
            <a:lumMod val="75000"/>
          </a:schemeClr>
        </a:solidFill>
      </dgm:spPr>
    </dgm:pt>
    <dgm:pt modelId="{E89A7329-555A-ED49-AFD9-D15830F6B1E6}" type="pres">
      <dgm:prSet presAssocID="{7ED660F6-92EE-466F-B923-C8166D4E4A9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BB26A3-4ED8-5947-BE54-E832FD0BB792}" type="pres">
      <dgm:prSet presAssocID="{7ED660F6-92EE-466F-B923-C8166D4E4A94}" presName="hierChild2" presStyleCnt="0"/>
      <dgm:spPr/>
    </dgm:pt>
  </dgm:ptLst>
  <dgm:cxnLst>
    <dgm:cxn modelId="{C702C252-F64E-47F4-9CB5-8781D1726F8C}" srcId="{49B96BA1-2333-4BD0-BACD-C8F6DF40BD43}" destId="{7ED660F6-92EE-466F-B923-C8166D4E4A94}" srcOrd="2" destOrd="0" parTransId="{BC1248F9-C41A-482F-8CA1-21CBC085EB16}" sibTransId="{FAEF898B-5FA7-4377-BFFB-4830F9B526FD}"/>
    <dgm:cxn modelId="{DFEEE9EF-538C-4FDA-8ABB-B31A677EA064}" srcId="{49B96BA1-2333-4BD0-BACD-C8F6DF40BD43}" destId="{5FACC227-2A86-483F-9C3F-56EC66F9CCD7}" srcOrd="0" destOrd="0" parTransId="{54C4B30F-B7B3-45D2-AE2F-83BC42503A60}" sibTransId="{4FC497E1-6043-4C08-908C-9255EA70007C}"/>
    <dgm:cxn modelId="{96BD5BA9-26B0-4F6E-9F40-A187C7914092}" srcId="{49B96BA1-2333-4BD0-BACD-C8F6DF40BD43}" destId="{C0EB60B0-C30D-4302-AE84-AE4BDDFCBFCB}" srcOrd="1" destOrd="0" parTransId="{00F999EE-55D3-418A-9133-4686277A4897}" sibTransId="{CDAE5895-6F2D-45C3-B4B5-05BCDC634CD2}"/>
    <dgm:cxn modelId="{31B9138F-D52B-D548-B596-D01407BD398D}" type="presOf" srcId="{49B96BA1-2333-4BD0-BACD-C8F6DF40BD43}" destId="{3612E400-A3AD-3C49-BD74-B801510E21C5}" srcOrd="0" destOrd="0" presId="urn:microsoft.com/office/officeart/2005/8/layout/hierarchy1"/>
    <dgm:cxn modelId="{75A5514A-32FB-1A4F-95B0-AD140208F067}" type="presOf" srcId="{5FACC227-2A86-483F-9C3F-56EC66F9CCD7}" destId="{B455E9EC-CE7F-4B4D-9D94-E4F9ED2901D3}" srcOrd="0" destOrd="0" presId="urn:microsoft.com/office/officeart/2005/8/layout/hierarchy1"/>
    <dgm:cxn modelId="{CD5AF020-1434-CF45-91BC-0B2594BC913B}" type="presOf" srcId="{C0EB60B0-C30D-4302-AE84-AE4BDDFCBFCB}" destId="{1A8E3137-AB39-4348-BE63-BA521C027BF5}" srcOrd="0" destOrd="0" presId="urn:microsoft.com/office/officeart/2005/8/layout/hierarchy1"/>
    <dgm:cxn modelId="{3B61827B-E55A-014F-9F69-039CAE49D7FF}" type="presOf" srcId="{7ED660F6-92EE-466F-B923-C8166D4E4A94}" destId="{E89A7329-555A-ED49-AFD9-D15830F6B1E6}" srcOrd="0" destOrd="0" presId="urn:microsoft.com/office/officeart/2005/8/layout/hierarchy1"/>
    <dgm:cxn modelId="{FCC61548-8871-DA43-8AC3-6F72093FE85B}" type="presParOf" srcId="{3612E400-A3AD-3C49-BD74-B801510E21C5}" destId="{B413BFB1-5360-F646-BA82-73F579CF0120}" srcOrd="0" destOrd="0" presId="urn:microsoft.com/office/officeart/2005/8/layout/hierarchy1"/>
    <dgm:cxn modelId="{031691A5-8075-C24A-B097-474334AFA2AE}" type="presParOf" srcId="{B413BFB1-5360-F646-BA82-73F579CF0120}" destId="{5E960EAC-5206-5049-8690-6EE764FE868C}" srcOrd="0" destOrd="0" presId="urn:microsoft.com/office/officeart/2005/8/layout/hierarchy1"/>
    <dgm:cxn modelId="{521D3A74-5D12-4F4B-84F1-6A08795B0CAE}" type="presParOf" srcId="{5E960EAC-5206-5049-8690-6EE764FE868C}" destId="{E48CAE86-BB0E-9A47-AFA6-40CD4DDF8F42}" srcOrd="0" destOrd="0" presId="urn:microsoft.com/office/officeart/2005/8/layout/hierarchy1"/>
    <dgm:cxn modelId="{190E7F0A-73C3-CC49-87C6-2FD0CF08E649}" type="presParOf" srcId="{5E960EAC-5206-5049-8690-6EE764FE868C}" destId="{B455E9EC-CE7F-4B4D-9D94-E4F9ED2901D3}" srcOrd="1" destOrd="0" presId="urn:microsoft.com/office/officeart/2005/8/layout/hierarchy1"/>
    <dgm:cxn modelId="{E0AE3B80-0A7F-2840-9648-098DD8BD5FFE}" type="presParOf" srcId="{B413BFB1-5360-F646-BA82-73F579CF0120}" destId="{847CF551-D483-1E40-A11D-D7FE46E1EACF}" srcOrd="1" destOrd="0" presId="urn:microsoft.com/office/officeart/2005/8/layout/hierarchy1"/>
    <dgm:cxn modelId="{4EF5ABD3-1DF2-A449-9BA7-F07984D58467}" type="presParOf" srcId="{3612E400-A3AD-3C49-BD74-B801510E21C5}" destId="{73EF4A32-D54A-1240-94D2-C11E3AEAAD98}" srcOrd="1" destOrd="0" presId="urn:microsoft.com/office/officeart/2005/8/layout/hierarchy1"/>
    <dgm:cxn modelId="{7D2E25E1-FE1F-BB4E-85DA-3703FC866F68}" type="presParOf" srcId="{73EF4A32-D54A-1240-94D2-C11E3AEAAD98}" destId="{1026B619-86F7-0B4B-BBED-22B57D563E3C}" srcOrd="0" destOrd="0" presId="urn:microsoft.com/office/officeart/2005/8/layout/hierarchy1"/>
    <dgm:cxn modelId="{0B1D6291-6440-624A-BAD8-CFD009C534CD}" type="presParOf" srcId="{1026B619-86F7-0B4B-BBED-22B57D563E3C}" destId="{87521A7E-6AAA-AF4A-833F-EDDF96F83309}" srcOrd="0" destOrd="0" presId="urn:microsoft.com/office/officeart/2005/8/layout/hierarchy1"/>
    <dgm:cxn modelId="{B8C957DC-1678-A34A-BB9A-6BBF79BFE74F}" type="presParOf" srcId="{1026B619-86F7-0B4B-BBED-22B57D563E3C}" destId="{1A8E3137-AB39-4348-BE63-BA521C027BF5}" srcOrd="1" destOrd="0" presId="urn:microsoft.com/office/officeart/2005/8/layout/hierarchy1"/>
    <dgm:cxn modelId="{89981BCA-AF66-DD48-B939-27C139BD0AD3}" type="presParOf" srcId="{73EF4A32-D54A-1240-94D2-C11E3AEAAD98}" destId="{1F0730F9-D09B-7A46-BBEA-9ABDA2C353EF}" srcOrd="1" destOrd="0" presId="urn:microsoft.com/office/officeart/2005/8/layout/hierarchy1"/>
    <dgm:cxn modelId="{E7C7F03B-8D1D-C149-A713-ECDC55BA5D2D}" type="presParOf" srcId="{3612E400-A3AD-3C49-BD74-B801510E21C5}" destId="{FA82C018-1B28-C942-89E0-3C66041B86C2}" srcOrd="2" destOrd="0" presId="urn:microsoft.com/office/officeart/2005/8/layout/hierarchy1"/>
    <dgm:cxn modelId="{8AFDE7EE-9C84-EA43-BC6C-8960D5D8AD3B}" type="presParOf" srcId="{FA82C018-1B28-C942-89E0-3C66041B86C2}" destId="{A9C82C0A-0ECD-DB46-87BB-A60D171AE850}" srcOrd="0" destOrd="0" presId="urn:microsoft.com/office/officeart/2005/8/layout/hierarchy1"/>
    <dgm:cxn modelId="{1C325887-825A-9140-84F9-37F02CA19E64}" type="presParOf" srcId="{A9C82C0A-0ECD-DB46-87BB-A60D171AE850}" destId="{FC56EA4A-FE99-C747-8901-1380935F3A3C}" srcOrd="0" destOrd="0" presId="urn:microsoft.com/office/officeart/2005/8/layout/hierarchy1"/>
    <dgm:cxn modelId="{4A7599D8-175C-AA4B-AA90-91F47F892B5C}" type="presParOf" srcId="{A9C82C0A-0ECD-DB46-87BB-A60D171AE850}" destId="{E89A7329-555A-ED49-AFD9-D15830F6B1E6}" srcOrd="1" destOrd="0" presId="urn:microsoft.com/office/officeart/2005/8/layout/hierarchy1"/>
    <dgm:cxn modelId="{AE2FC15E-9AB8-FD4F-B252-A1EAE892B888}" type="presParOf" srcId="{FA82C018-1B28-C942-89E0-3C66041B86C2}" destId="{26BB26A3-4ED8-5947-BE54-E832FD0BB7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9BB14-939E-49DA-9F48-48AFBD3D82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2C79C-A01B-47BA-8BFD-0A0855A6DED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sz="2800" b="0" i="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研發家長教養手冊（電子書）           解決學前家長教養難題與困境</a:t>
          </a:r>
          <a:endParaRPr lang="en-US" sz="2800" b="0" i="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A9037BED-DFE8-448B-9905-3B73A8EB103C}" type="parTrans" cxnId="{A089C07C-912C-4C0B-9EB7-97FC6A6D2489}">
      <dgm:prSet/>
      <dgm:spPr/>
      <dgm:t>
        <a:bodyPr/>
        <a:lstStyle/>
        <a:p>
          <a:endParaRPr lang="en-US"/>
        </a:p>
      </dgm:t>
    </dgm:pt>
    <dgm:pt modelId="{7C45A9E8-C2D0-4A08-8AA1-D6F3916832A8}" type="sibTrans" cxnId="{A089C07C-912C-4C0B-9EB7-97FC6A6D2489}">
      <dgm:prSet/>
      <dgm:spPr/>
      <dgm:t>
        <a:bodyPr/>
        <a:lstStyle/>
        <a:p>
          <a:endParaRPr lang="en-US"/>
        </a:p>
      </dgm:t>
    </dgm:pt>
    <dgm:pt modelId="{7E554619-E62F-478A-8A29-A81FC61E41B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sz="2800" b="0" i="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手冊特色：採用問與答模式設計，內容具體、實用、可立即應用</a:t>
          </a:r>
          <a:endParaRPr lang="en-US" sz="2800" b="0" i="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63784882-B301-4220-836D-709F75883149}" type="parTrans" cxnId="{3CFBC462-A0F8-4D3A-A38A-05196472A3BE}">
      <dgm:prSet/>
      <dgm:spPr/>
      <dgm:t>
        <a:bodyPr/>
        <a:lstStyle/>
        <a:p>
          <a:endParaRPr lang="en-US"/>
        </a:p>
      </dgm:t>
    </dgm:pt>
    <dgm:pt modelId="{6343E4E9-B765-446C-BE60-E7FEE1DEC1CF}" type="sibTrans" cxnId="{3CFBC462-A0F8-4D3A-A38A-05196472A3BE}">
      <dgm:prSet/>
      <dgm:spPr/>
      <dgm:t>
        <a:bodyPr/>
        <a:lstStyle/>
        <a:p>
          <a:endParaRPr lang="en-US"/>
        </a:p>
      </dgm:t>
    </dgm:pt>
    <dgm:pt modelId="{197FB1C0-C616-460B-B41F-1FEB63E4D95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sz="2800" b="0" i="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手冊預期效益：提升家長正向教養</a:t>
          </a:r>
          <a:r>
            <a:rPr lang="zh-TW" altLang="en-US" sz="2800" b="0" i="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知能</a:t>
          </a:r>
          <a:r>
            <a:rPr lang="zh-TW" sz="2800" b="0" i="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、強化親子關係、支持融合教育的實施、創造尊重與關愛的成長環境</a:t>
          </a:r>
          <a:endParaRPr lang="en-US" sz="2800" b="0" i="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992F4A49-5895-426C-B07C-8600812072D4}" type="parTrans" cxnId="{3A0AA2D9-9308-4BEC-84C8-5BABEF2D3920}">
      <dgm:prSet/>
      <dgm:spPr/>
      <dgm:t>
        <a:bodyPr/>
        <a:lstStyle/>
        <a:p>
          <a:endParaRPr lang="en-US"/>
        </a:p>
      </dgm:t>
    </dgm:pt>
    <dgm:pt modelId="{3F1F85AE-8F45-4894-9D7D-888FD4DF1908}" type="sibTrans" cxnId="{3A0AA2D9-9308-4BEC-84C8-5BABEF2D3920}">
      <dgm:prSet/>
      <dgm:spPr/>
      <dgm:t>
        <a:bodyPr/>
        <a:lstStyle/>
        <a:p>
          <a:endParaRPr lang="en-US"/>
        </a:p>
      </dgm:t>
    </dgm:pt>
    <dgm:pt modelId="{7CE761BB-D223-CC49-AD03-DB6D25F5DF2C}" type="pres">
      <dgm:prSet presAssocID="{FF79BB14-939E-49DA-9F48-48AFBD3D8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8DD9AE-458B-A642-B8C1-A8136E721A66}" type="pres">
      <dgm:prSet presAssocID="{60B2C79C-A01B-47BA-8BFD-0A0855A6DE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AC21C-268E-2C40-901B-A46EAF23BF10}" type="pres">
      <dgm:prSet presAssocID="{7C45A9E8-C2D0-4A08-8AA1-D6F3916832A8}" presName="spacer" presStyleCnt="0"/>
      <dgm:spPr/>
    </dgm:pt>
    <dgm:pt modelId="{28AD7B0A-3B1C-F143-9D0B-C4F1F56B2A8E}" type="pres">
      <dgm:prSet presAssocID="{7E554619-E62F-478A-8A29-A81FC61E41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F62D4-2647-1B40-BA5B-AB42047F52AE}" type="pres">
      <dgm:prSet presAssocID="{6343E4E9-B765-446C-BE60-E7FEE1DEC1CF}" presName="spacer" presStyleCnt="0"/>
      <dgm:spPr/>
    </dgm:pt>
    <dgm:pt modelId="{8B5318BD-8571-4A49-AA1C-E373946C87EC}" type="pres">
      <dgm:prSet presAssocID="{197FB1C0-C616-460B-B41F-1FEB63E4D9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0AA2D9-9308-4BEC-84C8-5BABEF2D3920}" srcId="{FF79BB14-939E-49DA-9F48-48AFBD3D8254}" destId="{197FB1C0-C616-460B-B41F-1FEB63E4D95C}" srcOrd="2" destOrd="0" parTransId="{992F4A49-5895-426C-B07C-8600812072D4}" sibTransId="{3F1F85AE-8F45-4894-9D7D-888FD4DF1908}"/>
    <dgm:cxn modelId="{3CFBC462-A0F8-4D3A-A38A-05196472A3BE}" srcId="{FF79BB14-939E-49DA-9F48-48AFBD3D8254}" destId="{7E554619-E62F-478A-8A29-A81FC61E41B5}" srcOrd="1" destOrd="0" parTransId="{63784882-B301-4220-836D-709F75883149}" sibTransId="{6343E4E9-B765-446C-BE60-E7FEE1DEC1CF}"/>
    <dgm:cxn modelId="{A089C07C-912C-4C0B-9EB7-97FC6A6D2489}" srcId="{FF79BB14-939E-49DA-9F48-48AFBD3D8254}" destId="{60B2C79C-A01B-47BA-8BFD-0A0855A6DED3}" srcOrd="0" destOrd="0" parTransId="{A9037BED-DFE8-448B-9905-3B73A8EB103C}" sibTransId="{7C45A9E8-C2D0-4A08-8AA1-D6F3916832A8}"/>
    <dgm:cxn modelId="{AD1D49CA-D982-D149-B672-82DBD5C5B614}" type="presOf" srcId="{FF79BB14-939E-49DA-9F48-48AFBD3D8254}" destId="{7CE761BB-D223-CC49-AD03-DB6D25F5DF2C}" srcOrd="0" destOrd="0" presId="urn:microsoft.com/office/officeart/2005/8/layout/vList2"/>
    <dgm:cxn modelId="{3DD10716-2DE3-1C4F-98BE-9D4754EAF44C}" type="presOf" srcId="{7E554619-E62F-478A-8A29-A81FC61E41B5}" destId="{28AD7B0A-3B1C-F143-9D0B-C4F1F56B2A8E}" srcOrd="0" destOrd="0" presId="urn:microsoft.com/office/officeart/2005/8/layout/vList2"/>
    <dgm:cxn modelId="{5897AF5F-7A38-7548-B239-2624E0F82740}" type="presOf" srcId="{197FB1C0-C616-460B-B41F-1FEB63E4D95C}" destId="{8B5318BD-8571-4A49-AA1C-E373946C87EC}" srcOrd="0" destOrd="0" presId="urn:microsoft.com/office/officeart/2005/8/layout/vList2"/>
    <dgm:cxn modelId="{39A6064B-4D11-E845-AAD3-97E1A36E173E}" type="presOf" srcId="{60B2C79C-A01B-47BA-8BFD-0A0855A6DED3}" destId="{BD8DD9AE-458B-A642-B8C1-A8136E721A66}" srcOrd="0" destOrd="0" presId="urn:microsoft.com/office/officeart/2005/8/layout/vList2"/>
    <dgm:cxn modelId="{9CB4AB0D-753A-5D49-8DA4-BA81B39ED936}" type="presParOf" srcId="{7CE761BB-D223-CC49-AD03-DB6D25F5DF2C}" destId="{BD8DD9AE-458B-A642-B8C1-A8136E721A66}" srcOrd="0" destOrd="0" presId="urn:microsoft.com/office/officeart/2005/8/layout/vList2"/>
    <dgm:cxn modelId="{BD945B48-A407-3A46-8E3D-3D3FFD843897}" type="presParOf" srcId="{7CE761BB-D223-CC49-AD03-DB6D25F5DF2C}" destId="{6E8AC21C-268E-2C40-901B-A46EAF23BF10}" srcOrd="1" destOrd="0" presId="urn:microsoft.com/office/officeart/2005/8/layout/vList2"/>
    <dgm:cxn modelId="{F43310D9-3B0C-EB4C-82DC-9D3096115102}" type="presParOf" srcId="{7CE761BB-D223-CC49-AD03-DB6D25F5DF2C}" destId="{28AD7B0A-3B1C-F143-9D0B-C4F1F56B2A8E}" srcOrd="2" destOrd="0" presId="urn:microsoft.com/office/officeart/2005/8/layout/vList2"/>
    <dgm:cxn modelId="{072D86E5-AB55-004E-98DA-9891975DF991}" type="presParOf" srcId="{7CE761BB-D223-CC49-AD03-DB6D25F5DF2C}" destId="{AEAF62D4-2647-1B40-BA5B-AB42047F52AE}" srcOrd="3" destOrd="0" presId="urn:microsoft.com/office/officeart/2005/8/layout/vList2"/>
    <dgm:cxn modelId="{069F756E-7847-ED46-8528-2255DBD6929B}" type="presParOf" srcId="{7CE761BB-D223-CC49-AD03-DB6D25F5DF2C}" destId="{8B5318BD-8571-4A49-AA1C-E373946C87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1DEF4-841D-424F-AD80-2CF473744AE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C80CFC-14DF-4A9E-8BB1-AE84A6C866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人格在</a:t>
          </a:r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4-5</a:t>
          </a:r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歲初步形成</a:t>
          </a:r>
          <a:endParaRPr lang="en-US" sz="20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DCB7EDD7-9717-44A4-935D-D1D1E6496D5B}" type="parTrans" cxnId="{2DC06A8A-C843-4D06-BD30-26931A956840}">
      <dgm:prSet/>
      <dgm:spPr/>
      <dgm:t>
        <a:bodyPr/>
        <a:lstStyle/>
        <a:p>
          <a:endParaRPr lang="en-US"/>
        </a:p>
      </dgm:t>
    </dgm:pt>
    <dgm:pt modelId="{33467C1A-CCAD-4D45-B215-51D5F6AD7762}" type="sibTrans" cxnId="{2DC06A8A-C843-4D06-BD30-26931A956840}">
      <dgm:prSet/>
      <dgm:spPr/>
      <dgm:t>
        <a:bodyPr/>
        <a:lstStyle/>
        <a:p>
          <a:endParaRPr lang="en-US"/>
        </a:p>
      </dgm:t>
    </dgm:pt>
    <dgm:pt modelId="{84519753-019E-43CC-AF39-523FE353776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自卑感可以轉化成長的動力</a:t>
          </a:r>
          <a:endParaRPr lang="en-US" sz="20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ACAF5284-0E17-4CC9-9C1E-01566F2AED77}" type="parTrans" cxnId="{0F562DAE-9D16-49DD-B55F-90F0FF1BF9AA}">
      <dgm:prSet/>
      <dgm:spPr/>
      <dgm:t>
        <a:bodyPr/>
        <a:lstStyle/>
        <a:p>
          <a:endParaRPr lang="en-US"/>
        </a:p>
      </dgm:t>
    </dgm:pt>
    <dgm:pt modelId="{4DC323E9-2777-4DE7-B88C-98FCDB4868D5}" type="sibTrans" cxnId="{0F562DAE-9D16-49DD-B55F-90F0FF1BF9AA}">
      <dgm:prSet/>
      <dgm:spPr/>
      <dgm:t>
        <a:bodyPr/>
        <a:lstStyle/>
        <a:p>
          <a:endParaRPr lang="en-US"/>
        </a:p>
      </dgm:t>
    </dgm:pt>
    <dgm:pt modelId="{FC988D5E-95EE-4911-B186-A07FF483E00A}">
      <dgm:prSet custT="1"/>
      <dgm:spPr/>
      <dgm:t>
        <a:bodyPr/>
        <a:lstStyle/>
        <a:p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社會情懷和早期經驗塑造人生風格</a:t>
          </a:r>
          <a:endParaRPr lang="en-US" sz="20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F8D0C013-CDF3-4C37-94CB-17B2D738B496}" type="parTrans" cxnId="{4AF34FEA-0B5D-463D-9CFF-AFCC538E4FAC}">
      <dgm:prSet/>
      <dgm:spPr/>
      <dgm:t>
        <a:bodyPr/>
        <a:lstStyle/>
        <a:p>
          <a:endParaRPr lang="en-US"/>
        </a:p>
      </dgm:t>
    </dgm:pt>
    <dgm:pt modelId="{538961EC-B03D-42A6-8693-026CA9BC504C}" type="sibTrans" cxnId="{4AF34FEA-0B5D-463D-9CFF-AFCC538E4FAC}">
      <dgm:prSet/>
      <dgm:spPr/>
      <dgm:t>
        <a:bodyPr/>
        <a:lstStyle/>
        <a:p>
          <a:endParaRPr lang="en-US"/>
        </a:p>
      </dgm:t>
    </dgm:pt>
    <dgm:pt modelId="{4422C082-CEE0-8E4E-9A75-02225818F04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阿德勒理論重點  </a:t>
          </a:r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(</a:t>
          </a:r>
          <a:r>
            <a:rPr lang="zh-TW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吳書榆譯，</a:t>
          </a:r>
          <a:r>
            <a:rPr lang="en-US" sz="20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2015) </a:t>
          </a:r>
          <a:endParaRPr lang="zh-TW" altLang="en-US" sz="20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07391D87-C8FC-3344-B0F0-9AA63854BFD6}" type="parTrans" cxnId="{AFBFE9F3-F1B0-B24B-8829-CFF86DB2CE24}">
      <dgm:prSet/>
      <dgm:spPr/>
      <dgm:t>
        <a:bodyPr/>
        <a:lstStyle/>
        <a:p>
          <a:endParaRPr lang="zh-TW" altLang="en-US"/>
        </a:p>
      </dgm:t>
    </dgm:pt>
    <dgm:pt modelId="{4AE43B4B-07CE-3542-960E-0458FF95C048}" type="sibTrans" cxnId="{AFBFE9F3-F1B0-B24B-8829-CFF86DB2CE24}">
      <dgm:prSet/>
      <dgm:spPr/>
      <dgm:t>
        <a:bodyPr/>
        <a:lstStyle/>
        <a:p>
          <a:endParaRPr lang="zh-TW" altLang="en-US"/>
        </a:p>
      </dgm:t>
    </dgm:pt>
    <dgm:pt modelId="{AD8C5A21-130A-E24F-BAC6-67985C8CC77E}" type="pres">
      <dgm:prSet presAssocID="{9441DEF4-841D-424F-AD80-2CF473744AE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D132B2-4478-2943-90C8-750B9007E457}" type="pres">
      <dgm:prSet presAssocID="{9441DEF4-841D-424F-AD80-2CF473744AEF}" presName="diamond" presStyleLbl="bgShp" presStyleIdx="0" presStyleCnt="1"/>
      <dgm:spPr/>
    </dgm:pt>
    <dgm:pt modelId="{1116728D-6FE3-7342-B799-FC05414E2E79}" type="pres">
      <dgm:prSet presAssocID="{9441DEF4-841D-424F-AD80-2CF473744AEF}" presName="quad1" presStyleLbl="node1" presStyleIdx="0" presStyleCnt="4" custScaleX="113257" custScaleY="77982" custLinFactNeighborX="-14040" custLinFactNeighborY="-10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37A557-6C16-9345-AAAC-F9E3112A28DB}" type="pres">
      <dgm:prSet presAssocID="{9441DEF4-841D-424F-AD80-2CF473744AEF}" presName="quad2" presStyleLbl="node1" presStyleIdx="1" presStyleCnt="4" custScaleX="110137" custScaleY="79258" custLinFactNeighborX="12126" custLinFactNeighborY="-10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2D8868-D273-B646-BC98-B98D5360212B}" type="pres">
      <dgm:prSet presAssocID="{9441DEF4-841D-424F-AD80-2CF473744AEF}" presName="quad3" presStyleLbl="node1" presStyleIdx="2" presStyleCnt="4" custScaleX="128759" custScaleY="81124" custLinFactNeighborX="54347" custLinFactNeighborY="-19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E6B2C-8FDE-C84C-9990-EDDD1CB79A75}" type="pres">
      <dgm:prSet presAssocID="{9441DEF4-841D-424F-AD80-2CF473744AEF}" presName="quad4" presStyleLbl="node1" presStyleIdx="3" presStyleCnt="4" custScaleX="191959" custScaleY="25859" custLinFactNeighborX="-53592" custLinFactNeighborY="53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C06A8A-C843-4D06-BD30-26931A956840}" srcId="{9441DEF4-841D-424F-AD80-2CF473744AEF}" destId="{A5C80CFC-14DF-4A9E-8BB1-AE84A6C86645}" srcOrd="0" destOrd="0" parTransId="{DCB7EDD7-9717-44A4-935D-D1D1E6496D5B}" sibTransId="{33467C1A-CCAD-4D45-B215-51D5F6AD7762}"/>
    <dgm:cxn modelId="{8289E7B2-7BED-B44B-928D-33DEEB69B43B}" type="presOf" srcId="{FC988D5E-95EE-4911-B186-A07FF483E00A}" destId="{562D8868-D273-B646-BC98-B98D5360212B}" srcOrd="0" destOrd="0" presId="urn:microsoft.com/office/officeart/2005/8/layout/matrix3"/>
    <dgm:cxn modelId="{C30B009F-4254-CF4E-9B60-330D114CE9A3}" type="presOf" srcId="{4422C082-CEE0-8E4E-9A75-02225818F041}" destId="{94CE6B2C-8FDE-C84C-9990-EDDD1CB79A75}" srcOrd="0" destOrd="0" presId="urn:microsoft.com/office/officeart/2005/8/layout/matrix3"/>
    <dgm:cxn modelId="{AFBFE9F3-F1B0-B24B-8829-CFF86DB2CE24}" srcId="{9441DEF4-841D-424F-AD80-2CF473744AEF}" destId="{4422C082-CEE0-8E4E-9A75-02225818F041}" srcOrd="3" destOrd="0" parTransId="{07391D87-C8FC-3344-B0F0-9AA63854BFD6}" sibTransId="{4AE43B4B-07CE-3542-960E-0458FF95C048}"/>
    <dgm:cxn modelId="{A92B305E-D00F-1B4F-8319-9A3122B82F7D}" type="presOf" srcId="{A5C80CFC-14DF-4A9E-8BB1-AE84A6C86645}" destId="{1116728D-6FE3-7342-B799-FC05414E2E79}" srcOrd="0" destOrd="0" presId="urn:microsoft.com/office/officeart/2005/8/layout/matrix3"/>
    <dgm:cxn modelId="{E5FF485F-E39E-974F-B085-3EB2734911ED}" type="presOf" srcId="{84519753-019E-43CC-AF39-523FE3537766}" destId="{8037A557-6C16-9345-AAAC-F9E3112A28DB}" srcOrd="0" destOrd="0" presId="urn:microsoft.com/office/officeart/2005/8/layout/matrix3"/>
    <dgm:cxn modelId="{0F562DAE-9D16-49DD-B55F-90F0FF1BF9AA}" srcId="{9441DEF4-841D-424F-AD80-2CF473744AEF}" destId="{84519753-019E-43CC-AF39-523FE3537766}" srcOrd="1" destOrd="0" parTransId="{ACAF5284-0E17-4CC9-9C1E-01566F2AED77}" sibTransId="{4DC323E9-2777-4DE7-B88C-98FCDB4868D5}"/>
    <dgm:cxn modelId="{44EBD72D-D320-AE41-870F-181F13A8992D}" type="presOf" srcId="{9441DEF4-841D-424F-AD80-2CF473744AEF}" destId="{AD8C5A21-130A-E24F-BAC6-67985C8CC77E}" srcOrd="0" destOrd="0" presId="urn:microsoft.com/office/officeart/2005/8/layout/matrix3"/>
    <dgm:cxn modelId="{4AF34FEA-0B5D-463D-9CFF-AFCC538E4FAC}" srcId="{9441DEF4-841D-424F-AD80-2CF473744AEF}" destId="{FC988D5E-95EE-4911-B186-A07FF483E00A}" srcOrd="2" destOrd="0" parTransId="{F8D0C013-CDF3-4C37-94CB-17B2D738B496}" sibTransId="{538961EC-B03D-42A6-8693-026CA9BC504C}"/>
    <dgm:cxn modelId="{3E03E370-F90F-0941-B4FA-12A67A2BDEEC}" type="presParOf" srcId="{AD8C5A21-130A-E24F-BAC6-67985C8CC77E}" destId="{17D132B2-4478-2943-90C8-750B9007E457}" srcOrd="0" destOrd="0" presId="urn:microsoft.com/office/officeart/2005/8/layout/matrix3"/>
    <dgm:cxn modelId="{055FB70B-9671-7347-A98A-FA2D5E06B0B3}" type="presParOf" srcId="{AD8C5A21-130A-E24F-BAC6-67985C8CC77E}" destId="{1116728D-6FE3-7342-B799-FC05414E2E79}" srcOrd="1" destOrd="0" presId="urn:microsoft.com/office/officeart/2005/8/layout/matrix3"/>
    <dgm:cxn modelId="{4B435D10-FC70-7543-BC63-2C77D73EE061}" type="presParOf" srcId="{AD8C5A21-130A-E24F-BAC6-67985C8CC77E}" destId="{8037A557-6C16-9345-AAAC-F9E3112A28DB}" srcOrd="2" destOrd="0" presId="urn:microsoft.com/office/officeart/2005/8/layout/matrix3"/>
    <dgm:cxn modelId="{850149EE-094E-E64E-A59B-0E3422238D25}" type="presParOf" srcId="{AD8C5A21-130A-E24F-BAC6-67985C8CC77E}" destId="{562D8868-D273-B646-BC98-B98D5360212B}" srcOrd="3" destOrd="0" presId="urn:microsoft.com/office/officeart/2005/8/layout/matrix3"/>
    <dgm:cxn modelId="{666C3164-891D-854E-A017-391AC41D588B}" type="presParOf" srcId="{AD8C5A21-130A-E24F-BAC6-67985C8CC77E}" destId="{94CE6B2C-8FDE-C84C-9990-EDDD1CB79A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8DF8F-4D3C-4086-A3F9-4A8058AB5B7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ED5D00-8346-4E89-9ECA-E69E585AB63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正向教養：尊重、鼓勵、溫和堅定 </a:t>
          </a:r>
          <a:r>
            <a:rPr lang="en-US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(Nelsen, 2006) </a:t>
          </a:r>
        </a:p>
      </dgm:t>
    </dgm:pt>
    <dgm:pt modelId="{81F87DAD-0CD9-4E88-B861-DCC35CA1F9CF}" type="parTrans" cxnId="{5C4A39EB-911A-4BC4-ADD8-F58E64A6A9F4}">
      <dgm:prSet/>
      <dgm:spPr/>
      <dgm:t>
        <a:bodyPr/>
        <a:lstStyle/>
        <a:p>
          <a:endParaRPr lang="en-US"/>
        </a:p>
      </dgm:t>
    </dgm:pt>
    <dgm:pt modelId="{4DF9A0E8-5CA9-48B8-81A0-515CDB4DF50B}" type="sibTrans" cxnId="{5C4A39EB-911A-4BC4-ADD8-F58E64A6A9F4}">
      <dgm:prSet/>
      <dgm:spPr/>
      <dgm:t>
        <a:bodyPr/>
        <a:lstStyle/>
        <a:p>
          <a:endParaRPr lang="en-US"/>
        </a:p>
      </dgm:t>
    </dgm:pt>
    <dgm:pt modelId="{947E045E-2F77-4F80-8576-F215557EA0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建立清楚規範，幫助幼兒理解行為後果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7F37E5ED-51A5-46A0-A344-F6A6AB278C83}" type="parTrans" cxnId="{20F0790D-3916-4F77-ABC0-A14DCBDB7776}">
      <dgm:prSet/>
      <dgm:spPr/>
      <dgm:t>
        <a:bodyPr/>
        <a:lstStyle/>
        <a:p>
          <a:endParaRPr lang="en-US"/>
        </a:p>
      </dgm:t>
    </dgm:pt>
    <dgm:pt modelId="{4C485F94-72FC-4063-89FE-B3306C6DED44}" type="sibTrans" cxnId="{20F0790D-3916-4F77-ABC0-A14DCBDB7776}">
      <dgm:prSet/>
      <dgm:spPr/>
      <dgm:t>
        <a:bodyPr/>
        <a:lstStyle/>
        <a:p>
          <a:endParaRPr lang="en-US"/>
        </a:p>
      </dgm:t>
    </dgm:pt>
    <dgm:pt modelId="{76531A14-BA7A-48A0-8C93-0AB19DE654B1}">
      <dgm:prSet custT="1"/>
      <dgm:spPr/>
      <dgm:t>
        <a:bodyPr/>
        <a:lstStyle/>
        <a:p>
          <a:r>
            <a:rPr lang="en-US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培養歸屬感、自律、責任感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843D15EF-17E7-45E0-AEAA-31B1E5536005}" type="parTrans" cxnId="{65172A81-656D-48C5-8821-AB2405150D25}">
      <dgm:prSet/>
      <dgm:spPr/>
      <dgm:t>
        <a:bodyPr/>
        <a:lstStyle/>
        <a:p>
          <a:endParaRPr lang="en-US"/>
        </a:p>
      </dgm:t>
    </dgm:pt>
    <dgm:pt modelId="{10CFC925-F5ED-4047-A6C5-425D260BECFB}" type="sibTrans" cxnId="{65172A81-656D-48C5-8821-AB2405150D25}">
      <dgm:prSet/>
      <dgm:spPr/>
      <dgm:t>
        <a:bodyPr/>
        <a:lstStyle/>
        <a:p>
          <a:endParaRPr lang="en-US"/>
        </a:p>
      </dgm:t>
    </dgm:pt>
    <dgm:pt modelId="{7C0B62DC-4815-4436-B567-1B25C21DF59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2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重視行為背後動機，引導從錯誤中學習</a:t>
          </a:r>
          <a:endParaRPr lang="en-US" sz="22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4A06E657-3FB6-4A06-8154-26460BF2B0E9}" type="parTrans" cxnId="{59087F12-632B-44D8-8710-930F4F526207}">
      <dgm:prSet/>
      <dgm:spPr/>
      <dgm:t>
        <a:bodyPr/>
        <a:lstStyle/>
        <a:p>
          <a:endParaRPr lang="en-US"/>
        </a:p>
      </dgm:t>
    </dgm:pt>
    <dgm:pt modelId="{6E0946E1-AF0B-4BE4-943F-F8917DC52AEF}" type="sibTrans" cxnId="{59087F12-632B-44D8-8710-930F4F526207}">
      <dgm:prSet/>
      <dgm:spPr/>
      <dgm:t>
        <a:bodyPr/>
        <a:lstStyle/>
        <a:p>
          <a:endParaRPr lang="en-US"/>
        </a:p>
      </dgm:t>
    </dgm:pt>
    <dgm:pt modelId="{EA4798FF-F974-1B4E-90E8-77B62E4D011F}" type="pres">
      <dgm:prSet presAssocID="{55A8DF8F-4D3C-4086-A3F9-4A8058AB5B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05FDE6-3E90-E64B-A20D-C396B3927532}" type="pres">
      <dgm:prSet presAssocID="{B6ED5D00-8346-4E89-9ECA-E69E585AB630}" presName="parentLin" presStyleCnt="0"/>
      <dgm:spPr/>
    </dgm:pt>
    <dgm:pt modelId="{5E4C7D82-7748-8747-A63C-7C8328DC8935}" type="pres">
      <dgm:prSet presAssocID="{B6ED5D00-8346-4E89-9ECA-E69E585AB63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C44F5511-998E-3E4C-BEE5-4AD20C51AD08}" type="pres">
      <dgm:prSet presAssocID="{B6ED5D00-8346-4E89-9ECA-E69E585AB630}" presName="parentText" presStyleLbl="node1" presStyleIdx="0" presStyleCnt="4" custScaleX="1354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320FB-D1AA-2143-BCC3-791171A357AE}" type="pres">
      <dgm:prSet presAssocID="{B6ED5D00-8346-4E89-9ECA-E69E585AB630}" presName="negativeSpace" presStyleCnt="0"/>
      <dgm:spPr/>
    </dgm:pt>
    <dgm:pt modelId="{747C574C-9FA0-6545-97A4-9DA6CC429365}" type="pres">
      <dgm:prSet presAssocID="{B6ED5D00-8346-4E89-9ECA-E69E585AB630}" presName="childText" presStyleLbl="conFgAcc1" presStyleIdx="0" presStyleCnt="4">
        <dgm:presLayoutVars>
          <dgm:bulletEnabled val="1"/>
        </dgm:presLayoutVars>
      </dgm:prSet>
      <dgm:spPr/>
    </dgm:pt>
    <dgm:pt modelId="{B57EFE41-F449-0840-9359-8C11C9CC2842}" type="pres">
      <dgm:prSet presAssocID="{4DF9A0E8-5CA9-48B8-81A0-515CDB4DF50B}" presName="spaceBetweenRectangles" presStyleCnt="0"/>
      <dgm:spPr/>
    </dgm:pt>
    <dgm:pt modelId="{E71B3F0A-D325-9241-B298-26CD465F7577}" type="pres">
      <dgm:prSet presAssocID="{947E045E-2F77-4F80-8576-F215557EA0B8}" presName="parentLin" presStyleCnt="0"/>
      <dgm:spPr/>
    </dgm:pt>
    <dgm:pt modelId="{C27775B2-DA6C-7A49-A348-F1990D1084FE}" type="pres">
      <dgm:prSet presAssocID="{947E045E-2F77-4F80-8576-F215557EA0B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B12914C3-2104-8E40-84F1-96A756A8B8F5}" type="pres">
      <dgm:prSet presAssocID="{947E045E-2F77-4F80-8576-F215557EA0B8}" presName="parentText" presStyleLbl="node1" presStyleIdx="1" presStyleCnt="4" custScaleX="1085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5C57D3-26ED-F24C-B07E-D7C8BB75969B}" type="pres">
      <dgm:prSet presAssocID="{947E045E-2F77-4F80-8576-F215557EA0B8}" presName="negativeSpace" presStyleCnt="0"/>
      <dgm:spPr/>
    </dgm:pt>
    <dgm:pt modelId="{45B05A3E-74E7-7044-8F0A-7FF340B3F123}" type="pres">
      <dgm:prSet presAssocID="{947E045E-2F77-4F80-8576-F215557EA0B8}" presName="childText" presStyleLbl="conFgAcc1" presStyleIdx="1" presStyleCnt="4">
        <dgm:presLayoutVars>
          <dgm:bulletEnabled val="1"/>
        </dgm:presLayoutVars>
      </dgm:prSet>
      <dgm:spPr/>
    </dgm:pt>
    <dgm:pt modelId="{57E7D2A0-50FB-1F4A-A126-88FBC314D1EA}" type="pres">
      <dgm:prSet presAssocID="{4C485F94-72FC-4063-89FE-B3306C6DED44}" presName="spaceBetweenRectangles" presStyleCnt="0"/>
      <dgm:spPr/>
    </dgm:pt>
    <dgm:pt modelId="{6A34FC9C-21DF-744A-BA15-8E8720DFD6E5}" type="pres">
      <dgm:prSet presAssocID="{76531A14-BA7A-48A0-8C93-0AB19DE654B1}" presName="parentLin" presStyleCnt="0"/>
      <dgm:spPr/>
    </dgm:pt>
    <dgm:pt modelId="{8DAA589A-3B43-DC4D-9590-AAD77FE0A03B}" type="pres">
      <dgm:prSet presAssocID="{76531A14-BA7A-48A0-8C93-0AB19DE654B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92F448C6-0E2B-D14C-A6DA-93E519BB3051}" type="pres">
      <dgm:prSet presAssocID="{76531A14-BA7A-48A0-8C93-0AB19DE654B1}" presName="parentText" presStyleLbl="node1" presStyleIdx="2" presStyleCnt="4" custScaleX="1086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5AE950-6DE0-ED42-92F3-396432B99959}" type="pres">
      <dgm:prSet presAssocID="{76531A14-BA7A-48A0-8C93-0AB19DE654B1}" presName="negativeSpace" presStyleCnt="0"/>
      <dgm:spPr/>
    </dgm:pt>
    <dgm:pt modelId="{6C77563C-297C-584B-85EA-8D8101190836}" type="pres">
      <dgm:prSet presAssocID="{76531A14-BA7A-48A0-8C93-0AB19DE654B1}" presName="childText" presStyleLbl="conFgAcc1" presStyleIdx="2" presStyleCnt="4">
        <dgm:presLayoutVars>
          <dgm:bulletEnabled val="1"/>
        </dgm:presLayoutVars>
      </dgm:prSet>
      <dgm:spPr/>
    </dgm:pt>
    <dgm:pt modelId="{73BA03CE-76B8-B945-ADF4-E7CA813F6B12}" type="pres">
      <dgm:prSet presAssocID="{10CFC925-F5ED-4047-A6C5-425D260BECFB}" presName="spaceBetweenRectangles" presStyleCnt="0"/>
      <dgm:spPr/>
    </dgm:pt>
    <dgm:pt modelId="{C7B13E4A-4EE8-6A49-B870-449AB058C6CE}" type="pres">
      <dgm:prSet presAssocID="{7C0B62DC-4815-4436-B567-1B25C21DF591}" presName="parentLin" presStyleCnt="0"/>
      <dgm:spPr/>
    </dgm:pt>
    <dgm:pt modelId="{00EE70C6-725D-0D43-9C92-510DCB5B0601}" type="pres">
      <dgm:prSet presAssocID="{7C0B62DC-4815-4436-B567-1B25C21DF59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D917A7A-8EFE-304E-B7F4-F58CA288B35E}" type="pres">
      <dgm:prSet presAssocID="{7C0B62DC-4815-4436-B567-1B25C21DF591}" presName="parentText" presStyleLbl="node1" presStyleIdx="3" presStyleCnt="4" custScaleX="1086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BF557-A1B0-2747-9B93-39121F06DFA3}" type="pres">
      <dgm:prSet presAssocID="{7C0B62DC-4815-4436-B567-1B25C21DF591}" presName="negativeSpace" presStyleCnt="0"/>
      <dgm:spPr/>
    </dgm:pt>
    <dgm:pt modelId="{9C51B054-F2FA-3142-AAAB-4CF2C76AD9BD}" type="pres">
      <dgm:prSet presAssocID="{7C0B62DC-4815-4436-B567-1B25C21DF5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D74F55-EF72-8446-BD5C-48BB6F709E3E}" type="presOf" srcId="{947E045E-2F77-4F80-8576-F215557EA0B8}" destId="{C27775B2-DA6C-7A49-A348-F1990D1084FE}" srcOrd="0" destOrd="0" presId="urn:microsoft.com/office/officeart/2005/8/layout/list1"/>
    <dgm:cxn modelId="{6D5AD7B3-C9EA-BC43-A91A-70198B1B0857}" type="presOf" srcId="{55A8DF8F-4D3C-4086-A3F9-4A8058AB5B73}" destId="{EA4798FF-F974-1B4E-90E8-77B62E4D011F}" srcOrd="0" destOrd="0" presId="urn:microsoft.com/office/officeart/2005/8/layout/list1"/>
    <dgm:cxn modelId="{8C5FCD85-2BC1-C543-861E-CA2AB153A2F2}" type="presOf" srcId="{7C0B62DC-4815-4436-B567-1B25C21DF591}" destId="{8D917A7A-8EFE-304E-B7F4-F58CA288B35E}" srcOrd="1" destOrd="0" presId="urn:microsoft.com/office/officeart/2005/8/layout/list1"/>
    <dgm:cxn modelId="{65172A81-656D-48C5-8821-AB2405150D25}" srcId="{55A8DF8F-4D3C-4086-A3F9-4A8058AB5B73}" destId="{76531A14-BA7A-48A0-8C93-0AB19DE654B1}" srcOrd="2" destOrd="0" parTransId="{843D15EF-17E7-45E0-AEAA-31B1E5536005}" sibTransId="{10CFC925-F5ED-4047-A6C5-425D260BECFB}"/>
    <dgm:cxn modelId="{20F0790D-3916-4F77-ABC0-A14DCBDB7776}" srcId="{55A8DF8F-4D3C-4086-A3F9-4A8058AB5B73}" destId="{947E045E-2F77-4F80-8576-F215557EA0B8}" srcOrd="1" destOrd="0" parTransId="{7F37E5ED-51A5-46A0-A344-F6A6AB278C83}" sibTransId="{4C485F94-72FC-4063-89FE-B3306C6DED44}"/>
    <dgm:cxn modelId="{5C4A39EB-911A-4BC4-ADD8-F58E64A6A9F4}" srcId="{55A8DF8F-4D3C-4086-A3F9-4A8058AB5B73}" destId="{B6ED5D00-8346-4E89-9ECA-E69E585AB630}" srcOrd="0" destOrd="0" parTransId="{81F87DAD-0CD9-4E88-B861-DCC35CA1F9CF}" sibTransId="{4DF9A0E8-5CA9-48B8-81A0-515CDB4DF50B}"/>
    <dgm:cxn modelId="{F93C1FD2-B462-EF42-950F-FF9CCD40AE37}" type="presOf" srcId="{B6ED5D00-8346-4E89-9ECA-E69E585AB630}" destId="{C44F5511-998E-3E4C-BEE5-4AD20C51AD08}" srcOrd="1" destOrd="0" presId="urn:microsoft.com/office/officeart/2005/8/layout/list1"/>
    <dgm:cxn modelId="{400BFA82-2C0A-2A4C-9E24-D75C529901B8}" type="presOf" srcId="{7C0B62DC-4815-4436-B567-1B25C21DF591}" destId="{00EE70C6-725D-0D43-9C92-510DCB5B0601}" srcOrd="0" destOrd="0" presId="urn:microsoft.com/office/officeart/2005/8/layout/list1"/>
    <dgm:cxn modelId="{669AFBC7-C86C-114B-8D67-04A0A09A08B4}" type="presOf" srcId="{947E045E-2F77-4F80-8576-F215557EA0B8}" destId="{B12914C3-2104-8E40-84F1-96A756A8B8F5}" srcOrd="1" destOrd="0" presId="urn:microsoft.com/office/officeart/2005/8/layout/list1"/>
    <dgm:cxn modelId="{0FF30650-8727-824E-99D5-9F35F6B2536F}" type="presOf" srcId="{76531A14-BA7A-48A0-8C93-0AB19DE654B1}" destId="{8DAA589A-3B43-DC4D-9590-AAD77FE0A03B}" srcOrd="0" destOrd="0" presId="urn:microsoft.com/office/officeart/2005/8/layout/list1"/>
    <dgm:cxn modelId="{4922B9DD-4FF7-8646-A50C-3DB082583E07}" type="presOf" srcId="{76531A14-BA7A-48A0-8C93-0AB19DE654B1}" destId="{92F448C6-0E2B-D14C-A6DA-93E519BB3051}" srcOrd="1" destOrd="0" presId="urn:microsoft.com/office/officeart/2005/8/layout/list1"/>
    <dgm:cxn modelId="{59087F12-632B-44D8-8710-930F4F526207}" srcId="{55A8DF8F-4D3C-4086-A3F9-4A8058AB5B73}" destId="{7C0B62DC-4815-4436-B567-1B25C21DF591}" srcOrd="3" destOrd="0" parTransId="{4A06E657-3FB6-4A06-8154-26460BF2B0E9}" sibTransId="{6E0946E1-AF0B-4BE4-943F-F8917DC52AEF}"/>
    <dgm:cxn modelId="{9DBF2663-0975-BD43-9C6D-DED0A8274538}" type="presOf" srcId="{B6ED5D00-8346-4E89-9ECA-E69E585AB630}" destId="{5E4C7D82-7748-8747-A63C-7C8328DC8935}" srcOrd="0" destOrd="0" presId="urn:microsoft.com/office/officeart/2005/8/layout/list1"/>
    <dgm:cxn modelId="{860A9955-D899-554D-877C-66F7BF34D641}" type="presParOf" srcId="{EA4798FF-F974-1B4E-90E8-77B62E4D011F}" destId="{1805FDE6-3E90-E64B-A20D-C396B3927532}" srcOrd="0" destOrd="0" presId="urn:microsoft.com/office/officeart/2005/8/layout/list1"/>
    <dgm:cxn modelId="{67052A48-690E-4340-B02B-A78CA3720A5D}" type="presParOf" srcId="{1805FDE6-3E90-E64B-A20D-C396B3927532}" destId="{5E4C7D82-7748-8747-A63C-7C8328DC8935}" srcOrd="0" destOrd="0" presId="urn:microsoft.com/office/officeart/2005/8/layout/list1"/>
    <dgm:cxn modelId="{F3596CB3-3972-ED49-AA98-5522EF914AA7}" type="presParOf" srcId="{1805FDE6-3E90-E64B-A20D-C396B3927532}" destId="{C44F5511-998E-3E4C-BEE5-4AD20C51AD08}" srcOrd="1" destOrd="0" presId="urn:microsoft.com/office/officeart/2005/8/layout/list1"/>
    <dgm:cxn modelId="{5325DA2E-A0A2-8548-B5D6-A397A908CF06}" type="presParOf" srcId="{EA4798FF-F974-1B4E-90E8-77B62E4D011F}" destId="{351320FB-D1AA-2143-BCC3-791171A357AE}" srcOrd="1" destOrd="0" presId="urn:microsoft.com/office/officeart/2005/8/layout/list1"/>
    <dgm:cxn modelId="{767D035D-854D-E243-83DE-6BDC4A68984F}" type="presParOf" srcId="{EA4798FF-F974-1B4E-90E8-77B62E4D011F}" destId="{747C574C-9FA0-6545-97A4-9DA6CC429365}" srcOrd="2" destOrd="0" presId="urn:microsoft.com/office/officeart/2005/8/layout/list1"/>
    <dgm:cxn modelId="{059D29CF-B69F-8949-8322-87DD09EE20FA}" type="presParOf" srcId="{EA4798FF-F974-1B4E-90E8-77B62E4D011F}" destId="{B57EFE41-F449-0840-9359-8C11C9CC2842}" srcOrd="3" destOrd="0" presId="urn:microsoft.com/office/officeart/2005/8/layout/list1"/>
    <dgm:cxn modelId="{D4A17725-5367-C24D-94D5-A4EFB4652293}" type="presParOf" srcId="{EA4798FF-F974-1B4E-90E8-77B62E4D011F}" destId="{E71B3F0A-D325-9241-B298-26CD465F7577}" srcOrd="4" destOrd="0" presId="urn:microsoft.com/office/officeart/2005/8/layout/list1"/>
    <dgm:cxn modelId="{FBC10D53-A60B-2046-9536-AA4D5FB74CC4}" type="presParOf" srcId="{E71B3F0A-D325-9241-B298-26CD465F7577}" destId="{C27775B2-DA6C-7A49-A348-F1990D1084FE}" srcOrd="0" destOrd="0" presId="urn:microsoft.com/office/officeart/2005/8/layout/list1"/>
    <dgm:cxn modelId="{CD893939-791B-7643-A876-C09DBCFD43CB}" type="presParOf" srcId="{E71B3F0A-D325-9241-B298-26CD465F7577}" destId="{B12914C3-2104-8E40-84F1-96A756A8B8F5}" srcOrd="1" destOrd="0" presId="urn:microsoft.com/office/officeart/2005/8/layout/list1"/>
    <dgm:cxn modelId="{0169F913-9A3A-4D44-ABA6-329B32F64536}" type="presParOf" srcId="{EA4798FF-F974-1B4E-90E8-77B62E4D011F}" destId="{905C57D3-26ED-F24C-B07E-D7C8BB75969B}" srcOrd="5" destOrd="0" presId="urn:microsoft.com/office/officeart/2005/8/layout/list1"/>
    <dgm:cxn modelId="{83C02804-4FDF-0C4E-93D0-506A8DA4FE33}" type="presParOf" srcId="{EA4798FF-F974-1B4E-90E8-77B62E4D011F}" destId="{45B05A3E-74E7-7044-8F0A-7FF340B3F123}" srcOrd="6" destOrd="0" presId="urn:microsoft.com/office/officeart/2005/8/layout/list1"/>
    <dgm:cxn modelId="{E5B4F2B6-BF97-DF46-B883-CCB2AAC3AD07}" type="presParOf" srcId="{EA4798FF-F974-1B4E-90E8-77B62E4D011F}" destId="{57E7D2A0-50FB-1F4A-A126-88FBC314D1EA}" srcOrd="7" destOrd="0" presId="urn:microsoft.com/office/officeart/2005/8/layout/list1"/>
    <dgm:cxn modelId="{2A7B26DE-A335-4D4F-97C3-F933B2D96D0E}" type="presParOf" srcId="{EA4798FF-F974-1B4E-90E8-77B62E4D011F}" destId="{6A34FC9C-21DF-744A-BA15-8E8720DFD6E5}" srcOrd="8" destOrd="0" presId="urn:microsoft.com/office/officeart/2005/8/layout/list1"/>
    <dgm:cxn modelId="{9D6E1327-0F15-7041-B42B-8378511957E0}" type="presParOf" srcId="{6A34FC9C-21DF-744A-BA15-8E8720DFD6E5}" destId="{8DAA589A-3B43-DC4D-9590-AAD77FE0A03B}" srcOrd="0" destOrd="0" presId="urn:microsoft.com/office/officeart/2005/8/layout/list1"/>
    <dgm:cxn modelId="{F63BC365-F66A-0142-9147-89BA6A747C4F}" type="presParOf" srcId="{6A34FC9C-21DF-744A-BA15-8E8720DFD6E5}" destId="{92F448C6-0E2B-D14C-A6DA-93E519BB3051}" srcOrd="1" destOrd="0" presId="urn:microsoft.com/office/officeart/2005/8/layout/list1"/>
    <dgm:cxn modelId="{014EDF71-2A2A-1B45-8BD9-A17C7EB65877}" type="presParOf" srcId="{EA4798FF-F974-1B4E-90E8-77B62E4D011F}" destId="{5D5AE950-6DE0-ED42-92F3-396432B99959}" srcOrd="9" destOrd="0" presId="urn:microsoft.com/office/officeart/2005/8/layout/list1"/>
    <dgm:cxn modelId="{33426B19-F35B-A641-BBEF-8D4F96AA5D1E}" type="presParOf" srcId="{EA4798FF-F974-1B4E-90E8-77B62E4D011F}" destId="{6C77563C-297C-584B-85EA-8D8101190836}" srcOrd="10" destOrd="0" presId="urn:microsoft.com/office/officeart/2005/8/layout/list1"/>
    <dgm:cxn modelId="{F2A13563-5904-3C44-8EBF-18A1AE022BA8}" type="presParOf" srcId="{EA4798FF-F974-1B4E-90E8-77B62E4D011F}" destId="{73BA03CE-76B8-B945-ADF4-E7CA813F6B12}" srcOrd="11" destOrd="0" presId="urn:microsoft.com/office/officeart/2005/8/layout/list1"/>
    <dgm:cxn modelId="{D2B4252C-44A8-9E42-B9C4-3B3369E6DB7D}" type="presParOf" srcId="{EA4798FF-F974-1B4E-90E8-77B62E4D011F}" destId="{C7B13E4A-4EE8-6A49-B870-449AB058C6CE}" srcOrd="12" destOrd="0" presId="urn:microsoft.com/office/officeart/2005/8/layout/list1"/>
    <dgm:cxn modelId="{389118DD-0D2D-1541-9F12-F6F316F2B2A6}" type="presParOf" srcId="{C7B13E4A-4EE8-6A49-B870-449AB058C6CE}" destId="{00EE70C6-725D-0D43-9C92-510DCB5B0601}" srcOrd="0" destOrd="0" presId="urn:microsoft.com/office/officeart/2005/8/layout/list1"/>
    <dgm:cxn modelId="{0A86DA69-765B-4B40-9FB6-BBBFE0A2C900}" type="presParOf" srcId="{C7B13E4A-4EE8-6A49-B870-449AB058C6CE}" destId="{8D917A7A-8EFE-304E-B7F4-F58CA288B35E}" srcOrd="1" destOrd="0" presId="urn:microsoft.com/office/officeart/2005/8/layout/list1"/>
    <dgm:cxn modelId="{873A239F-F818-CF48-B875-2A87A48C8756}" type="presParOf" srcId="{EA4798FF-F974-1B4E-90E8-77B62E4D011F}" destId="{140BF557-A1B0-2747-9B93-39121F06DFA3}" srcOrd="13" destOrd="0" presId="urn:microsoft.com/office/officeart/2005/8/layout/list1"/>
    <dgm:cxn modelId="{AD222FEC-EB53-5347-A258-84E7D3C04AF2}" type="presParOf" srcId="{EA4798FF-F974-1B4E-90E8-77B62E4D011F}" destId="{9C51B054-F2FA-3142-AAAB-4CF2C76AD9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35127-F83D-4C54-81FB-E9B0BD0A0D8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D0309A-797E-4616-BDF6-E1A4BBD6BEB9}">
      <dgm:prSet custT="1"/>
      <dgm:spPr/>
      <dgm:t>
        <a:bodyPr/>
        <a:lstStyle/>
        <a:p>
          <a:pPr algn="l"/>
          <a:r>
            <a:rPr lang="en-US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教養方式影響終身發展</a:t>
          </a:r>
          <a:endParaRPr lang="en-US" sz="27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B8B1EFAE-C723-4904-B901-F1C14477FB57}" type="parTrans" cxnId="{18BC39A0-39B2-4B84-AD19-F2FCE52FCABE}">
      <dgm:prSet/>
      <dgm:spPr/>
      <dgm:t>
        <a:bodyPr/>
        <a:lstStyle/>
        <a:p>
          <a:endParaRPr lang="en-US"/>
        </a:p>
      </dgm:t>
    </dgm:pt>
    <dgm:pt modelId="{301877E4-ABA3-4B4F-8045-6585AF100FE7}" type="sibTrans" cxnId="{18BC39A0-39B2-4B84-AD19-F2FCE52FCABE}">
      <dgm:prSet/>
      <dgm:spPr/>
      <dgm:t>
        <a:bodyPr/>
        <a:lstStyle/>
        <a:p>
          <a:endParaRPr lang="en-US"/>
        </a:p>
      </dgm:t>
    </dgm:pt>
    <dgm:pt modelId="{4D3255A2-DAFD-4597-9E19-40CF4B8561CE}">
      <dgm:prSet custT="1"/>
      <dgm:spPr/>
      <dgm:t>
        <a:bodyPr/>
        <a:lstStyle/>
        <a:p>
          <a:r>
            <a:rPr lang="en-US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正向教養有助建立健康親子關係與正向行為模式</a:t>
          </a:r>
          <a:endParaRPr lang="en-US" sz="27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CFF24644-68D2-40B9-8115-97AA9AA364CD}" type="parTrans" cxnId="{C0A27580-6FAB-4D71-BC12-A2BC0ADEF944}">
      <dgm:prSet/>
      <dgm:spPr/>
      <dgm:t>
        <a:bodyPr/>
        <a:lstStyle/>
        <a:p>
          <a:endParaRPr lang="en-US"/>
        </a:p>
      </dgm:t>
    </dgm:pt>
    <dgm:pt modelId="{FA00E218-E816-416D-A375-0D8CDEE55458}" type="sibTrans" cxnId="{C0A27580-6FAB-4D71-BC12-A2BC0ADEF944}">
      <dgm:prSet/>
      <dgm:spPr/>
      <dgm:t>
        <a:bodyPr/>
        <a:lstStyle/>
        <a:p>
          <a:endParaRPr lang="en-US"/>
        </a:p>
      </dgm:t>
    </dgm:pt>
    <dgm:pt modelId="{1E685E10-E747-4627-9DCF-505953642DB1}">
      <dgm:prSet custT="1"/>
      <dgm:spPr/>
      <dgm:t>
        <a:bodyPr/>
        <a:lstStyle/>
        <a:p>
          <a:pPr algn="l"/>
          <a:r>
            <a:rPr lang="en-US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700" b="0" i="0" dirty="0">
              <a:latin typeface="Heiti TC Light" panose="02000000000000000000" pitchFamily="2" charset="-128"/>
              <a:ea typeface="Heiti TC Light" panose="02000000000000000000" pitchFamily="2" charset="-128"/>
            </a:rPr>
            <a:t>為幼兒的未來學習與社會適應打下基礎</a:t>
          </a:r>
          <a:endParaRPr lang="en-US" sz="2700" b="0" i="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CE0B3C18-3226-4BFA-A9CE-17983CCC288E}" type="parTrans" cxnId="{D42917F4-A19C-4FE7-B9F4-4D456B0F4C5F}">
      <dgm:prSet/>
      <dgm:spPr/>
      <dgm:t>
        <a:bodyPr/>
        <a:lstStyle/>
        <a:p>
          <a:endParaRPr lang="en-US"/>
        </a:p>
      </dgm:t>
    </dgm:pt>
    <dgm:pt modelId="{B790A42E-B25A-4F6D-951F-AC5CFF07B857}" type="sibTrans" cxnId="{D42917F4-A19C-4FE7-B9F4-4D456B0F4C5F}">
      <dgm:prSet/>
      <dgm:spPr/>
      <dgm:t>
        <a:bodyPr/>
        <a:lstStyle/>
        <a:p>
          <a:endParaRPr lang="en-US"/>
        </a:p>
      </dgm:t>
    </dgm:pt>
    <dgm:pt modelId="{E0032E72-FED3-6449-9763-2CC893202DBC}" type="pres">
      <dgm:prSet presAssocID="{35035127-F83D-4C54-81FB-E9B0BD0A0D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AC101E-9CA1-DD42-BCAD-01EF08E618BD}" type="pres">
      <dgm:prSet presAssocID="{C7D0309A-797E-4616-BDF6-E1A4BBD6BEB9}" presName="linNode" presStyleCnt="0"/>
      <dgm:spPr/>
    </dgm:pt>
    <dgm:pt modelId="{65BB4933-4D0E-B94F-8CB3-904BE8409C7A}" type="pres">
      <dgm:prSet presAssocID="{C7D0309A-797E-4616-BDF6-E1A4BBD6BEB9}" presName="parentText" presStyleLbl="node1" presStyleIdx="0" presStyleCnt="3" custScaleX="20785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15E43-A3FC-504B-8472-57D623726E29}" type="pres">
      <dgm:prSet presAssocID="{301877E4-ABA3-4B4F-8045-6585AF100FE7}" presName="sp" presStyleCnt="0"/>
      <dgm:spPr/>
    </dgm:pt>
    <dgm:pt modelId="{9040A603-6AA4-DB4A-8EEB-30BEDCF80B00}" type="pres">
      <dgm:prSet presAssocID="{4D3255A2-DAFD-4597-9E19-40CF4B8561CE}" presName="linNode" presStyleCnt="0"/>
      <dgm:spPr/>
    </dgm:pt>
    <dgm:pt modelId="{43E9FA1D-CAC6-FC48-B130-8D01B4176B7B}" type="pres">
      <dgm:prSet presAssocID="{4D3255A2-DAFD-4597-9E19-40CF4B8561CE}" presName="parentText" presStyleLbl="node1" presStyleIdx="1" presStyleCnt="3" custScaleX="20785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22842-0978-824D-BB0C-6A67A08C6ABA}" type="pres">
      <dgm:prSet presAssocID="{FA00E218-E816-416D-A375-0D8CDEE55458}" presName="sp" presStyleCnt="0"/>
      <dgm:spPr/>
    </dgm:pt>
    <dgm:pt modelId="{D8D62B13-5378-084E-B7C9-46C9D28A9231}" type="pres">
      <dgm:prSet presAssocID="{1E685E10-E747-4627-9DCF-505953642DB1}" presName="linNode" presStyleCnt="0"/>
      <dgm:spPr/>
    </dgm:pt>
    <dgm:pt modelId="{FB63AD65-834D-A04E-AD0C-7A51C1A52893}" type="pres">
      <dgm:prSet presAssocID="{1E685E10-E747-4627-9DCF-505953642DB1}" presName="parentText" presStyleLbl="node1" presStyleIdx="2" presStyleCnt="3" custScaleX="20785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12E0A6-FEAD-CA49-82A5-8BF031D25EA3}" type="presOf" srcId="{C7D0309A-797E-4616-BDF6-E1A4BBD6BEB9}" destId="{65BB4933-4D0E-B94F-8CB3-904BE8409C7A}" srcOrd="0" destOrd="0" presId="urn:microsoft.com/office/officeart/2005/8/layout/vList5"/>
    <dgm:cxn modelId="{D42917F4-A19C-4FE7-B9F4-4D456B0F4C5F}" srcId="{35035127-F83D-4C54-81FB-E9B0BD0A0D84}" destId="{1E685E10-E747-4627-9DCF-505953642DB1}" srcOrd="2" destOrd="0" parTransId="{CE0B3C18-3226-4BFA-A9CE-17983CCC288E}" sibTransId="{B790A42E-B25A-4F6D-951F-AC5CFF07B857}"/>
    <dgm:cxn modelId="{18BC39A0-39B2-4B84-AD19-F2FCE52FCABE}" srcId="{35035127-F83D-4C54-81FB-E9B0BD0A0D84}" destId="{C7D0309A-797E-4616-BDF6-E1A4BBD6BEB9}" srcOrd="0" destOrd="0" parTransId="{B8B1EFAE-C723-4904-B901-F1C14477FB57}" sibTransId="{301877E4-ABA3-4B4F-8045-6585AF100FE7}"/>
    <dgm:cxn modelId="{C0A27580-6FAB-4D71-BC12-A2BC0ADEF944}" srcId="{35035127-F83D-4C54-81FB-E9B0BD0A0D84}" destId="{4D3255A2-DAFD-4597-9E19-40CF4B8561CE}" srcOrd="1" destOrd="0" parTransId="{CFF24644-68D2-40B9-8115-97AA9AA364CD}" sibTransId="{FA00E218-E816-416D-A375-0D8CDEE55458}"/>
    <dgm:cxn modelId="{C63DC492-F85C-894C-A0E7-9F7169CD55A0}" type="presOf" srcId="{4D3255A2-DAFD-4597-9E19-40CF4B8561CE}" destId="{43E9FA1D-CAC6-FC48-B130-8D01B4176B7B}" srcOrd="0" destOrd="0" presId="urn:microsoft.com/office/officeart/2005/8/layout/vList5"/>
    <dgm:cxn modelId="{00036029-7B90-F346-9700-31FD6191A4D5}" type="presOf" srcId="{1E685E10-E747-4627-9DCF-505953642DB1}" destId="{FB63AD65-834D-A04E-AD0C-7A51C1A52893}" srcOrd="0" destOrd="0" presId="urn:microsoft.com/office/officeart/2005/8/layout/vList5"/>
    <dgm:cxn modelId="{9D028FF6-CB84-DE4E-B009-F6062379CD90}" type="presOf" srcId="{35035127-F83D-4C54-81FB-E9B0BD0A0D84}" destId="{E0032E72-FED3-6449-9763-2CC893202DBC}" srcOrd="0" destOrd="0" presId="urn:microsoft.com/office/officeart/2005/8/layout/vList5"/>
    <dgm:cxn modelId="{8F5BEC83-5AD1-C14C-8C6D-11B6F3EA8082}" type="presParOf" srcId="{E0032E72-FED3-6449-9763-2CC893202DBC}" destId="{07AC101E-9CA1-DD42-BCAD-01EF08E618BD}" srcOrd="0" destOrd="0" presId="urn:microsoft.com/office/officeart/2005/8/layout/vList5"/>
    <dgm:cxn modelId="{81718C7A-645A-0642-9085-EA94349D0F61}" type="presParOf" srcId="{07AC101E-9CA1-DD42-BCAD-01EF08E618BD}" destId="{65BB4933-4D0E-B94F-8CB3-904BE8409C7A}" srcOrd="0" destOrd="0" presId="urn:microsoft.com/office/officeart/2005/8/layout/vList5"/>
    <dgm:cxn modelId="{1216AF45-3D2B-614D-9F11-8BF382D73B32}" type="presParOf" srcId="{E0032E72-FED3-6449-9763-2CC893202DBC}" destId="{37515E43-A3FC-504B-8472-57D623726E29}" srcOrd="1" destOrd="0" presId="urn:microsoft.com/office/officeart/2005/8/layout/vList5"/>
    <dgm:cxn modelId="{25C5EF30-403B-EB44-AE62-35EA36DBF553}" type="presParOf" srcId="{E0032E72-FED3-6449-9763-2CC893202DBC}" destId="{9040A603-6AA4-DB4A-8EEB-30BEDCF80B00}" srcOrd="2" destOrd="0" presId="urn:microsoft.com/office/officeart/2005/8/layout/vList5"/>
    <dgm:cxn modelId="{57931443-3C0A-244B-889D-55B5DBCAB298}" type="presParOf" srcId="{9040A603-6AA4-DB4A-8EEB-30BEDCF80B00}" destId="{43E9FA1D-CAC6-FC48-B130-8D01B4176B7B}" srcOrd="0" destOrd="0" presId="urn:microsoft.com/office/officeart/2005/8/layout/vList5"/>
    <dgm:cxn modelId="{7E950545-7FE8-5D49-9EC1-476B7FFAEEAF}" type="presParOf" srcId="{E0032E72-FED3-6449-9763-2CC893202DBC}" destId="{A4522842-0978-824D-BB0C-6A67A08C6ABA}" srcOrd="3" destOrd="0" presId="urn:microsoft.com/office/officeart/2005/8/layout/vList5"/>
    <dgm:cxn modelId="{AC5CBB8C-C7C0-B948-A346-8CC4D3054345}" type="presParOf" srcId="{E0032E72-FED3-6449-9763-2CC893202DBC}" destId="{D8D62B13-5378-084E-B7C9-46C9D28A9231}" srcOrd="4" destOrd="0" presId="urn:microsoft.com/office/officeart/2005/8/layout/vList5"/>
    <dgm:cxn modelId="{0965A860-3610-7248-96B6-26E411752534}" type="presParOf" srcId="{D8D62B13-5378-084E-B7C9-46C9D28A9231}" destId="{FB63AD65-834D-A04E-AD0C-7A51C1A528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A8DF8F-4D3C-4086-A3F9-4A8058AB5B7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ED5D00-8346-4E89-9ECA-E69E585AB630}">
      <dgm:prSet custT="1"/>
      <dgm:spPr/>
      <dgm:t>
        <a:bodyPr/>
        <a:lstStyle/>
        <a:p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回饋分析後，依照功能性將手冊架構由</a:t>
          </a:r>
          <a:r>
            <a:rPr lang="en-US" altLang="zh-TW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2</a:t>
          </a:r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大主題調整為</a:t>
          </a:r>
          <a:r>
            <a:rPr lang="en-US" altLang="zh-TW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3</a:t>
          </a:r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大主題： </a:t>
          </a:r>
          <a:r>
            <a:rPr lang="en-US" altLang="zh-TW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                                             1. </a:t>
          </a:r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情緒與社會發展</a:t>
          </a:r>
          <a:endParaRPr lang="en-US" altLang="zh-TW" sz="2000" b="0" i="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  <a:p>
          <a:r>
            <a:rPr lang="en-US" altLang="zh-TW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學習與執行能麗</a:t>
          </a:r>
          <a:endParaRPr lang="en-US" altLang="zh-TW" sz="2000" b="0" i="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  <a:p>
          <a:r>
            <a:rPr lang="en-US" altLang="zh-TW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3.</a:t>
          </a:r>
          <a:r>
            <a:rPr lang="zh-TW" altLang="en-US" sz="2000" b="0" i="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自理與生活習慣 </a:t>
          </a:r>
          <a:endParaRPr lang="en-US" sz="2000" b="0" i="0" dirty="0">
            <a:solidFill>
              <a:schemeClr val="bg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81F87DAD-0CD9-4E88-B861-DCC35CA1F9CF}" type="parTrans" cxnId="{5C4A39EB-911A-4BC4-ADD8-F58E64A6A9F4}">
      <dgm:prSet/>
      <dgm:spPr/>
      <dgm:t>
        <a:bodyPr/>
        <a:lstStyle/>
        <a:p>
          <a:endParaRPr lang="en-US"/>
        </a:p>
      </dgm:t>
    </dgm:pt>
    <dgm:pt modelId="{4DF9A0E8-5CA9-48B8-81A0-515CDB4DF50B}" type="sibTrans" cxnId="{5C4A39EB-911A-4BC4-ADD8-F58E64A6A9F4}">
      <dgm:prSet/>
      <dgm:spPr/>
      <dgm:t>
        <a:bodyPr/>
        <a:lstStyle/>
        <a:p>
          <a:endParaRPr lang="en-US"/>
        </a:p>
      </dgm:t>
    </dgm:pt>
    <dgm:pt modelId="{7C0B62DC-4815-4436-B567-1B25C21DF591}">
      <dgm:prSet custT="1"/>
      <dgm:spPr/>
      <dgm:t>
        <a:bodyPr/>
        <a:lstStyle/>
        <a:p>
          <a:r>
            <a:rPr lang="zh-TW" altLang="en-US" sz="2000" b="0" i="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新增版本：</a:t>
          </a:r>
          <a:r>
            <a:rPr lang="en-US" altLang="zh-TW" sz="2000" b="0" i="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《</a:t>
          </a:r>
          <a:r>
            <a:rPr lang="zh-TW" altLang="en-US" sz="2000" b="0" i="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學前家長教養手冊－阿德勒正向教養觀點</a:t>
          </a:r>
          <a:r>
            <a:rPr lang="en-US" altLang="zh-TW" sz="2000" b="0" i="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Ⅱ》</a:t>
          </a:r>
          <a:endParaRPr lang="en-US" sz="2000" b="0" i="0" dirty="0">
            <a:solidFill>
              <a:schemeClr val="bg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4A06E657-3FB6-4A06-8154-26460BF2B0E9}" type="parTrans" cxnId="{59087F12-632B-44D8-8710-930F4F526207}">
      <dgm:prSet/>
      <dgm:spPr/>
      <dgm:t>
        <a:bodyPr/>
        <a:lstStyle/>
        <a:p>
          <a:endParaRPr lang="en-US"/>
        </a:p>
      </dgm:t>
    </dgm:pt>
    <dgm:pt modelId="{6E0946E1-AF0B-4BE4-943F-F8917DC52AEF}" type="sibTrans" cxnId="{59087F12-632B-44D8-8710-930F4F526207}">
      <dgm:prSet/>
      <dgm:spPr/>
      <dgm:t>
        <a:bodyPr/>
        <a:lstStyle/>
        <a:p>
          <a:endParaRPr lang="en-US"/>
        </a:p>
      </dgm:t>
    </dgm:pt>
    <dgm:pt modelId="{920A425F-DEEA-F143-90F5-7ADF0E72C4AD}">
      <dgm:prSet custT="1"/>
      <dgm:spPr/>
      <dgm:t>
        <a:bodyPr/>
        <a:lstStyle/>
        <a:p>
          <a:r>
            <a:rPr lang="zh-TW" altLang="en-US" sz="2000" b="0" i="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目的：提升實用性與適切性，更貼近家長教養情境與幼兒發展需求</a:t>
          </a:r>
          <a:endParaRPr lang="en-US" altLang="zh-TW" sz="2000" b="0" i="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</dgm:t>
    </dgm:pt>
    <dgm:pt modelId="{7297AD90-BDA7-A640-8C37-92FB15A42371}" type="parTrans" cxnId="{C3401D63-20B7-BD48-9EAE-AEAE8B103AA4}">
      <dgm:prSet/>
      <dgm:spPr/>
      <dgm:t>
        <a:bodyPr/>
        <a:lstStyle/>
        <a:p>
          <a:endParaRPr lang="zh-TW" altLang="en-US"/>
        </a:p>
      </dgm:t>
    </dgm:pt>
    <dgm:pt modelId="{C96B87B0-3620-DD44-9F2F-CE6DC2CF407B}" type="sibTrans" cxnId="{C3401D63-20B7-BD48-9EAE-AEAE8B103AA4}">
      <dgm:prSet/>
      <dgm:spPr/>
      <dgm:t>
        <a:bodyPr/>
        <a:lstStyle/>
        <a:p>
          <a:endParaRPr lang="zh-TW" altLang="en-US"/>
        </a:p>
      </dgm:t>
    </dgm:pt>
    <dgm:pt modelId="{A29B1D04-D5EB-964A-943A-2FCAD61378BD}" type="pres">
      <dgm:prSet presAssocID="{55A8DF8F-4D3C-4086-A3F9-4A8058AB5B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D0D0DD-4756-3A42-A151-3D6C282882AA}" type="pres">
      <dgm:prSet presAssocID="{55A8DF8F-4D3C-4086-A3F9-4A8058AB5B73}" presName="dummyMaxCanvas" presStyleCnt="0">
        <dgm:presLayoutVars/>
      </dgm:prSet>
      <dgm:spPr/>
    </dgm:pt>
    <dgm:pt modelId="{0204F774-6535-CC4A-8ED4-5831B0A0BAB9}" type="pres">
      <dgm:prSet presAssocID="{55A8DF8F-4D3C-4086-A3F9-4A8058AB5B73}" presName="ThreeNodes_1" presStyleLbl="node1" presStyleIdx="0" presStyleCnt="3" custScaleX="103984" custScaleY="118871" custLinFactNeighborX="-920" custLinFactNeighborY="8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9136A7-9545-0F45-B110-20E37D03BE42}" type="pres">
      <dgm:prSet presAssocID="{55A8DF8F-4D3C-4086-A3F9-4A8058AB5B73}" presName="ThreeNodes_2" presStyleLbl="node1" presStyleIdx="1" presStyleCnt="3" custScaleX="104411" custScaleY="61902" custLinFactNeighborY="57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6D89C5-C78A-1444-825F-A7A60CE983D5}" type="pres">
      <dgm:prSet presAssocID="{55A8DF8F-4D3C-4086-A3F9-4A8058AB5B73}" presName="ThreeNodes_3" presStyleLbl="node1" presStyleIdx="2" presStyleCnt="3" custScaleX="96955" custScaleY="63893" custLinFactNeighborY="-189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FC548D-0731-7643-BD37-EADD2C4861B3}" type="pres">
      <dgm:prSet presAssocID="{55A8DF8F-4D3C-4086-A3F9-4A8058AB5B7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6B9C2B-D20C-2044-BBAD-A69821836BEC}" type="pres">
      <dgm:prSet presAssocID="{55A8DF8F-4D3C-4086-A3F9-4A8058AB5B7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95A88-2462-B941-BD03-5D56E440BE6D}" type="pres">
      <dgm:prSet presAssocID="{55A8DF8F-4D3C-4086-A3F9-4A8058AB5B7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D3A273-5A77-8C4D-921C-4516A701066B}" type="pres">
      <dgm:prSet presAssocID="{55A8DF8F-4D3C-4086-A3F9-4A8058AB5B7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C8C749-6A3F-B04B-A375-58C86E71DA38}" type="pres">
      <dgm:prSet presAssocID="{55A8DF8F-4D3C-4086-A3F9-4A8058AB5B7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FF15A0-D1B0-4B4B-BEBB-C2576CA79293}" type="presOf" srcId="{4DF9A0E8-5CA9-48B8-81A0-515CDB4DF50B}" destId="{F3FC548D-0731-7643-BD37-EADD2C4861B3}" srcOrd="0" destOrd="0" presId="urn:microsoft.com/office/officeart/2005/8/layout/vProcess5"/>
    <dgm:cxn modelId="{56F5FD04-5760-2A4B-901E-953AF52118C2}" type="presOf" srcId="{7C0B62DC-4815-4436-B567-1B25C21DF591}" destId="{9DC8C749-6A3F-B04B-A375-58C86E71DA38}" srcOrd="1" destOrd="0" presId="urn:microsoft.com/office/officeart/2005/8/layout/vProcess5"/>
    <dgm:cxn modelId="{5920BBC3-B6B6-A84A-9CE4-BC59CA72E63F}" type="presOf" srcId="{B6ED5D00-8346-4E89-9ECA-E69E585AB630}" destId="{A2195A88-2462-B941-BD03-5D56E440BE6D}" srcOrd="1" destOrd="0" presId="urn:microsoft.com/office/officeart/2005/8/layout/vProcess5"/>
    <dgm:cxn modelId="{91726FD4-8DE9-614F-A829-0B2686EABD2D}" type="presOf" srcId="{920A425F-DEEA-F143-90F5-7ADF0E72C4AD}" destId="{AFD3A273-5A77-8C4D-921C-4516A701066B}" srcOrd="1" destOrd="0" presId="urn:microsoft.com/office/officeart/2005/8/layout/vProcess5"/>
    <dgm:cxn modelId="{89ABA7A5-070D-F648-AF3E-4609E2F820E3}" type="presOf" srcId="{B6ED5D00-8346-4E89-9ECA-E69E585AB630}" destId="{0204F774-6535-CC4A-8ED4-5831B0A0BAB9}" srcOrd="0" destOrd="0" presId="urn:microsoft.com/office/officeart/2005/8/layout/vProcess5"/>
    <dgm:cxn modelId="{E894CF98-93CF-E949-8AF1-0F45688B2AEB}" type="presOf" srcId="{920A425F-DEEA-F143-90F5-7ADF0E72C4AD}" destId="{A39136A7-9545-0F45-B110-20E37D03BE42}" srcOrd="0" destOrd="0" presId="urn:microsoft.com/office/officeart/2005/8/layout/vProcess5"/>
    <dgm:cxn modelId="{5C4A39EB-911A-4BC4-ADD8-F58E64A6A9F4}" srcId="{55A8DF8F-4D3C-4086-A3F9-4A8058AB5B73}" destId="{B6ED5D00-8346-4E89-9ECA-E69E585AB630}" srcOrd="0" destOrd="0" parTransId="{81F87DAD-0CD9-4E88-B861-DCC35CA1F9CF}" sibTransId="{4DF9A0E8-5CA9-48B8-81A0-515CDB4DF50B}"/>
    <dgm:cxn modelId="{C3401D63-20B7-BD48-9EAE-AEAE8B103AA4}" srcId="{55A8DF8F-4D3C-4086-A3F9-4A8058AB5B73}" destId="{920A425F-DEEA-F143-90F5-7ADF0E72C4AD}" srcOrd="1" destOrd="0" parTransId="{7297AD90-BDA7-A640-8C37-92FB15A42371}" sibTransId="{C96B87B0-3620-DD44-9F2F-CE6DC2CF407B}"/>
    <dgm:cxn modelId="{59087F12-632B-44D8-8710-930F4F526207}" srcId="{55A8DF8F-4D3C-4086-A3F9-4A8058AB5B73}" destId="{7C0B62DC-4815-4436-B567-1B25C21DF591}" srcOrd="2" destOrd="0" parTransId="{4A06E657-3FB6-4A06-8154-26460BF2B0E9}" sibTransId="{6E0946E1-AF0B-4BE4-943F-F8917DC52AEF}"/>
    <dgm:cxn modelId="{F7D69420-8EA8-3147-B648-7C3D90D4E869}" type="presOf" srcId="{7C0B62DC-4815-4436-B567-1B25C21DF591}" destId="{D66D89C5-C78A-1444-825F-A7A60CE983D5}" srcOrd="0" destOrd="0" presId="urn:microsoft.com/office/officeart/2005/8/layout/vProcess5"/>
    <dgm:cxn modelId="{88C22828-3479-E84A-91A0-3CB303593472}" type="presOf" srcId="{55A8DF8F-4D3C-4086-A3F9-4A8058AB5B73}" destId="{A29B1D04-D5EB-964A-943A-2FCAD61378BD}" srcOrd="0" destOrd="0" presId="urn:microsoft.com/office/officeart/2005/8/layout/vProcess5"/>
    <dgm:cxn modelId="{B19E1586-FF23-9E43-A413-6F101AB34E2E}" type="presOf" srcId="{C96B87B0-3620-DD44-9F2F-CE6DC2CF407B}" destId="{956B9C2B-D20C-2044-BBAD-A69821836BEC}" srcOrd="0" destOrd="0" presId="urn:microsoft.com/office/officeart/2005/8/layout/vProcess5"/>
    <dgm:cxn modelId="{272041A6-E5ED-C641-91B3-0AAE26F56C5C}" type="presParOf" srcId="{A29B1D04-D5EB-964A-943A-2FCAD61378BD}" destId="{13D0D0DD-4756-3A42-A151-3D6C282882AA}" srcOrd="0" destOrd="0" presId="urn:microsoft.com/office/officeart/2005/8/layout/vProcess5"/>
    <dgm:cxn modelId="{C3F929D2-A422-9448-ABED-A6130ED8526D}" type="presParOf" srcId="{A29B1D04-D5EB-964A-943A-2FCAD61378BD}" destId="{0204F774-6535-CC4A-8ED4-5831B0A0BAB9}" srcOrd="1" destOrd="0" presId="urn:microsoft.com/office/officeart/2005/8/layout/vProcess5"/>
    <dgm:cxn modelId="{A3699C2A-A77A-DA4A-B0EA-DFAD01CB24A7}" type="presParOf" srcId="{A29B1D04-D5EB-964A-943A-2FCAD61378BD}" destId="{A39136A7-9545-0F45-B110-20E37D03BE42}" srcOrd="2" destOrd="0" presId="urn:microsoft.com/office/officeart/2005/8/layout/vProcess5"/>
    <dgm:cxn modelId="{474D1452-8DE8-8749-AE09-9C27DCD6300C}" type="presParOf" srcId="{A29B1D04-D5EB-964A-943A-2FCAD61378BD}" destId="{D66D89C5-C78A-1444-825F-A7A60CE983D5}" srcOrd="3" destOrd="0" presId="urn:microsoft.com/office/officeart/2005/8/layout/vProcess5"/>
    <dgm:cxn modelId="{FB4AD0C4-6196-DB49-9DBE-D3FBB07333FA}" type="presParOf" srcId="{A29B1D04-D5EB-964A-943A-2FCAD61378BD}" destId="{F3FC548D-0731-7643-BD37-EADD2C4861B3}" srcOrd="4" destOrd="0" presId="urn:microsoft.com/office/officeart/2005/8/layout/vProcess5"/>
    <dgm:cxn modelId="{AB7E70C3-63D7-A940-82A9-758B20806765}" type="presParOf" srcId="{A29B1D04-D5EB-964A-943A-2FCAD61378BD}" destId="{956B9C2B-D20C-2044-BBAD-A69821836BEC}" srcOrd="5" destOrd="0" presId="urn:microsoft.com/office/officeart/2005/8/layout/vProcess5"/>
    <dgm:cxn modelId="{330C4798-1816-0042-92BA-C2D9C343D1A8}" type="presParOf" srcId="{A29B1D04-D5EB-964A-943A-2FCAD61378BD}" destId="{A2195A88-2462-B941-BD03-5D56E440BE6D}" srcOrd="6" destOrd="0" presId="urn:microsoft.com/office/officeart/2005/8/layout/vProcess5"/>
    <dgm:cxn modelId="{7A77F3FB-2F1B-B847-8846-6D95A48CACB3}" type="presParOf" srcId="{A29B1D04-D5EB-964A-943A-2FCAD61378BD}" destId="{AFD3A273-5A77-8C4D-921C-4516A701066B}" srcOrd="7" destOrd="0" presId="urn:microsoft.com/office/officeart/2005/8/layout/vProcess5"/>
    <dgm:cxn modelId="{C7F48753-9EE1-DC47-8962-20232459C29D}" type="presParOf" srcId="{A29B1D04-D5EB-964A-943A-2FCAD61378BD}" destId="{9DC8C749-6A3F-B04B-A375-58C86E71DA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AE86-BB0E-9A47-AFA6-40CD4DDF8F42}">
      <dsp:nvSpPr>
        <dsp:cNvPr id="0" name=""/>
        <dsp:cNvSpPr/>
      </dsp:nvSpPr>
      <dsp:spPr>
        <a:xfrm>
          <a:off x="0" y="980594"/>
          <a:ext cx="2786062" cy="17691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5E9EC-CE7F-4B4D-9D94-E4F9ED2901D3}">
      <dsp:nvSpPr>
        <dsp:cNvPr id="0" name=""/>
        <dsp:cNvSpPr/>
      </dsp:nvSpPr>
      <dsp:spPr>
        <a:xfrm>
          <a:off x="309562" y="1274679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融合教育推動和少子化影響：家長更重視幼兒教養方式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361379" y="1326496"/>
        <a:ext cx="2682428" cy="1665515"/>
      </dsp:txXfrm>
    </dsp:sp>
    <dsp:sp modelId="{87521A7E-6AAA-AF4A-833F-EDDF96F83309}">
      <dsp:nvSpPr>
        <dsp:cNvPr id="0" name=""/>
        <dsp:cNvSpPr/>
      </dsp:nvSpPr>
      <dsp:spPr>
        <a:xfrm>
          <a:off x="3405187" y="980594"/>
          <a:ext cx="2786062" cy="17691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E3137-AB39-4348-BE63-BA521C027BF5}">
      <dsp:nvSpPr>
        <dsp:cNvPr id="0" name=""/>
        <dsp:cNvSpPr/>
      </dsp:nvSpPr>
      <dsp:spPr>
        <a:xfrm>
          <a:off x="3714749" y="1274679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家長常面臨教養困境因素：資訊不足、教養觀念差異、時間與情緒壓力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3766566" y="1326496"/>
        <a:ext cx="2682428" cy="1665515"/>
      </dsp:txXfrm>
    </dsp:sp>
    <dsp:sp modelId="{FC56EA4A-FE99-C747-8901-1380935F3A3C}">
      <dsp:nvSpPr>
        <dsp:cNvPr id="0" name=""/>
        <dsp:cNvSpPr/>
      </dsp:nvSpPr>
      <dsp:spPr>
        <a:xfrm>
          <a:off x="6810375" y="980594"/>
          <a:ext cx="2786062" cy="17691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7329-555A-ED49-AFD9-D15830F6B1E6}">
      <dsp:nvSpPr>
        <dsp:cNvPr id="0" name=""/>
        <dsp:cNvSpPr/>
      </dsp:nvSpPr>
      <dsp:spPr>
        <a:xfrm>
          <a:off x="7119937" y="1274679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造成的影響：幼兒情緒發展及親子關係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7171754" y="1326496"/>
        <a:ext cx="2682428" cy="166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D9AE-458B-A642-B8C1-A8136E721A66}">
      <dsp:nvSpPr>
        <dsp:cNvPr id="0" name=""/>
        <dsp:cNvSpPr/>
      </dsp:nvSpPr>
      <dsp:spPr>
        <a:xfrm>
          <a:off x="0" y="1691"/>
          <a:ext cx="9906000" cy="13316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0" i="0" kern="120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研發家長教養手冊（電子書）           解決學前家長教養難題與困境</a:t>
          </a:r>
          <a:endParaRPr lang="en-US" sz="2800" b="0" i="0" kern="120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65007" y="66698"/>
        <a:ext cx="9775986" cy="1201660"/>
      </dsp:txXfrm>
    </dsp:sp>
    <dsp:sp modelId="{28AD7B0A-3B1C-F143-9D0B-C4F1F56B2A8E}">
      <dsp:nvSpPr>
        <dsp:cNvPr id="0" name=""/>
        <dsp:cNvSpPr/>
      </dsp:nvSpPr>
      <dsp:spPr>
        <a:xfrm>
          <a:off x="0" y="1346374"/>
          <a:ext cx="9906000" cy="13316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0" i="0" kern="120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手冊特色：採用問與答模式設計，內容具體、實用、可立即應用</a:t>
          </a:r>
          <a:endParaRPr lang="en-US" sz="2800" b="0" i="0" kern="120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65007" y="1411381"/>
        <a:ext cx="9775986" cy="1201660"/>
      </dsp:txXfrm>
    </dsp:sp>
    <dsp:sp modelId="{8B5318BD-8571-4A49-AA1C-E373946C87EC}">
      <dsp:nvSpPr>
        <dsp:cNvPr id="0" name=""/>
        <dsp:cNvSpPr/>
      </dsp:nvSpPr>
      <dsp:spPr>
        <a:xfrm>
          <a:off x="0" y="2691057"/>
          <a:ext cx="9906000" cy="13316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0" i="0" kern="120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手冊預期效益：提升家長正向教養</a:t>
          </a:r>
          <a:r>
            <a:rPr lang="zh-TW" altLang="en-US" sz="2800" b="0" i="0" kern="120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知能</a:t>
          </a:r>
          <a:r>
            <a:rPr lang="zh-TW" sz="2800" b="0" i="0" kern="1200" dirty="0">
              <a:solidFill>
                <a:schemeClr val="tx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、強化親子關係、支持融合教育的實施、創造尊重與關愛的成長環境</a:t>
          </a:r>
          <a:endParaRPr lang="en-US" sz="2800" b="0" i="0" kern="1200" dirty="0">
            <a:solidFill>
              <a:schemeClr val="tx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65007" y="2756064"/>
        <a:ext cx="9775986" cy="1201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132B2-4478-2943-90C8-750B9007E457}">
      <dsp:nvSpPr>
        <dsp:cNvPr id="0" name=""/>
        <dsp:cNvSpPr/>
      </dsp:nvSpPr>
      <dsp:spPr>
        <a:xfrm>
          <a:off x="-265164" y="10350"/>
          <a:ext cx="6289466" cy="62894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6728D-6FE3-7342-B799-FC05414E2E79}">
      <dsp:nvSpPr>
        <dsp:cNvPr id="0" name=""/>
        <dsp:cNvSpPr/>
      </dsp:nvSpPr>
      <dsp:spPr>
        <a:xfrm>
          <a:off x="0" y="628135"/>
          <a:ext cx="2778071" cy="191281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人格在</a:t>
          </a: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4-5</a:t>
          </a: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歲初步形成</a:t>
          </a:r>
          <a:endParaRPr lang="en-US" sz="20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93376" y="721511"/>
        <a:ext cx="2591319" cy="1726062"/>
      </dsp:txXfrm>
    </dsp:sp>
    <dsp:sp modelId="{8037A557-6C16-9345-AAAC-F9E3112A28DB}">
      <dsp:nvSpPr>
        <dsp:cNvPr id="0" name=""/>
        <dsp:cNvSpPr/>
      </dsp:nvSpPr>
      <dsp:spPr>
        <a:xfrm>
          <a:off x="3147023" y="612485"/>
          <a:ext cx="2701541" cy="1944112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自卑感可以轉化成長的動力</a:t>
          </a:r>
          <a:endParaRPr lang="en-US" sz="20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3241927" y="707389"/>
        <a:ext cx="2511733" cy="1754304"/>
      </dsp:txXfrm>
    </dsp:sp>
    <dsp:sp modelId="{562D8868-D273-B646-BC98-B98D5360212B}">
      <dsp:nvSpPr>
        <dsp:cNvPr id="0" name=""/>
        <dsp:cNvSpPr/>
      </dsp:nvSpPr>
      <dsp:spPr>
        <a:xfrm>
          <a:off x="1312694" y="3008723"/>
          <a:ext cx="3158318" cy="1989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社會情懷和早期經驗塑造人生風格</a:t>
          </a:r>
          <a:endParaRPr lang="en-US" sz="20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1409832" y="3105861"/>
        <a:ext cx="2964042" cy="1795607"/>
      </dsp:txXfrm>
    </dsp:sp>
    <dsp:sp modelId="{94CE6B2C-8FDE-C84C-9990-EDDD1CB79A75}">
      <dsp:nvSpPr>
        <dsp:cNvPr id="0" name=""/>
        <dsp:cNvSpPr/>
      </dsp:nvSpPr>
      <dsp:spPr>
        <a:xfrm>
          <a:off x="531529" y="5462902"/>
          <a:ext cx="4708546" cy="63429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阿德勒理論重點  </a:t>
          </a: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(</a:t>
          </a:r>
          <a:r>
            <a:rPr lang="zh-TW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吳書榆譯，</a:t>
          </a:r>
          <a:r>
            <a:rPr lang="en-US" sz="20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2015) </a:t>
          </a:r>
          <a:endParaRPr lang="zh-TW" altLang="en-US" sz="20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562493" y="5493866"/>
        <a:ext cx="4646618" cy="572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C574C-9FA0-6545-97A4-9DA6CC429365}">
      <dsp:nvSpPr>
        <dsp:cNvPr id="0" name=""/>
        <dsp:cNvSpPr/>
      </dsp:nvSpPr>
      <dsp:spPr>
        <a:xfrm>
          <a:off x="0" y="498272"/>
          <a:ext cx="742442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5511-998E-3E4C-BEE5-4AD20C51AD08}">
      <dsp:nvSpPr>
        <dsp:cNvPr id="0" name=""/>
        <dsp:cNvSpPr/>
      </dsp:nvSpPr>
      <dsp:spPr>
        <a:xfrm>
          <a:off x="371221" y="70232"/>
          <a:ext cx="7041337" cy="8560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正向教養：尊重、鼓勵、溫和堅定 </a:t>
          </a:r>
          <a:r>
            <a:rPr lang="en-US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(Nelsen, 2006) </a:t>
          </a:r>
        </a:p>
      </dsp:txBody>
      <dsp:txXfrm>
        <a:off x="413011" y="112022"/>
        <a:ext cx="6957757" cy="772500"/>
      </dsp:txXfrm>
    </dsp:sp>
    <dsp:sp modelId="{45B05A3E-74E7-7044-8F0A-7FF340B3F123}">
      <dsp:nvSpPr>
        <dsp:cNvPr id="0" name=""/>
        <dsp:cNvSpPr/>
      </dsp:nvSpPr>
      <dsp:spPr>
        <a:xfrm>
          <a:off x="0" y="1813712"/>
          <a:ext cx="742442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914C3-2104-8E40-84F1-96A756A8B8F5}">
      <dsp:nvSpPr>
        <dsp:cNvPr id="0" name=""/>
        <dsp:cNvSpPr/>
      </dsp:nvSpPr>
      <dsp:spPr>
        <a:xfrm>
          <a:off x="371221" y="1385672"/>
          <a:ext cx="5642851" cy="85608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建立清楚規範，幫助幼兒理解行為後果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413011" y="1427462"/>
        <a:ext cx="5559271" cy="772500"/>
      </dsp:txXfrm>
    </dsp:sp>
    <dsp:sp modelId="{6C77563C-297C-584B-85EA-8D8101190836}">
      <dsp:nvSpPr>
        <dsp:cNvPr id="0" name=""/>
        <dsp:cNvSpPr/>
      </dsp:nvSpPr>
      <dsp:spPr>
        <a:xfrm>
          <a:off x="0" y="3129152"/>
          <a:ext cx="742442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48C6-0E2B-D14C-A6DA-93E519BB3051}">
      <dsp:nvSpPr>
        <dsp:cNvPr id="0" name=""/>
        <dsp:cNvSpPr/>
      </dsp:nvSpPr>
      <dsp:spPr>
        <a:xfrm>
          <a:off x="371221" y="2701112"/>
          <a:ext cx="5648048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培養歸屬感、自律、責任感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413011" y="2742902"/>
        <a:ext cx="5564468" cy="772500"/>
      </dsp:txXfrm>
    </dsp:sp>
    <dsp:sp modelId="{9C51B054-F2FA-3142-AAAB-4CF2C76AD9BD}">
      <dsp:nvSpPr>
        <dsp:cNvPr id="0" name=""/>
        <dsp:cNvSpPr/>
      </dsp:nvSpPr>
      <dsp:spPr>
        <a:xfrm>
          <a:off x="0" y="4444591"/>
          <a:ext cx="742442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17A7A-8EFE-304E-B7F4-F58CA288B35E}">
      <dsp:nvSpPr>
        <dsp:cNvPr id="0" name=""/>
        <dsp:cNvSpPr/>
      </dsp:nvSpPr>
      <dsp:spPr>
        <a:xfrm>
          <a:off x="371221" y="4016552"/>
          <a:ext cx="5647528" cy="8560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2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重視行為背後動機，引導從錯誤中學習</a:t>
          </a:r>
          <a:endParaRPr lang="en-US" sz="22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413011" y="4058342"/>
        <a:ext cx="5563948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B4933-4D0E-B94F-8CB3-904BE8409C7A}">
      <dsp:nvSpPr>
        <dsp:cNvPr id="0" name=""/>
        <dsp:cNvSpPr/>
      </dsp:nvSpPr>
      <dsp:spPr>
        <a:xfrm>
          <a:off x="1348299" y="1710"/>
          <a:ext cx="8015702" cy="1128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1. </a:t>
          </a:r>
          <a:r>
            <a:rPr lang="zh-TW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教養方式影響終身發展</a:t>
          </a:r>
          <a:endParaRPr lang="en-US" sz="27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1403409" y="56820"/>
        <a:ext cx="7905482" cy="1018723"/>
      </dsp:txXfrm>
    </dsp:sp>
    <dsp:sp modelId="{43E9FA1D-CAC6-FC48-B130-8D01B4176B7B}">
      <dsp:nvSpPr>
        <dsp:cNvPr id="0" name=""/>
        <dsp:cNvSpPr/>
      </dsp:nvSpPr>
      <dsp:spPr>
        <a:xfrm>
          <a:off x="1348299" y="1187101"/>
          <a:ext cx="8015702" cy="1128943"/>
        </a:xfrm>
        <a:prstGeom prst="roundRect">
          <a:avLst/>
        </a:prstGeom>
        <a:solidFill>
          <a:schemeClr val="accent5">
            <a:hueOff val="10130357"/>
            <a:satOff val="-18061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正向教養有助建立健康親子關係與正向行為模式</a:t>
          </a:r>
          <a:endParaRPr lang="en-US" sz="27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1403409" y="1242211"/>
        <a:ext cx="7905482" cy="1018723"/>
      </dsp:txXfrm>
    </dsp:sp>
    <dsp:sp modelId="{FB63AD65-834D-A04E-AD0C-7A51C1A52893}">
      <dsp:nvSpPr>
        <dsp:cNvPr id="0" name=""/>
        <dsp:cNvSpPr/>
      </dsp:nvSpPr>
      <dsp:spPr>
        <a:xfrm>
          <a:off x="1348299" y="2372491"/>
          <a:ext cx="8015702" cy="1128943"/>
        </a:xfrm>
        <a:prstGeom prst="roundRect">
          <a:avLst/>
        </a:prstGeom>
        <a:solidFill>
          <a:schemeClr val="accent5">
            <a:hueOff val="20260714"/>
            <a:satOff val="-36122"/>
            <a:lumOff val="-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3. </a:t>
          </a:r>
          <a:r>
            <a:rPr lang="zh-TW" sz="2700" b="0" i="0" kern="1200" dirty="0">
              <a:latin typeface="Heiti TC Light" panose="02000000000000000000" pitchFamily="2" charset="-128"/>
              <a:ea typeface="Heiti TC Light" panose="02000000000000000000" pitchFamily="2" charset="-128"/>
            </a:rPr>
            <a:t>為幼兒的未來學習與社會適應打下基礎</a:t>
          </a:r>
          <a:endParaRPr lang="en-US" sz="2700" b="0" i="0" kern="1200" dirty="0"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1403409" y="2427601"/>
        <a:ext cx="7905482" cy="1018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4F774-6535-CC4A-8ED4-5831B0A0BAB9}">
      <dsp:nvSpPr>
        <dsp:cNvPr id="0" name=""/>
        <dsp:cNvSpPr/>
      </dsp:nvSpPr>
      <dsp:spPr>
        <a:xfrm>
          <a:off x="-58961" y="70784"/>
          <a:ext cx="6155644" cy="2270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回饋分析後，依照功能性將手冊架構由</a:t>
          </a:r>
          <a:r>
            <a:rPr lang="en-US" altLang="zh-TW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2</a:t>
          </a: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大主題調整為</a:t>
          </a:r>
          <a:r>
            <a:rPr lang="en-US" altLang="zh-TW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3</a:t>
          </a: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大主題： </a:t>
          </a:r>
          <a:r>
            <a:rPr lang="en-US" altLang="zh-TW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                                             1. </a:t>
          </a: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情緒與社會發展</a:t>
          </a:r>
          <a:endParaRPr lang="en-US" altLang="zh-TW" sz="2000" b="0" i="0" kern="120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2. </a:t>
          </a: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學習與執行能麗</a:t>
          </a:r>
          <a:endParaRPr lang="en-US" altLang="zh-TW" sz="2000" b="0" i="0" kern="120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3.</a:t>
          </a:r>
          <a:r>
            <a:rPr lang="zh-TW" altLang="en-US" sz="2000" b="0" i="0" kern="1200" dirty="0">
              <a:solidFill>
                <a:schemeClr val="bg1"/>
              </a:solidFill>
              <a:effectLst/>
              <a:latin typeface="Heiti TC Light" panose="02000000000000000000" pitchFamily="2" charset="-128"/>
              <a:ea typeface="Heiti TC Light" panose="02000000000000000000" pitchFamily="2" charset="-128"/>
            </a:rPr>
            <a:t>自理與生活習慣 </a:t>
          </a:r>
          <a:endParaRPr lang="en-US" sz="2000" b="0" i="0" kern="1200" dirty="0">
            <a:solidFill>
              <a:schemeClr val="bg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7551" y="137296"/>
        <a:ext cx="3995394" cy="2137879"/>
      </dsp:txXfrm>
    </dsp:sp>
    <dsp:sp modelId="{A39136A7-9545-0F45-B110-20E37D03BE42}">
      <dsp:nvSpPr>
        <dsp:cNvPr id="0" name=""/>
        <dsp:cNvSpPr/>
      </dsp:nvSpPr>
      <dsp:spPr>
        <a:xfrm>
          <a:off x="450735" y="2792964"/>
          <a:ext cx="6180921" cy="1182571"/>
        </a:xfrm>
        <a:prstGeom prst="roundRect">
          <a:avLst>
            <a:gd name="adj" fmla="val 10000"/>
          </a:avLst>
        </a:prstGeom>
        <a:solidFill>
          <a:schemeClr val="accent2">
            <a:hueOff val="-9442759"/>
            <a:satOff val="18175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目的：提升實用性與適切性，更貼近家長教養情境與幼兒發展需求</a:t>
          </a:r>
          <a:endParaRPr lang="en-US" altLang="zh-TW" sz="2000" b="0" i="0" kern="1200" dirty="0">
            <a:solidFill>
              <a:schemeClr val="bg1"/>
            </a:solidFill>
            <a:effectLst/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485371" y="2827600"/>
        <a:ext cx="4269745" cy="1113299"/>
      </dsp:txXfrm>
    </dsp:sp>
    <dsp:sp modelId="{D66D89C5-C78A-1444-825F-A7A60CE983D5}">
      <dsp:nvSpPr>
        <dsp:cNvPr id="0" name=""/>
        <dsp:cNvSpPr/>
      </dsp:nvSpPr>
      <dsp:spPr>
        <a:xfrm>
          <a:off x="1193760" y="4530030"/>
          <a:ext cx="5739541" cy="1220607"/>
        </a:xfrm>
        <a:prstGeom prst="roundRect">
          <a:avLst>
            <a:gd name="adj" fmla="val 10000"/>
          </a:avLst>
        </a:prstGeom>
        <a:solidFill>
          <a:schemeClr val="accent2">
            <a:hueOff val="-18885518"/>
            <a:satOff val="36351"/>
            <a:lumOff val="-25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新增版本：</a:t>
          </a:r>
          <a:r>
            <a:rPr lang="en-US" altLang="zh-TW" sz="2000" b="0" i="0" kern="120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《</a:t>
          </a:r>
          <a:r>
            <a:rPr lang="zh-TW" altLang="en-US" sz="2000" b="0" i="0" kern="120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學前家長教養手冊－阿德勒正向教養觀點</a:t>
          </a:r>
          <a:r>
            <a:rPr lang="en-US" altLang="zh-TW" sz="2000" b="0" i="0" kern="1200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rPr>
            <a:t>Ⅱ》</a:t>
          </a:r>
          <a:endParaRPr lang="en-US" sz="2000" b="0" i="0" kern="1200" dirty="0">
            <a:solidFill>
              <a:schemeClr val="bg1"/>
            </a:solidFill>
            <a:latin typeface="Heiti TC Light" panose="02000000000000000000" pitchFamily="2" charset="-128"/>
            <a:ea typeface="Heiti TC Light" panose="02000000000000000000" pitchFamily="2" charset="-128"/>
          </a:endParaRPr>
        </a:p>
      </dsp:txBody>
      <dsp:txXfrm>
        <a:off x="1229510" y="4565780"/>
        <a:ext cx="3957667" cy="1149107"/>
      </dsp:txXfrm>
    </dsp:sp>
    <dsp:sp modelId="{F3FC548D-0731-7643-BD37-EADD2C4861B3}">
      <dsp:nvSpPr>
        <dsp:cNvPr id="0" name=""/>
        <dsp:cNvSpPr/>
      </dsp:nvSpPr>
      <dsp:spPr>
        <a:xfrm>
          <a:off x="4737005" y="1538842"/>
          <a:ext cx="1241755" cy="1241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16400" y="1538842"/>
        <a:ext cx="682965" cy="934421"/>
      </dsp:txXfrm>
    </dsp:sp>
    <dsp:sp modelId="{956B9C2B-D20C-2044-BBAD-A69821836BEC}">
      <dsp:nvSpPr>
        <dsp:cNvPr id="0" name=""/>
        <dsp:cNvSpPr/>
      </dsp:nvSpPr>
      <dsp:spPr>
        <a:xfrm>
          <a:off x="5259340" y="3754897"/>
          <a:ext cx="1241755" cy="1241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9432183"/>
            <a:satOff val="9656"/>
            <a:lumOff val="-45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432183"/>
              <a:satOff val="9656"/>
              <a:lumOff val="-45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538735" y="3754897"/>
        <a:ext cx="682965" cy="93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3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9" r:id="rId6"/>
    <p:sldLayoutId id="2147483844" r:id="rId7"/>
    <p:sldLayoutId id="2147483845" r:id="rId8"/>
    <p:sldLayoutId id="2147483846" r:id="rId9"/>
    <p:sldLayoutId id="2147483848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82950D9A-4705-4314-961A-4F88B2CE4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3969F2-ED52-4E5C-B3FC-01E01B8B9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0F4B361-739C-2CE3-21D1-15FAC7375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75" y="1207943"/>
            <a:ext cx="6994477" cy="1730557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zh-TW" altLang="en-US" sz="6600" i="0" dirty="0">
                <a:latin typeface="Heiti TC Medium" pitchFamily="2" charset="-128"/>
                <a:ea typeface="Heiti TC Medium" pitchFamily="2" charset="-128"/>
              </a:rPr>
              <a:t>學前家長教養手冊</a:t>
            </a:r>
            <a:r>
              <a:rPr kumimoji="1" lang="en-US" altLang="zh-TW" sz="6600" i="0" dirty="0">
                <a:latin typeface="Heiti TC Medium" pitchFamily="2" charset="-128"/>
                <a:ea typeface="Heiti TC Medium" pitchFamily="2" charset="-128"/>
              </a:rPr>
              <a:t>-</a:t>
            </a:r>
            <a:r>
              <a:rPr kumimoji="1" lang="zh-TW" altLang="en-US" sz="6600" i="0" dirty="0">
                <a:latin typeface="Heiti TC Medium" pitchFamily="2" charset="-128"/>
                <a:ea typeface="Heiti TC Medium" pitchFamily="2" charset="-128"/>
              </a:rPr>
              <a:t>阿德勒正向教養觀點</a:t>
            </a:r>
            <a:r>
              <a:rPr lang="zh-TW" altLang="en-US" dirty="0">
                <a:solidFill>
                  <a:srgbClr val="000000"/>
                </a:solidFill>
                <a:effectLst/>
                <a:latin typeface="PingFang TC Semibold" panose="020B0400000000000000" pitchFamily="34" charset="-120"/>
                <a:ea typeface="PingFang TC Semibold" panose="020B0400000000000000" pitchFamily="34" charset="-120"/>
              </a:rPr>
              <a:t/>
            </a:r>
            <a:br>
              <a:rPr lang="zh-TW" altLang="en-US" dirty="0">
                <a:solidFill>
                  <a:srgbClr val="000000"/>
                </a:solidFill>
                <a:effectLst/>
                <a:latin typeface="PingFang TC Semibold" panose="020B0400000000000000" pitchFamily="34" charset="-120"/>
                <a:ea typeface="PingFang TC Semibold" panose="020B0400000000000000" pitchFamily="34" charset="-120"/>
              </a:rPr>
            </a:b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19FF4E78-7B14-876D-91FB-8214A3E0F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38" y="4145791"/>
            <a:ext cx="5428721" cy="123381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zh-TW" altLang="en-US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作者：陳玫秀</a:t>
            </a:r>
            <a:r>
              <a:rPr kumimoji="1" lang="en-US" altLang="zh-TW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1</a:t>
            </a:r>
            <a:r>
              <a:rPr kumimoji="1" lang="zh-TW" altLang="en-US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劉秀丹</a:t>
            </a:r>
            <a:r>
              <a:rPr kumimoji="1" lang="en-US" altLang="zh-TW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</a:t>
            </a:r>
          </a:p>
          <a:p>
            <a:pPr>
              <a:lnSpc>
                <a:spcPct val="100000"/>
              </a:lnSpc>
            </a:pPr>
            <a:r>
              <a:rPr kumimoji="1" lang="en-US" altLang="zh-TW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1</a:t>
            </a:r>
            <a:r>
              <a:rPr kumimoji="1" lang="zh-TW" altLang="en-US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國立臺灣師範大學特殊教育學系碩士</a:t>
            </a:r>
            <a:endParaRPr kumimoji="1" lang="en-US" altLang="zh-TW" sz="6300" b="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>
              <a:lnSpc>
                <a:spcPct val="100000"/>
              </a:lnSpc>
            </a:pPr>
            <a:r>
              <a:rPr kumimoji="1" lang="en-US" altLang="zh-TW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</a:t>
            </a:r>
            <a:r>
              <a:rPr kumimoji="1" lang="zh-TW" altLang="en-US" sz="6300" b="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國立臺灣師範大學特殊教育學系教授</a:t>
            </a:r>
          </a:p>
          <a:p>
            <a:pPr algn="l"/>
            <a:endParaRPr kumimoji="1" lang="zh-TW" altLang="en-US" dirty="0"/>
          </a:p>
        </p:txBody>
      </p:sp>
      <p:pic>
        <p:nvPicPr>
          <p:cNvPr id="4" name="Picture 3" descr="白色結構">
            <a:extLst>
              <a:ext uri="{FF2B5EF4-FFF2-40B4-BE49-F238E27FC236}">
                <a16:creationId xmlns:a16="http://schemas.microsoft.com/office/drawing/2014/main" xmlns="" id="{6D285147-BFF7-A133-906F-802A03A9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" r="28774"/>
          <a:stretch>
            <a:fillRect/>
          </a:stretch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3AC671C-E66F-43C5-A66A-C477339D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0105BEF-DE01-3350-82A4-2BB52F95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477" y="349163"/>
            <a:ext cx="5171039" cy="167789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研發過程與成果</a:t>
            </a:r>
            <a: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研究目的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4CA14D-52DC-4F3C-A1CE-235B99A17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09557EB1-B4DB-2263-BA54-2A792A935491}"/>
              </a:ext>
            </a:extLst>
          </p:cNvPr>
          <p:cNvGrpSpPr/>
          <p:nvPr/>
        </p:nvGrpSpPr>
        <p:grpSpPr>
          <a:xfrm>
            <a:off x="1006241" y="2166345"/>
            <a:ext cx="10179509" cy="3765102"/>
            <a:chOff x="1348299" y="2372491"/>
            <a:chExt cx="8015702" cy="112894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xmlns="" id="{A31B490A-D078-D82C-8E50-69BD257522BC}"/>
                </a:ext>
              </a:extLst>
            </p:cNvPr>
            <p:cNvSpPr/>
            <p:nvPr/>
          </p:nvSpPr>
          <p:spPr>
            <a:xfrm>
              <a:off x="1348299" y="2372491"/>
              <a:ext cx="8015702" cy="11289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20260714"/>
                <a:satOff val="-36122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6" name="圓角矩形 4">
              <a:extLst>
                <a:ext uri="{FF2B5EF4-FFF2-40B4-BE49-F238E27FC236}">
                  <a16:creationId xmlns:a16="http://schemas.microsoft.com/office/drawing/2014/main" xmlns="" id="{AE32BBE3-DB21-9D1A-C720-B903DC9416BC}"/>
                </a:ext>
              </a:extLst>
            </p:cNvPr>
            <p:cNvSpPr txBox="1"/>
            <p:nvPr/>
          </p:nvSpPr>
          <p:spPr>
            <a:xfrm>
              <a:off x="1403409" y="2427601"/>
              <a:ext cx="7905482" cy="1018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研發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《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學前家長教養手冊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》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，以阿德勒正向教養理念為核心，協助家長應對教養發展遲緩或一般幼兒的實務挑戰。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endParaRPr lang="zh-TW" altLang="en-US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核心理念：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endParaRPr lang="zh-TW" altLang="en-US" sz="1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溫和而堅定的引導</a:t>
              </a: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情感連結與行為理解</a:t>
              </a: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有效溝通與情感支持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1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3EF476A-3716-C31E-0539-E7A94E6F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775" y="249782"/>
            <a:ext cx="4966447" cy="167789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研發過程與成果</a:t>
            </a:r>
            <a: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設計內容與方法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4CA14D-52DC-4F3C-A1CE-235B99A17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9F7E1634-6D50-89E8-F4A1-F35A0BA17565}"/>
              </a:ext>
            </a:extLst>
          </p:cNvPr>
          <p:cNvGrpSpPr/>
          <p:nvPr/>
        </p:nvGrpSpPr>
        <p:grpSpPr>
          <a:xfrm>
            <a:off x="2583279" y="1938309"/>
            <a:ext cx="7838241" cy="4198889"/>
            <a:chOff x="1348299" y="2372491"/>
            <a:chExt cx="8015702" cy="1128943"/>
          </a:xfrm>
        </p:grpSpPr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xmlns="" id="{0175D6C1-E012-08C7-1936-20B4B6FCAB84}"/>
                </a:ext>
              </a:extLst>
            </p:cNvPr>
            <p:cNvSpPr/>
            <p:nvPr/>
          </p:nvSpPr>
          <p:spPr>
            <a:xfrm>
              <a:off x="1348299" y="2372491"/>
              <a:ext cx="8015702" cy="1128943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20260714"/>
                <a:satOff val="-36122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1" name="圓角矩形 4">
              <a:extLst>
                <a:ext uri="{FF2B5EF4-FFF2-40B4-BE49-F238E27FC236}">
                  <a16:creationId xmlns:a16="http://schemas.microsoft.com/office/drawing/2014/main" xmlns="" id="{3288151C-B6A3-6D36-3A30-925553BDEEC0}"/>
                </a:ext>
              </a:extLst>
            </p:cNvPr>
            <p:cNvSpPr txBox="1"/>
            <p:nvPr/>
          </p:nvSpPr>
          <p:spPr>
            <a:xfrm>
              <a:off x="1403409" y="2427601"/>
              <a:ext cx="7905482" cy="1018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手冊設計依據：</a:t>
              </a:r>
            </a:p>
            <a:p>
              <a:pPr marL="0" indent="0">
                <a:lnSpc>
                  <a:spcPct val="90000"/>
                </a:lnSpc>
                <a:buNone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參考相關理論與著作（劉盈盈，</a:t>
              </a: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2020</a:t>
              </a:r>
              <a:r>
                <a:rPr lang="en-US" altLang="zh-TW" sz="2500" dirty="0">
                  <a:latin typeface="Heiti TC Light" panose="02000000000000000000" pitchFamily="2" charset="-128"/>
                  <a:ea typeface="Heiti TC Light" panose="02000000000000000000" pitchFamily="2" charset="-128"/>
                </a:rPr>
                <a:t>; 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陳依萍，</a:t>
              </a: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2020)</a:t>
              </a:r>
            </a:p>
            <a:p>
              <a:pPr marL="0" indent="0">
                <a:lnSpc>
                  <a:spcPct val="90000"/>
                </a:lnSpc>
                <a:buNone/>
              </a:pPr>
              <a:endPara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>
                <a:lnSpc>
                  <a:spcPct val="90000"/>
                </a:lnSpc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針對兩大困境設計內容：</a:t>
              </a: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幼兒園適應問題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Font typeface="Arial" panose="020B0604020202020204" pitchFamily="34" charset="0"/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家庭生活教養挑戰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Font typeface="Arial" panose="020B0604020202020204" pitchFamily="34" charset="0"/>
                <a:buAutoNum type="arabicPeriod"/>
              </a:pPr>
              <a:endParaRPr lang="zh-TW" altLang="en-US" sz="1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>
                <a:lnSpc>
                  <a:spcPct val="90000"/>
                </a:lnSpc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內容結構（採用問與答的方式）：</a:t>
              </a: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幼兒常見行為問題與應對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家長的實務引導策略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問題處理與預防建議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D0F132-E11C-DB83-1823-AE68EEA2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953" y="338379"/>
            <a:ext cx="5196091" cy="167789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研發過程與成果</a:t>
            </a:r>
            <a: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需求調查與資料搜集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4CA14D-52DC-4F3C-A1CE-235B99A17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1EC26717-9EF0-B7B5-34CD-A2A3E367ADCA}"/>
              </a:ext>
            </a:extLst>
          </p:cNvPr>
          <p:cNvGrpSpPr/>
          <p:nvPr/>
        </p:nvGrpSpPr>
        <p:grpSpPr>
          <a:xfrm>
            <a:off x="1918368" y="2214643"/>
            <a:ext cx="8364151" cy="4109821"/>
            <a:chOff x="1348299" y="2372491"/>
            <a:chExt cx="8018545" cy="112894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xmlns="" id="{FF1F8DF4-6688-E3A1-D1B5-4C4179D50CCD}"/>
                </a:ext>
              </a:extLst>
            </p:cNvPr>
            <p:cNvSpPr/>
            <p:nvPr/>
          </p:nvSpPr>
          <p:spPr>
            <a:xfrm>
              <a:off x="1348299" y="2372491"/>
              <a:ext cx="8015702" cy="112894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20260714"/>
                <a:satOff val="-36122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6" name="圓角矩形 4">
              <a:extLst>
                <a:ext uri="{FF2B5EF4-FFF2-40B4-BE49-F238E27FC236}">
                  <a16:creationId xmlns:a16="http://schemas.microsoft.com/office/drawing/2014/main" xmlns="" id="{F8C3D76D-BEBB-7DBE-17D1-0EA5F4C2A2FA}"/>
                </a:ext>
              </a:extLst>
            </p:cNvPr>
            <p:cNvSpPr txBox="1"/>
            <p:nvPr/>
          </p:nvSpPr>
          <p:spPr>
            <a:xfrm>
              <a:off x="1461362" y="2427601"/>
              <a:ext cx="7905482" cy="1018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工具設計：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 《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教養困境事件分析表單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》</a:t>
              </a:r>
            </a:p>
            <a:p>
              <a:pPr marL="0" indent="0">
                <a:buNone/>
              </a:pPr>
              <a:endParaRPr lang="en-US" altLang="zh-TW" sz="1000" dirty="0"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內容涵蓋：</a:t>
              </a:r>
            </a:p>
            <a:p>
              <a:pPr marL="457200" indent="-457200">
                <a:buAutoNum type="arabicPeriod"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幼兒年齡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buAutoNum type="arabicPeriod"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性別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buAutoNum type="arabicPeriod"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幼兒園適應與家庭教養問題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buAutoNum type="arabicPeriod"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家長實際需求與挑戰 </a:t>
              </a:r>
              <a:b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</a:br>
              <a:endParaRPr lang="zh-TW" altLang="en-US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根據表單回饋，設計更具針對性的手冊內容與建議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3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0E8ECD-CC71-E8BC-28B9-7FEC100D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775" y="367543"/>
            <a:ext cx="4966447" cy="167789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研發過程與成果</a:t>
            </a:r>
            <a:r>
              <a:rPr lang="zh-TW" altLang="en-US" sz="5000" b="1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5000" b="1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研發成果與手冊特色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4CA14D-52DC-4F3C-A1CE-235B99A17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EA1A0EFB-E2D9-849F-047B-DECB1431DDAA}"/>
              </a:ext>
            </a:extLst>
          </p:cNvPr>
          <p:cNvGrpSpPr/>
          <p:nvPr/>
        </p:nvGrpSpPr>
        <p:grpSpPr>
          <a:xfrm>
            <a:off x="1204807" y="2181314"/>
            <a:ext cx="9782382" cy="3621803"/>
            <a:chOff x="1348299" y="2372491"/>
            <a:chExt cx="8015702" cy="112894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xmlns="" id="{7A0123F2-7BAD-1025-2D67-122D04EAFBBA}"/>
                </a:ext>
              </a:extLst>
            </p:cNvPr>
            <p:cNvSpPr/>
            <p:nvPr/>
          </p:nvSpPr>
          <p:spPr>
            <a:xfrm>
              <a:off x="1348299" y="2372491"/>
              <a:ext cx="8015702" cy="112894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20260714"/>
                <a:satOff val="-36122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6" name="圓角矩形 4">
              <a:extLst>
                <a:ext uri="{FF2B5EF4-FFF2-40B4-BE49-F238E27FC236}">
                  <a16:creationId xmlns:a16="http://schemas.microsoft.com/office/drawing/2014/main" xmlns="" id="{7AF59EDE-5476-E4CF-C134-3DABBCE34710}"/>
                </a:ext>
              </a:extLst>
            </p:cNvPr>
            <p:cNvSpPr txBox="1"/>
            <p:nvPr/>
          </p:nvSpPr>
          <p:spPr>
            <a:xfrm>
              <a:off x="1403409" y="2427601"/>
              <a:ext cx="7905482" cy="1018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學前家長教養手冊特色：</a:t>
              </a:r>
              <a:endParaRPr lang="en-US" altLang="zh-TW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endParaRPr lang="zh-TW" altLang="en-US" sz="1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問答式設計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 - 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快速查找對應策略</a:t>
              </a: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正向情緒引導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 - 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協助情緒理解與調適</a:t>
              </a:r>
            </a:p>
            <a:p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溫和而堅定教養</a:t>
              </a:r>
              <a:r>
                <a:rPr lang="en-US" altLang="zh-TW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 - </a:t>
              </a: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避免溺愛與控制，促進自主與適應</a:t>
              </a:r>
              <a:b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</a:br>
              <a:endParaRPr lang="zh-TW" altLang="en-US" sz="28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r>
                <a:rPr lang="zh-TW" altLang="en-US" sz="28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目標：提供簡單、實用、可操作的教養工具，提升親職效能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0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F4DC4E6-13E4-4AA9-2384-6C3E3AA9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39" y="357305"/>
            <a:ext cx="6736122" cy="134074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i="0" dirty="0">
                <a:effectLst/>
                <a:latin typeface="Heiti TC Medium" pitchFamily="2" charset="-128"/>
                <a:ea typeface="Heiti TC Medium" pitchFamily="2" charset="-128"/>
              </a:rPr>
              <a:t>試用成果與手冊修正</a:t>
            </a:r>
            <a:r>
              <a:rPr lang="zh-TW" altLang="en-US" sz="3700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37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000" i="0" dirty="0">
                <a:effectLst/>
                <a:latin typeface="Heiti TC Medium" pitchFamily="2" charset="-128"/>
                <a:ea typeface="Heiti TC Medium" pitchFamily="2" charset="-128"/>
              </a:rPr>
              <a:t>手冊適用與成效分析</a:t>
            </a:r>
            <a:endParaRPr kumimoji="1" lang="zh-TW" altLang="en-US" sz="40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67AF96C-0A83-1EFD-FEB6-EB4CFAAC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536" y="2194078"/>
            <a:ext cx="9238928" cy="426947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適用對象：試用對象： 學前家長（發送電子版，試用</a:t>
            </a: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1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個月）</a:t>
            </a:r>
            <a:b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</a:b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方式： </a:t>
            </a:r>
            <a:r>
              <a:rPr lang="zh-TW" altLang="en-US" sz="25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家長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自主使用手冊 → 填寫回饋表單</a:t>
            </a:r>
            <a:b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</a:br>
            <a:endParaRPr lang="en-US" altLang="zh-TW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endParaRPr lang="zh-TW" altLang="en-US" sz="10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發展遲緩幼兒家長回饋：</a:t>
            </a:r>
            <a:endParaRPr lang="en-US" altLang="zh-TW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幫助理解幼兒行為背後的原因、提供具體情緒管理與行為策略、教養壓力明顯降低</a:t>
            </a:r>
            <a:endParaRPr lang="en-US" altLang="zh-TW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endParaRPr lang="zh-TW" altLang="en-US" sz="11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一般幼兒家長回饋：</a:t>
            </a:r>
            <a:endParaRPr lang="en-US" altLang="zh-TW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強調正向引導與自主性發展、協助穩定親子情緒與互動、增進冷靜處理教養問題的能力</a:t>
            </a:r>
          </a:p>
        </p:txBody>
      </p:sp>
    </p:spTree>
    <p:extLst>
      <p:ext uri="{BB962C8B-B14F-4D97-AF65-F5344CB8AC3E}">
        <p14:creationId xmlns:p14="http://schemas.microsoft.com/office/powerpoint/2010/main" val="22253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6CA7A60-8DF8-4B78-BFE3-B372B90AB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F0B8252-B6B1-ACDB-42EA-872AA4FF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2" y="212942"/>
            <a:ext cx="4896066" cy="1382156"/>
          </a:xfrm>
        </p:spPr>
        <p:txBody>
          <a:bodyPr>
            <a:normAutofit/>
          </a:bodyPr>
          <a:lstStyle/>
          <a:p>
            <a:r>
              <a:rPr lang="zh-TW" altLang="en-US" sz="4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試用成果與手冊修正</a:t>
            </a:r>
            <a:r>
              <a:rPr lang="zh-TW" altLang="en-US" sz="5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5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28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手冊內容優化與修正方向</a:t>
            </a:r>
            <a:endParaRPr kumimoji="1" lang="zh-TW" altLang="en-US" sz="28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BCE8AF9-FB73-4BD9-BA50-43BF340CB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1CEFB97-33B1-4F90-A6B8-EAA26EEA1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xmlns="" id="{00CD8A1D-8DA1-A4F0-76F0-C3FD91ECD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98225"/>
              </p:ext>
            </p:extLst>
          </p:nvPr>
        </p:nvGraphicFramePr>
        <p:xfrm>
          <a:off x="5227530" y="601250"/>
          <a:ext cx="6964470" cy="636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1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07FB9B-5C0F-9AC0-A2E7-207DE748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60" y="28219"/>
            <a:ext cx="9361609" cy="1995117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試用成果與手冊修正</a:t>
            </a:r>
            <a:b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en-US" altLang="zh-TW" sz="3600" i="0" dirty="0">
                <a:effectLst/>
                <a:latin typeface="Heiti TC Medium" pitchFamily="2" charset="-128"/>
                <a:ea typeface="Heiti TC Medium" pitchFamily="2" charset="-128"/>
              </a:rPr>
              <a:t>《</a:t>
            </a: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學前家長教養手冊－阿德勒正向教養觀點</a:t>
            </a:r>
            <a:r>
              <a:rPr lang="en-US" altLang="zh-TW" sz="3600" i="0" dirty="0">
                <a:effectLst/>
                <a:latin typeface="Heiti TC Medium" pitchFamily="2" charset="-128"/>
                <a:ea typeface="Heiti TC Medium" pitchFamily="2" charset="-128"/>
              </a:rPr>
              <a:t>Ⅱ》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xmlns="" id="{021E562F-4BDC-52BD-A5D5-6C1F7320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31" y="2263250"/>
            <a:ext cx="9645738" cy="40475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內容特色：</a:t>
            </a:r>
          </a:p>
          <a:p>
            <a:pPr marL="0" indent="0">
              <a:buNone/>
            </a:pP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1. 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針對常見教養情境提供具體應對策略</a:t>
            </a:r>
          </a:p>
          <a:p>
            <a:pPr marL="0" indent="0">
              <a:buNone/>
            </a:pP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2. 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納入情緒管理技巧與正向教養原則</a:t>
            </a:r>
          </a:p>
          <a:p>
            <a:pPr marL="0" indent="0">
              <a:buNone/>
            </a:pP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3. 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幫助家長強化行為理解與教養技巧</a:t>
            </a:r>
            <a:b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</a:br>
            <a:endParaRPr lang="zh-TW" altLang="en-US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強化學術理論與實務應用的連結性</a:t>
            </a:r>
            <a:endParaRPr lang="en-US" altLang="zh-TW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理論依據阿德勒正向教養原則為核心理念（圖表呈現於圖</a:t>
            </a: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1-1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、</a:t>
            </a:r>
            <a:r>
              <a: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1-2</a:t>
            </a: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56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2B78D151-52A1-46B3-8374-570DA802E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AB04CF-1A63-4256-BA24-C9A568B4D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D73BD45-87D9-44BD-8E6F-A575FFD9C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322077" y="14094"/>
            <a:ext cx="5869923" cy="301692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89D46E-4561-5C98-EC46-8AFB2C49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99" y="380764"/>
            <a:ext cx="5278353" cy="621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3600" i="0" kern="1200" cap="all" baseline="0" dirty="0">
                <a:solidFill>
                  <a:schemeClr val="tx2"/>
                </a:solidFill>
                <a:effectLst/>
                <a:latin typeface="Heiti TC Medium" pitchFamily="2" charset="-128"/>
                <a:ea typeface="Heiti TC Medium" pitchFamily="2" charset="-128"/>
              </a:rPr>
              <a:t>阿德勒正向教養原則說明</a:t>
            </a:r>
            <a:endParaRPr kumimoji="1" lang="en-US" altLang="zh-TW" sz="3600" i="0" kern="1200" cap="all" baseline="0" dirty="0">
              <a:solidFill>
                <a:schemeClr val="tx2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2F61726-9292-4844-9EBF-341051AAFD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761368" y="4892142"/>
            <a:ext cx="9430632" cy="1951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178E38C-83CD-4BC6-893D-662EF9BFA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0003899" y="2"/>
            <a:ext cx="1368573" cy="68439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6FD8DDD-C4E3-4FBC-2DB6-A995B4B5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4" y="105889"/>
            <a:ext cx="5030346" cy="66848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27B93C6-5AB9-EDDB-1B8E-18C90EE8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46" y="1468814"/>
            <a:ext cx="6349881" cy="51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446E324D-9201-4292-875F-C3B15A73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AD7D83-A622-4E64-A15F-5715B2553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"/>
            <a:ext cx="5683516" cy="28855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97A393F-6750-4B9D-A774-36E66ABA47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7835" y="0"/>
            <a:ext cx="3234165" cy="155502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2A6F3B3-F9A3-4E38-8F8E-5247F74D5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1242929"/>
            <a:ext cx="3559041" cy="56150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D51125D-D15A-4ADA-929B-DACA6E0D1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909656" y="3630223"/>
            <a:ext cx="3282344" cy="32277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88F09D5E-BB02-A90A-E4F0-696259F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83" y="-6732"/>
            <a:ext cx="4805309" cy="621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3600" i="0" kern="1200" cap="all" baseline="0" dirty="0">
                <a:solidFill>
                  <a:schemeClr val="tx2"/>
                </a:solidFill>
                <a:effectLst/>
                <a:latin typeface="Heiti TC Medium" pitchFamily="2" charset="-128"/>
                <a:ea typeface="Heiti TC Medium" pitchFamily="2" charset="-128"/>
              </a:rPr>
              <a:t>家長教養手冊電子版 </a:t>
            </a:r>
            <a:r>
              <a:rPr lang="en" altLang="zh-TW" sz="3600" i="0" kern="1200" cap="all" baseline="0" dirty="0">
                <a:solidFill>
                  <a:schemeClr val="tx2"/>
                </a:solidFill>
                <a:effectLst/>
                <a:latin typeface="Heiti TC Medium" pitchFamily="2" charset="-128"/>
                <a:ea typeface="Heiti TC Medium" pitchFamily="2" charset="-128"/>
              </a:rPr>
              <a:t>II</a:t>
            </a:r>
            <a:endParaRPr kumimoji="1" lang="en-US" altLang="zh-TW" sz="3600" i="0" kern="1200" cap="all" baseline="0" dirty="0">
              <a:solidFill>
                <a:schemeClr val="tx2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1EEB23C4-E794-518B-62F5-33ACDDCD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1" y="596139"/>
            <a:ext cx="11371757" cy="62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E4865A4-D963-3C8F-FA17-4685CC70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935" y="227151"/>
            <a:ext cx="3530130" cy="1569686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結果與討論</a:t>
            </a:r>
            <a:b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研究貢獻與成效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C82BF518-DE0C-1BCF-B1A7-D1A144B743AB}"/>
              </a:ext>
            </a:extLst>
          </p:cNvPr>
          <p:cNvGrpSpPr/>
          <p:nvPr/>
        </p:nvGrpSpPr>
        <p:grpSpPr>
          <a:xfrm>
            <a:off x="2027950" y="2142623"/>
            <a:ext cx="8136100" cy="2630480"/>
            <a:chOff x="3146857" y="558298"/>
            <a:chExt cx="2504863" cy="1802577"/>
          </a:xfrm>
        </p:grpSpPr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xmlns="" id="{78C04366-4473-A676-5A37-DD48B11E8887}"/>
                </a:ext>
              </a:extLst>
            </p:cNvPr>
            <p:cNvSpPr/>
            <p:nvPr/>
          </p:nvSpPr>
          <p:spPr>
            <a:xfrm>
              <a:off x="3146857" y="558298"/>
              <a:ext cx="2504863" cy="18025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9" name="圓角矩形 4">
              <a:extLst>
                <a:ext uri="{FF2B5EF4-FFF2-40B4-BE49-F238E27FC236}">
                  <a16:creationId xmlns:a16="http://schemas.microsoft.com/office/drawing/2014/main" xmlns="" id="{AB6031DC-8B87-C038-4413-E9844C8462B1}"/>
                </a:ext>
              </a:extLst>
            </p:cNvPr>
            <p:cNvSpPr txBox="1"/>
            <p:nvPr/>
          </p:nvSpPr>
          <p:spPr>
            <a:xfrm>
              <a:off x="3234852" y="646293"/>
              <a:ext cx="2328873" cy="1626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《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學前家長教養手冊－阿德勒正向教養觀點</a:t>
              </a: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Ⅱ》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貢獻：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>
                <a:lnSpc>
                  <a:spcPct val="90000"/>
                </a:lnSpc>
              </a:pPr>
              <a:endParaRPr lang="zh-TW" altLang="en-US" sz="1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依據阿德勒理論設計，符合 </a:t>
              </a: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2–6 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歲幼兒發展需求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提供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具體實用的教養策略</a:t>
              </a:r>
            </a:p>
            <a:p>
              <a:pPr marL="0" indent="0">
                <a:lnSpc>
                  <a:spcPct val="90000"/>
                </a:lnSpc>
                <a:buNone/>
              </a:pP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3</a:t>
              </a:r>
              <a:r>
                <a:rPr lang="en-US" altLang="zh-TW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.</a:t>
              </a:r>
              <a:r>
                <a:rPr lang="zh-TW" altLang="en-US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協助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家長舒緩焦慮、改善教養困境</a:t>
              </a:r>
            </a:p>
            <a:p>
              <a:pPr marL="0" indent="0">
                <a:lnSpc>
                  <a:spcPct val="90000"/>
                </a:lnSpc>
                <a:buNone/>
              </a:pP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4</a:t>
              </a:r>
              <a:r>
                <a:rPr lang="en-US" altLang="zh-TW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.</a:t>
              </a:r>
              <a:r>
                <a:rPr lang="zh-TW" altLang="en-US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建立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正向、穩定的親子關係</a:t>
              </a:r>
            </a:p>
            <a:p>
              <a:pPr marL="0" indent="0">
                <a:lnSpc>
                  <a:spcPct val="90000"/>
                </a:lnSpc>
                <a:buNone/>
              </a:pPr>
              <a:r>
                <a:rPr lang="en-US" altLang="zh-TW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5</a:t>
              </a:r>
              <a:r>
                <a:rPr lang="en-US" altLang="zh-TW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.</a:t>
              </a:r>
              <a:r>
                <a:rPr lang="zh-TW" altLang="en-US" sz="2500" dirty="0" smtClean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電子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書形式便於查詢與使用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688438FD-8510-70CE-DD86-ED66570C0962}"/>
              </a:ext>
            </a:extLst>
          </p:cNvPr>
          <p:cNvGrpSpPr/>
          <p:nvPr/>
        </p:nvGrpSpPr>
        <p:grpSpPr>
          <a:xfrm>
            <a:off x="3198598" y="4950138"/>
            <a:ext cx="5794801" cy="1730826"/>
            <a:chOff x="1446071" y="2780084"/>
            <a:chExt cx="2928386" cy="1845015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xmlns="" id="{0C7B6204-7108-32DE-C539-7FFD105B7E1B}"/>
                </a:ext>
              </a:extLst>
            </p:cNvPr>
            <p:cNvSpPr/>
            <p:nvPr/>
          </p:nvSpPr>
          <p:spPr>
            <a:xfrm>
              <a:off x="1446071" y="2780084"/>
              <a:ext cx="2928386" cy="18450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5" name="圓角矩形 4">
              <a:extLst>
                <a:ext uri="{FF2B5EF4-FFF2-40B4-BE49-F238E27FC236}">
                  <a16:creationId xmlns:a16="http://schemas.microsoft.com/office/drawing/2014/main" xmlns="" id="{021D1F2E-781C-F6E2-1BE4-7C26A072BCE3}"/>
                </a:ext>
              </a:extLst>
            </p:cNvPr>
            <p:cNvSpPr txBox="1"/>
            <p:nvPr/>
          </p:nvSpPr>
          <p:spPr>
            <a:xfrm>
              <a:off x="1536137" y="2870150"/>
              <a:ext cx="2748254" cy="1664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sz="2500" dirty="0">
                  <a:latin typeface="Heiti TC Light" panose="02000000000000000000" pitchFamily="2" charset="-128"/>
                  <a:ea typeface="Heiti TC Light" panose="02000000000000000000" pitchFamily="2" charset="-128"/>
                </a:rPr>
                <a:t>手冊使</a:t>
              </a: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用建議：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>
                <a:lnSpc>
                  <a:spcPct val="90000"/>
                </a:lnSpc>
              </a:pPr>
              <a:endParaRPr lang="zh-TW" altLang="en-US" sz="1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依幼兒年齡與能力調整教養方式</a:t>
              </a:r>
              <a:endParaRPr lang="en-US" altLang="zh-TW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lnSpc>
                  <a:spcPct val="90000"/>
                </a:lnSpc>
                <a:buAutoNum type="arabicPeriod"/>
              </a:pPr>
              <a:r>
                <a:rPr lang="zh-TW" altLang="en-US" sz="2500" dirty="0"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鼓勵重複練習以強化自理與責任感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9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014A17A-7D4E-76E7-8EFC-B8AF8D1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667" y="383089"/>
            <a:ext cx="4230666" cy="138215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緒論</a:t>
            </a:r>
            <a:r>
              <a:rPr lang="zh-TW" altLang="en-US" sz="66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66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研發背景與動機</a:t>
            </a:r>
            <a:endParaRPr kumimoji="1" lang="zh-TW" altLang="en-US" sz="4000" i="0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839AA561-0416-78E7-F04D-D1133F300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79955"/>
              </p:ext>
            </p:extLst>
          </p:nvPr>
        </p:nvGraphicFramePr>
        <p:xfrm>
          <a:off x="1143000" y="2009554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1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1FBB11-2933-E961-5D86-CBDA38EF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779" y="478079"/>
            <a:ext cx="4844441" cy="1382156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結果與討論</a:t>
            </a:r>
            <a:br>
              <a:rPr lang="zh-TW" altLang="en-US" sz="50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研究限制與未來建議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5F6AFA49-8034-7460-BAD9-2AA77B119A0F}"/>
              </a:ext>
            </a:extLst>
          </p:cNvPr>
          <p:cNvGrpSpPr/>
          <p:nvPr/>
        </p:nvGrpSpPr>
        <p:grpSpPr>
          <a:xfrm>
            <a:off x="908135" y="2306976"/>
            <a:ext cx="10375727" cy="3379840"/>
            <a:chOff x="1348299" y="2372491"/>
            <a:chExt cx="8015702" cy="112894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xmlns="" id="{76D9DE09-1AAA-CEDB-AEC6-6938FF5069F6}"/>
                </a:ext>
              </a:extLst>
            </p:cNvPr>
            <p:cNvSpPr/>
            <p:nvPr/>
          </p:nvSpPr>
          <p:spPr>
            <a:xfrm>
              <a:off x="1348299" y="2372491"/>
              <a:ext cx="8015702" cy="11289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260714"/>
                <a:satOff val="-36122"/>
                <a:lumOff val="-9608"/>
                <a:alphaOff val="0"/>
              </a:schemeClr>
            </a:fillRef>
            <a:effectRef idx="0">
              <a:schemeClr val="accent5">
                <a:hueOff val="20260714"/>
                <a:satOff val="-36122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6" name="圓角矩形 4">
              <a:extLst>
                <a:ext uri="{FF2B5EF4-FFF2-40B4-BE49-F238E27FC236}">
                  <a16:creationId xmlns:a16="http://schemas.microsoft.com/office/drawing/2014/main" xmlns="" id="{645C7022-68D2-75BC-C558-B5DD341ABD4B}"/>
                </a:ext>
              </a:extLst>
            </p:cNvPr>
            <p:cNvSpPr txBox="1"/>
            <p:nvPr/>
          </p:nvSpPr>
          <p:spPr>
            <a:xfrm>
              <a:off x="1403409" y="2427601"/>
              <a:ext cx="7905482" cy="1018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研究限制：</a:t>
              </a:r>
            </a:p>
            <a:p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手冊優化過程中與園長及教師的</a:t>
              </a:r>
              <a:r>
                <a:rPr lang="zh-TW" altLang="en-US" sz="2800" dirty="0">
                  <a:solidFill>
                    <a:schemeClr val="bg1"/>
                  </a:solidFill>
                  <a:latin typeface="Heiti TC Light" panose="02000000000000000000" pitchFamily="2" charset="-128"/>
                  <a:ea typeface="Heiti TC Light" panose="02000000000000000000" pitchFamily="2" charset="-128"/>
                </a:rPr>
                <a:t>口頭</a:t>
              </a:r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討論缺乏書面紀錄，無法量化</a:t>
              </a:r>
              <a:r>
                <a:rPr lang="zh-TW" altLang="en-US" sz="2800" dirty="0">
                  <a:solidFill>
                    <a:schemeClr val="bg1"/>
                  </a:solidFill>
                  <a:latin typeface="Heiti TC Light" panose="02000000000000000000" pitchFamily="2" charset="-128"/>
                  <a:ea typeface="Heiti TC Light" panose="02000000000000000000" pitchFamily="2" charset="-128"/>
                </a:rPr>
                <a:t>與</a:t>
              </a:r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追溯外部專業建議內容。</a:t>
              </a:r>
              <a:endParaRPr lang="en-US" altLang="zh-TW" sz="2800" dirty="0">
                <a:solidFill>
                  <a:schemeClr val="bg1"/>
                </a:solidFill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457200" indent="-457200">
                <a:buAutoNum type="arabicPeriod"/>
              </a:pPr>
              <a:endParaRPr lang="zh-TW" altLang="en-US" sz="1000" dirty="0">
                <a:solidFill>
                  <a:schemeClr val="bg1"/>
                </a:solidFill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  <a:p>
              <a:pPr marL="0" indent="0">
                <a:buNone/>
              </a:pPr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未來建議：</a:t>
              </a:r>
            </a:p>
            <a:p>
              <a:r>
                <a:rPr lang="zh-TW" altLang="en-US" sz="2800" dirty="0">
                  <a:solidFill>
                    <a:schemeClr val="bg1"/>
                  </a:solidFill>
                  <a:effectLst/>
                  <a:latin typeface="Heiti TC Light" panose="02000000000000000000" pitchFamily="2" charset="-128"/>
                  <a:ea typeface="Heiti TC Light" panose="02000000000000000000" pitchFamily="2" charset="-128"/>
                </a:rPr>
                <a:t>應增加書面紀錄，以增強研究科學性與可操作性，可作為教育專業人員的參考資料</a:t>
              </a:r>
              <a:r>
                <a:rPr lang="zh-TW" altLang="en-US" sz="2800" dirty="0">
                  <a:solidFill>
                    <a:schemeClr val="bg1"/>
                  </a:solidFill>
                  <a:latin typeface="Heiti TC Light" panose="02000000000000000000" pitchFamily="2" charset="-128"/>
                  <a:ea typeface="Heiti TC Light" panose="02000000000000000000" pitchFamily="2" charset="-128"/>
                </a:rPr>
                <a:t>。</a:t>
              </a:r>
              <a:endParaRPr lang="zh-TW" altLang="en-US" sz="2800" dirty="0">
                <a:solidFill>
                  <a:schemeClr val="bg1"/>
                </a:solidFill>
                <a:effectLst/>
                <a:latin typeface="Heiti TC Light" panose="02000000000000000000" pitchFamily="2" charset="-128"/>
                <a:ea typeface="Heiti TC Light" panose="020000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8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3FA49195-69EB-4E39-A68A-C232E2D03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A92F9DC-743D-47E7-A019-EE09540F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5BA56E1-58BA-A0F0-63E0-65D1EAD6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47" y="1813227"/>
            <a:ext cx="7802880" cy="3231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zh-TW" altLang="en-US" sz="8800" i="0" dirty="0">
                <a:latin typeface="Heiti TC Medium" pitchFamily="2" charset="-128"/>
                <a:ea typeface="Heiti TC Medium" pitchFamily="2" charset="-128"/>
              </a:rPr>
              <a:t>謝謝聆聽</a:t>
            </a:r>
            <a:r>
              <a:rPr kumimoji="1" lang="zh-TW" altLang="en-US" sz="6600" dirty="0"/>
              <a:t/>
            </a:r>
            <a:br>
              <a:rPr kumimoji="1" lang="zh-TW" altLang="en-US" sz="6600" dirty="0"/>
            </a:br>
            <a:endParaRPr kumimoji="1" lang="zh-TW" altLang="en-US" sz="6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3280B82-CD55-43FD-92C4-F05E2A8D1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0A4F542-D561-4AFB-8321-EB900BAF0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4D9248B-0006-4BFE-8110-40C16E45C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E593BB5-7AFA-4C8F-AECA-CE733B1FD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521483B-CE28-412B-9C71-9BE081E9D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C9F4738-DD27-44BE-98C6-AB0B2296B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BE8EC63-A257-B3D2-ECFE-C99DB27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10" y="474108"/>
            <a:ext cx="3216980" cy="114866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i="0" dirty="0">
                <a:effectLst/>
                <a:latin typeface="Heiti TC Medium" pitchFamily="2" charset="-128"/>
                <a:ea typeface="Heiti TC Medium" pitchFamily="2" charset="-128"/>
              </a:rPr>
              <a:t>緒論</a:t>
            </a:r>
            <a:r>
              <a:rPr lang="zh-TW" altLang="en-US" sz="3700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37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000" i="0" dirty="0">
                <a:effectLst/>
                <a:latin typeface="Heiti TC Medium" pitchFamily="2" charset="-128"/>
                <a:ea typeface="Heiti TC Medium" pitchFamily="2" charset="-128"/>
              </a:rPr>
              <a:t>正向教養</a:t>
            </a:r>
            <a:endParaRPr kumimoji="1" lang="zh-TW" altLang="en-US" sz="4000" i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1028D23-A86A-2074-0D0A-7C6E3C7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424" y="2334195"/>
            <a:ext cx="7839152" cy="38731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zh-TW" altLang="en-US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正向教養核心理念：阿德勒個體心理學</a:t>
            </a:r>
          </a:p>
          <a:p>
            <a:pPr marL="0" indent="0">
              <a:buNone/>
            </a:pPr>
            <a:r>
              <a:rPr kumimoji="1" lang="en-US" altLang="zh-TW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1. </a:t>
            </a:r>
            <a:r>
              <a:rPr kumimoji="1" lang="zh-TW" altLang="en-US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尊重與鼓勵</a:t>
            </a:r>
          </a:p>
          <a:p>
            <a:pPr marL="0" indent="0">
              <a:buNone/>
            </a:pPr>
            <a:r>
              <a:rPr kumimoji="1" lang="en-US" altLang="zh-TW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2. </a:t>
            </a:r>
            <a:r>
              <a:rPr kumimoji="1" lang="zh-TW" altLang="en-US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溫和而堅定</a:t>
            </a:r>
          </a:p>
          <a:p>
            <a:pPr marL="0" indent="0">
              <a:buNone/>
            </a:pPr>
            <a:r>
              <a:rPr kumimoji="1" lang="en-US" altLang="zh-TW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3. </a:t>
            </a:r>
            <a:r>
              <a:rPr kumimoji="1" lang="zh-TW" altLang="en-US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取代責罰與控制</a:t>
            </a:r>
          </a:p>
          <a:p>
            <a:endParaRPr kumimoji="1" lang="zh-TW" altLang="en-US" sz="30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kumimoji="1" lang="zh-TW" altLang="en-US" sz="3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目標：幫助幼兒培養責任感與良好的社交能力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8C7BA0-1159-C745-3DF6-6D34AD57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420667"/>
            <a:ext cx="7086600" cy="138215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i="0" dirty="0">
                <a:effectLst/>
                <a:latin typeface="Heiti TC Medium" pitchFamily="2" charset="-128"/>
                <a:ea typeface="Heiti TC Medium" pitchFamily="2" charset="-128"/>
              </a:rPr>
              <a:t>緒論</a:t>
            </a:r>
            <a:br>
              <a:rPr lang="zh-TW" altLang="en-US" sz="56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000" i="0" dirty="0">
                <a:effectLst/>
                <a:latin typeface="Heiti TC Medium" pitchFamily="2" charset="-128"/>
                <a:ea typeface="Heiti TC Medium" pitchFamily="2" charset="-128"/>
              </a:rPr>
              <a:t>正向教養</a:t>
            </a:r>
            <a:endParaRPr kumimoji="1" lang="zh-TW" altLang="en-US" sz="4000" dirty="0"/>
          </a:p>
        </p:txBody>
      </p:sp>
      <p:graphicFrame>
        <p:nvGraphicFramePr>
          <p:cNvPr id="6" name="內容版面配置區 2">
            <a:extLst>
              <a:ext uri="{FF2B5EF4-FFF2-40B4-BE49-F238E27FC236}">
                <a16:creationId xmlns:a16="http://schemas.microsoft.com/office/drawing/2014/main" xmlns="" id="{CCA2AED2-EBB3-B4B0-8935-51630DB1F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337008"/>
              </p:ext>
            </p:extLst>
          </p:nvPr>
        </p:nvGraphicFramePr>
        <p:xfrm>
          <a:off x="1143000" y="2009554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E5895BF-6996-8F94-5AF5-7D2A223D5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773" y="2195902"/>
            <a:ext cx="770178" cy="4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8CECB99A-E2AB-482F-A307-487955310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4DE748-9060-3136-B869-1CDF1C44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88" y="759533"/>
            <a:ext cx="4572449" cy="1491837"/>
          </a:xfrm>
        </p:spPr>
        <p:txBody>
          <a:bodyPr anchor="t">
            <a:normAutofit/>
          </a:bodyPr>
          <a:lstStyle/>
          <a:p>
            <a:r>
              <a:rPr lang="zh-TW" altLang="en-US" sz="4800" i="0" dirty="0">
                <a:effectLst/>
                <a:latin typeface="Heiti TC Medium" pitchFamily="2" charset="-128"/>
                <a:ea typeface="Heiti TC Medium" pitchFamily="2" charset="-128"/>
              </a:rPr>
              <a:t>文獻探討</a:t>
            </a:r>
            <a:r>
              <a:rPr lang="zh-TW" altLang="en-US" dirty="0">
                <a:effectLst/>
                <a:latin typeface="PingFang TC Semibold" panose="020B0400000000000000" pitchFamily="34" charset="-120"/>
                <a:ea typeface="PingFang TC Semibold" panose="020B0400000000000000" pitchFamily="34" charset="-120"/>
              </a:rPr>
              <a:t/>
            </a:r>
            <a:br>
              <a:rPr lang="zh-TW" altLang="en-US" dirty="0">
                <a:effectLst/>
                <a:latin typeface="PingFang TC Semibold" panose="020B0400000000000000" pitchFamily="34" charset="-120"/>
                <a:ea typeface="PingFang TC Semibold" panose="020B0400000000000000" pitchFamily="34" charset="-120"/>
              </a:rPr>
            </a:br>
            <a:r>
              <a:rPr lang="zh-TW" altLang="en-US" sz="3300" i="0" dirty="0">
                <a:effectLst/>
                <a:latin typeface="Heiti TC Medium" pitchFamily="2" charset="-128"/>
                <a:ea typeface="Heiti TC Medium" pitchFamily="2" charset="-128"/>
              </a:rPr>
              <a:t>父母教養對幼兒的影響</a:t>
            </a:r>
            <a:endParaRPr kumimoji="1" lang="zh-TW" altLang="en-US" sz="33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88EB5AB-BF93-8F0F-4DC6-36AA6C2E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229" y="1086911"/>
            <a:ext cx="6544486" cy="47400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教養態度是幼兒發展關鍵因子：</a:t>
            </a: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正向回應及情緒表達可以提升幼兒語言、同理心、社交能力</a:t>
            </a:r>
          </a:p>
          <a:p>
            <a:pPr marL="0" indent="0">
              <a:buNone/>
            </a:pPr>
            <a:r>
              <a:rPr lang="en-US" altLang="zh-TW" sz="23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鄧蔭萍，</a:t>
            </a: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2020;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 趙翊湘、魏美惠，</a:t>
            </a: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2023</a:t>
            </a:r>
            <a:r>
              <a:rPr lang="en-US" altLang="zh-TW" sz="23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)</a:t>
            </a:r>
            <a:endParaRPr lang="zh-TW" altLang="en-US" sz="23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endParaRPr lang="zh-TW" altLang="en-US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過度負向教養會增加幼兒攻擊與外顯的行為</a:t>
            </a:r>
          </a:p>
          <a:p>
            <a:pPr marL="0" indent="0">
              <a:buNone/>
            </a:pPr>
            <a:r>
              <a:rPr lang="en-US" altLang="zh-TW" sz="23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陳若琳、葛惠，</a:t>
            </a: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2017</a:t>
            </a:r>
            <a:r>
              <a:rPr lang="en-US" altLang="zh-TW" sz="23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)</a:t>
            </a:r>
            <a:endParaRPr lang="en-US" altLang="zh-TW" sz="23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CA7A60-8DF8-4B78-BFE3-B372B90AB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xmlns="" id="{FF4BD241-F172-410B-B0DE-9D7344B35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4C110DE-5E00-1FB3-D910-CBC0F583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21" y="1125310"/>
            <a:ext cx="3959563" cy="2303689"/>
          </a:xfrm>
        </p:spPr>
        <p:txBody>
          <a:bodyPr anchor="t">
            <a:normAutofit/>
          </a:bodyPr>
          <a:lstStyle/>
          <a:p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文獻探討</a:t>
            </a:r>
            <a: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阿德勒個體心理學與正向教養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1CEFB97-33B1-4F90-A6B8-EAA26EEA1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919D559A-B2FB-B4FB-28C3-9C6605EB9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11409"/>
              </p:ext>
            </p:extLst>
          </p:nvPr>
        </p:nvGraphicFramePr>
        <p:xfrm>
          <a:off x="5164355" y="378732"/>
          <a:ext cx="6289466" cy="631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CA7A60-8DF8-4B78-BFE3-B372B90AB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69A5737-8D36-4BF8-AC7D-2AA2B6B63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5B5892-A618-D30C-C7DC-7CA8AAE7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1" y="271539"/>
            <a:ext cx="3541813" cy="1441147"/>
          </a:xfrm>
        </p:spPr>
        <p:txBody>
          <a:bodyPr anchor="t">
            <a:normAutofit/>
          </a:bodyPr>
          <a:lstStyle/>
          <a:p>
            <a:r>
              <a:rPr lang="zh-TW" altLang="en-US" sz="4800" i="0" dirty="0">
                <a:effectLst/>
                <a:latin typeface="Heiti TC Medium" pitchFamily="2" charset="-128"/>
                <a:ea typeface="Heiti TC Medium" pitchFamily="2" charset="-128"/>
              </a:rPr>
              <a:t>文獻探討</a:t>
            </a:r>
            <a:r>
              <a:rPr lang="zh-TW" altLang="en-US" sz="2000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20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200" i="0" dirty="0">
                <a:effectLst/>
                <a:latin typeface="Heiti TC Medium" pitchFamily="2" charset="-128"/>
                <a:ea typeface="Heiti TC Medium" pitchFamily="2" charset="-128"/>
              </a:rPr>
              <a:t>正向教養核心理念</a:t>
            </a:r>
            <a:endParaRPr kumimoji="1" lang="zh-TW" altLang="en-US" sz="32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2ECE8B0-6962-4F5B-830A-E8F8F9726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EAF673E-0279-495F-A8A9-F84D0AB5A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5941AAED-68BE-BA4A-CD15-9A9FD5875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006577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2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8CECB99A-E2AB-482F-A307-487955310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7360EC-4987-4DBE-6F00-B27EC7B9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687694"/>
            <a:ext cx="4413750" cy="1604570"/>
          </a:xfrm>
        </p:spPr>
        <p:txBody>
          <a:bodyPr anchor="t">
            <a:normAutofit/>
          </a:bodyPr>
          <a:lstStyle/>
          <a:p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文獻探討</a:t>
            </a:r>
            <a: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3600" i="0" dirty="0">
                <a:effectLst/>
                <a:latin typeface="Heiti TC Medium" pitchFamily="2" charset="-128"/>
                <a:ea typeface="Heiti TC Medium" pitchFamily="2" charset="-128"/>
              </a:rPr>
              <a:t>正向教養的實證支持</a:t>
            </a:r>
            <a:endParaRPr kumimoji="1" lang="zh-TW" altLang="en-US" sz="3600" i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0B890F6-15EC-CF63-83D3-64DAC75A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268" y="1361097"/>
            <a:ext cx="7337101" cy="41253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研究證實其成效：</a:t>
            </a:r>
          </a:p>
          <a:p>
            <a:pPr marL="0" indent="0">
              <a:buNone/>
            </a:pP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1. 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降低多</a:t>
            </a:r>
            <a:r>
              <a:rPr lang="zh-TW" altLang="en-US" sz="23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動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及外化行為</a:t>
            </a:r>
          </a:p>
          <a:p>
            <a:pPr marL="0" indent="0">
              <a:buNone/>
            </a:pP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2. 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提升社會適應與學習能力</a:t>
            </a:r>
          </a:p>
          <a:p>
            <a:pPr marL="0" indent="0">
              <a:buNone/>
            </a:pPr>
            <a:r>
              <a:rPr lang="en-US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3. 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有助於特殊兒童（如</a:t>
            </a:r>
            <a:r>
              <a:rPr lang="en" altLang="zh-TW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ADHD</a:t>
            </a:r>
            <a:r>
              <a:rPr lang="zh-TW" altLang="en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  <a:r>
              <a:rPr lang="zh-TW" altLang="en-US" sz="23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社交行為發展</a:t>
            </a:r>
          </a:p>
          <a:p>
            <a:pPr marL="0" indent="0">
              <a:buNone/>
            </a:pPr>
            <a: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/>
            </a:r>
            <a:br>
              <a:rPr lang="zh-TW" altLang="en-US" sz="25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</a:br>
            <a:endParaRPr lang="zh-TW" altLang="en-US" sz="25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indent="0">
              <a:buNone/>
            </a:pPr>
            <a:r>
              <a:rPr lang="zh-TW" altLang="en-US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研究來源：</a:t>
            </a:r>
            <a:r>
              <a:rPr lang="en-US" altLang="zh-TW" sz="2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</a:t>
            </a:r>
            <a:r>
              <a:rPr lang="en" altLang="zh-TW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Carroll, 2021), (</a:t>
            </a:r>
            <a:r>
              <a:rPr lang="zh-TW" altLang="en-US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卓容安等，</a:t>
            </a:r>
            <a:r>
              <a:rPr lang="en-US" altLang="zh-TW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2021</a:t>
            </a:r>
            <a:r>
              <a:rPr lang="en-US" altLang="zh-TW" sz="2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), </a:t>
            </a:r>
            <a:r>
              <a:rPr lang="en" altLang="zh-TW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(Ros et al</a:t>
            </a:r>
            <a:r>
              <a:rPr lang="en" altLang="zh-TW" sz="2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., </a:t>
            </a:r>
            <a:r>
              <a:rPr lang="en" altLang="zh-TW" sz="2000" dirty="0">
                <a:effectLst/>
                <a:latin typeface="Heiti TC Light" panose="02000000000000000000" pitchFamily="2" charset="-128"/>
                <a:ea typeface="Heiti TC Light" panose="02000000000000000000" pitchFamily="2" charset="-128"/>
              </a:rPr>
              <a:t>2016)</a:t>
            </a:r>
            <a:endParaRPr lang="zh-TW" altLang="en-US" sz="2000" dirty="0">
              <a:effectLst/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F430E9F-3B61-4A75-9A34-1EF839CC7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A93CC3-99AA-471D-9142-5BD2235D6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D5A1EFF-2E6F-4210-A283-AF9BE5B07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C9A7BB-4074-4704-B5B6-B526355DF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D5622E3-2C65-496F-9C3F-CBEE21924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4ED111D-3746-4B9C-AEE8-7AB8346701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5AE1D3C-1EF9-4A89-B613-EE7B789102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2292A4C-E08C-19D2-2257-B5A8B9C7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 fontScale="90000"/>
          </a:bodyPr>
          <a:lstStyle/>
          <a:p>
            <a:r>
              <a:rPr lang="zh-TW" altLang="en-US" sz="5000" i="0" dirty="0">
                <a:effectLst/>
                <a:latin typeface="Heiti TC Medium" pitchFamily="2" charset="-128"/>
                <a:ea typeface="Heiti TC Medium" pitchFamily="2" charset="-128"/>
              </a:rPr>
              <a:t>文獻探討</a:t>
            </a:r>
            <a:r>
              <a:rPr lang="zh-TW" altLang="en-US" sz="4100" i="0" dirty="0">
                <a:effectLst/>
                <a:latin typeface="Heiti TC Medium" pitchFamily="2" charset="-128"/>
                <a:ea typeface="Heiti TC Medium" pitchFamily="2" charset="-128"/>
              </a:rPr>
              <a:t/>
            </a:r>
            <a:br>
              <a:rPr lang="zh-TW" altLang="en-US" sz="4100" i="0" dirty="0">
                <a:effectLst/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000" i="0" dirty="0">
                <a:effectLst/>
                <a:latin typeface="Heiti TC Medium" pitchFamily="2" charset="-128"/>
                <a:ea typeface="Heiti TC Medium" pitchFamily="2" charset="-128"/>
              </a:rPr>
              <a:t>學前階段是人格與社會能力發展的關鍵期</a:t>
            </a:r>
            <a:endParaRPr kumimoji="1" lang="zh-TW" altLang="en-US" sz="4000" i="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DE80A3F-530A-4181-887F-9AAF6DCBF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5949570C-05BC-1AB7-FD11-15B17C591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032473"/>
              </p:ext>
            </p:extLst>
          </p:nvPr>
        </p:nvGraphicFramePr>
        <p:xfrm>
          <a:off x="739849" y="2506295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7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894</Words>
  <Application>Microsoft Office PowerPoint</Application>
  <PresentationFormat>寬螢幕</PresentationFormat>
  <Paragraphs>125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Heiti TC Light</vt:lpstr>
      <vt:lpstr>HEITI TC MEDIUM</vt:lpstr>
      <vt:lpstr>HEITI TC MEDIUM</vt:lpstr>
      <vt:lpstr>PingFang TC Semibold</vt:lpstr>
      <vt:lpstr>Univers Condensed Light</vt:lpstr>
      <vt:lpstr>Walbaum Display Light</vt:lpstr>
      <vt:lpstr>Arial</vt:lpstr>
      <vt:lpstr>AngleLinesVTI</vt:lpstr>
      <vt:lpstr>學前家長教養手冊-阿德勒正向教養觀點 </vt:lpstr>
      <vt:lpstr>緒論 研發背景與動機</vt:lpstr>
      <vt:lpstr>緒論 正向教養</vt:lpstr>
      <vt:lpstr>緒論 正向教養</vt:lpstr>
      <vt:lpstr>文獻探討 父母教養對幼兒的影響</vt:lpstr>
      <vt:lpstr>文獻探討 阿德勒個體心理學與正向教養</vt:lpstr>
      <vt:lpstr>文獻探討 正向教養核心理念</vt:lpstr>
      <vt:lpstr>文獻探討 正向教養的實證支持</vt:lpstr>
      <vt:lpstr>文獻探討 學前階段是人格與社會能力發展的關鍵期</vt:lpstr>
      <vt:lpstr>研發過程與成果 研究目的</vt:lpstr>
      <vt:lpstr>研發過程與成果 設計內容與方法</vt:lpstr>
      <vt:lpstr>研發過程與成果 需求調查與資料搜集</vt:lpstr>
      <vt:lpstr>研發過程與成果 研發成果與手冊特色</vt:lpstr>
      <vt:lpstr>試用成果與手冊修正 手冊適用與成效分析</vt:lpstr>
      <vt:lpstr>試用成果與手冊修正 手冊內容優化與修正方向</vt:lpstr>
      <vt:lpstr>試用成果與手冊修正 《學前家長教養手冊－阿德勒正向教養觀點Ⅱ》</vt:lpstr>
      <vt:lpstr>阿德勒正向教養原則說明</vt:lpstr>
      <vt:lpstr>家長教養手冊電子版 II</vt:lpstr>
      <vt:lpstr>結果與討論 研究貢獻與成效</vt:lpstr>
      <vt:lpstr>結果與討論 研究限制與未來建議</vt:lpstr>
      <vt:lpstr>謝謝聆聽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學前家長教養手冊-阿德勒正向教養觀點 </dc:title>
  <dc:creator>Jia-Lin Lu</dc:creator>
  <cp:lastModifiedBy>USER</cp:lastModifiedBy>
  <cp:revision>15</cp:revision>
  <dcterms:created xsi:type="dcterms:W3CDTF">2025-09-11T03:44:07Z</dcterms:created>
  <dcterms:modified xsi:type="dcterms:W3CDTF">2025-09-12T13:34:55Z</dcterms:modified>
</cp:coreProperties>
</file>